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299" r:id="rId2"/>
    <p:sldId id="257" r:id="rId3"/>
    <p:sldId id="300" r:id="rId4"/>
    <p:sldId id="272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91" r:id="rId14"/>
    <p:sldId id="309" r:id="rId15"/>
    <p:sldId id="310" r:id="rId16"/>
    <p:sldId id="311" r:id="rId17"/>
    <p:sldId id="267" r:id="rId18"/>
    <p:sldId id="313" r:id="rId19"/>
    <p:sldId id="280" r:id="rId20"/>
    <p:sldId id="285" r:id="rId21"/>
    <p:sldId id="286" r:id="rId22"/>
    <p:sldId id="294" r:id="rId23"/>
    <p:sldId id="275" r:id="rId24"/>
    <p:sldId id="314" r:id="rId25"/>
    <p:sldId id="315" r:id="rId26"/>
    <p:sldId id="288" r:id="rId27"/>
    <p:sldId id="321" r:id="rId28"/>
    <p:sldId id="283" r:id="rId29"/>
    <p:sldId id="284" r:id="rId30"/>
    <p:sldId id="320" r:id="rId31"/>
    <p:sldId id="287" r:id="rId32"/>
    <p:sldId id="317" r:id="rId33"/>
    <p:sldId id="318" r:id="rId34"/>
    <p:sldId id="319" r:id="rId35"/>
    <p:sldId id="316" r:id="rId36"/>
    <p:sldId id="278" r:id="rId37"/>
    <p:sldId id="279" r:id="rId38"/>
    <p:sldId id="281" r:id="rId39"/>
    <p:sldId id="31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 autoAdjust="0"/>
    <p:restoredTop sz="94660"/>
  </p:normalViewPr>
  <p:slideViewPr>
    <p:cSldViewPr>
      <p:cViewPr varScale="1">
        <p:scale>
          <a:sx n="86" d="100"/>
          <a:sy n="86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2016 г. </c:v>
                </c:pt>
                <c:pt idx="1">
                  <c:v>2017 г.</c:v>
                </c:pt>
                <c:pt idx="2">
                  <c:v>2018 г. </c:v>
                </c:pt>
                <c:pt idx="3">
                  <c:v>2019 г. 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15</c:v>
                </c:pt>
                <c:pt idx="2">
                  <c:v>5</c:v>
                </c:pt>
                <c:pt idx="3">
                  <c:v>14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B-4B2F-9CE8-EBD8623AA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008912"/>
        <c:axId val="1543014320"/>
      </c:barChart>
      <c:catAx>
        <c:axId val="154300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014320"/>
        <c:crossesAt val="0"/>
        <c:auto val="1"/>
        <c:lblAlgn val="ctr"/>
        <c:lblOffset val="100"/>
        <c:noMultiLvlLbl val="0"/>
      </c:catAx>
      <c:valAx>
        <c:axId val="154301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00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761D-2031-424E-B54E-05EA36B81E67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660BD-94FA-4B72-9276-D0651FE5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3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6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7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9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0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1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2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8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2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2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2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microsoft.com/office/2007/relationships/hdphoto" Target="../media/hdphoto4.wdp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653" y="4610150"/>
            <a:ext cx="6858000" cy="99650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Шахматы в детском саду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653" y="5690270"/>
            <a:ext cx="6858000" cy="69105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Сетевое инновационное объединение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6" y="188640"/>
            <a:ext cx="4581128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6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Планируемые результаты:</a:t>
            </a:r>
          </a:p>
          <a:p>
            <a:pPr marL="82296" indent="0">
              <a:buNone/>
            </a:pPr>
            <a:r>
              <a:rPr lang="ru-RU" sz="2800" b="1" dirty="0" smtClean="0"/>
              <a:t>Педагоги:</a:t>
            </a:r>
            <a:endParaRPr lang="ru-RU" sz="2800" dirty="0" smtClean="0"/>
          </a:p>
          <a:p>
            <a:pPr lvl="0"/>
            <a:r>
              <a:rPr lang="ru-RU" sz="2800" dirty="0" smtClean="0"/>
              <a:t> педагогами приобретен новый опыт работы по организации шахматной деятельности дошкольника, произошел рост профессионального мастерства;</a:t>
            </a:r>
          </a:p>
          <a:p>
            <a:pPr lvl="0"/>
            <a:r>
              <a:rPr lang="ru-RU" sz="2800" dirty="0" smtClean="0"/>
              <a:t>повысилась квалификация педагогов по шахматному образованию, имеется понимание необходимости в развития шахматного образования в ДОУ, городе, республике.</a:t>
            </a:r>
          </a:p>
          <a:p>
            <a:pPr lvl="0"/>
            <a:r>
              <a:rPr lang="ru-RU" sz="2800" dirty="0" smtClean="0"/>
              <a:t>разработаны программы и методические материалы по шахматному образованию детей. </a:t>
            </a:r>
          </a:p>
          <a:p>
            <a:pPr lvl="0"/>
            <a:r>
              <a:rPr lang="ru-RU" sz="2800" dirty="0" smtClean="0"/>
              <a:t>увеличилось количество и наблюдается качественный рост творческих отчетов педагогов: публикаций, выступлений</a:t>
            </a: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Планируемые результаты:</a:t>
            </a:r>
          </a:p>
          <a:p>
            <a:pPr marL="82296" indent="0">
              <a:buNone/>
            </a:pPr>
            <a:r>
              <a:rPr lang="ru-RU" sz="2800" b="1" dirty="0" smtClean="0"/>
              <a:t>Дошкольные организации:</a:t>
            </a:r>
            <a:endParaRPr lang="ru-RU" sz="2800" dirty="0" smtClean="0"/>
          </a:p>
          <a:p>
            <a:pPr lvl="0"/>
            <a:r>
              <a:rPr lang="ru-RU" sz="2800" dirty="0" smtClean="0"/>
              <a:t>обновленная развивающая предметно-пространственная среда в группах и территории дошкольной организации;</a:t>
            </a:r>
          </a:p>
          <a:p>
            <a:r>
              <a:rPr lang="ru-RU" sz="2800" dirty="0" smtClean="0"/>
              <a:t>сформирован позитивный имидж организации в социуме.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8849"/>
          <a:stretch/>
        </p:blipFill>
        <p:spPr>
          <a:xfrm>
            <a:off x="935596" y="3789040"/>
            <a:ext cx="7272808" cy="263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 образовательном пространстве ДОУ предметной шахматно-игровой среды, адекватной современным требованиям к шахматному образованию детей и их возрастным особенностям в условиях реализации ФГОС дошкольного образования и идеей программы И.Г.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Сухина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«Шахматы - детям»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7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6951"/>
          <a:stretch/>
        </p:blipFill>
        <p:spPr>
          <a:xfrm>
            <a:off x="1403648" y="3283979"/>
            <a:ext cx="6264696" cy="325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26774" y="1484784"/>
            <a:ext cx="8890452" cy="3789040"/>
            <a:chOff x="146044" y="1484784"/>
            <a:chExt cx="8890452" cy="378904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380" y="1484784"/>
              <a:ext cx="2841780" cy="3789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44" y="1484784"/>
              <a:ext cx="2841780" cy="3789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716" y="1484784"/>
              <a:ext cx="2841780" cy="3789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Шахматно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игровая СРЕДА</a:t>
            </a:r>
          </a:p>
          <a:p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Гостиная «ШАХМАТНЫЙ ГОРОДОК»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Помещение для обучения детей шахматам расположено в центральной части 3 этажа здания и представляет собой комфортную, уютную, рационально организованную, наполненную разнообразными игровыми и дидактическими материалами предметную среду. Оформление, цветовое решение игрового пространства, размещение мебели (дизайнерская люстра, зеркальное шахматное панно, зеркальные колонны, столы, стулья, мягкий диван, стеллажи) выполненные в едином стиле, формируют эстетический вкус,  побуждают дошкольников к активной деятельности, развивают воображение, обеспечивают психологический комфорт. </a:t>
            </a: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Наглядно-дидактические пособия: 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Гигантские напольные шахматы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Деревянные шашечные доски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Деревянные и пластмассовые шахматные фигуры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Демонстрационная магнитная доска с шахматами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Шахматные часы;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Детские костюмы и головные уборы «Жители шахматного города» для театрализованных представлений;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Раздаточный материал: комбинации, задачи;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Устройства и предметы контроля знаний (перфокарты, персональные карточки учета)</a:t>
            </a:r>
          </a:p>
          <a:p>
            <a:pPr lvl="0"/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Наглядные средства обучения (картины, фотографии, рисунки, аппликации, схемы, слайды, макеты, разнообразные поделки и т.д.)</a:t>
            </a: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69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НАПРАВЛЕНИЕ </a:t>
            </a:r>
            <a:b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Развитие методической компетентности педагогов в области познавательного развития средствами интеллектуальных игр шахматной направленности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55836780"/>
              </p:ext>
            </p:extLst>
          </p:nvPr>
        </p:nvGraphicFramePr>
        <p:xfrm>
          <a:off x="1524000" y="249725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2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4210039" cy="277881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Обучение </a:t>
            </a:r>
          </a:p>
          <a:p>
            <a:pPr algn="ctr">
              <a:spcBef>
                <a:spcPts val="0"/>
              </a:spcBef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авторских курсах  </a:t>
            </a:r>
          </a:p>
          <a:p>
            <a:pPr algn="ctr">
              <a:spcBef>
                <a:spcPts val="0"/>
              </a:spcBef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И.Г. </a:t>
            </a:r>
            <a:r>
              <a:rPr lang="ru-RU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Сухина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«Шахматы, первый год, или Там клетки черно-белые чудес </a:t>
            </a:r>
          </a:p>
          <a:p>
            <a:pPr algn="ctr">
              <a:spcBef>
                <a:spcPts val="0"/>
              </a:spcBef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 тайн полны» </a:t>
            </a: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Содержимое 8" descr="IMG_31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527" y="3448944"/>
            <a:ext cx="4032017" cy="279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IMG_31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95285" y="556940"/>
            <a:ext cx="4166187" cy="277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3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286" y="3462922"/>
            <a:ext cx="4166186" cy="277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9016" y="533595"/>
            <a:ext cx="8705968" cy="5790811"/>
            <a:chOff x="107504" y="319368"/>
            <a:chExt cx="8705968" cy="57908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737585"/>
              <a:ext cx="4217944" cy="2372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19368"/>
              <a:ext cx="4217944" cy="31634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528" y="3739233"/>
              <a:ext cx="4217944" cy="23692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528" y="319368"/>
              <a:ext cx="4217944" cy="31634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4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640" y="694824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педагогическом совещании педагогов 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МБДОУ «ЦРР-Д/с № 21 «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Кэнчээри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2" y="1484784"/>
            <a:ext cx="6788736" cy="509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flipH="1">
            <a:off x="3707904" y="13642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2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4084"/>
            <a:ext cx="8352928" cy="58098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уководитель: </a:t>
            </a:r>
            <a:r>
              <a:rPr lang="ru-RU" sz="29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Филиппова </a:t>
            </a:r>
            <a:r>
              <a:rPr lang="ru-RU" sz="2900" i="1" dirty="0">
                <a:latin typeface="Cambria" panose="02040503050406030204" pitchFamily="18" charset="0"/>
                <a:ea typeface="Cambria" panose="02040503050406030204" pitchFamily="18" charset="0"/>
              </a:rPr>
              <a:t>Полина Ильинична</a:t>
            </a:r>
            <a:r>
              <a:rPr lang="ru-RU" sz="2900" dirty="0">
                <a:latin typeface="Cambria" panose="02040503050406030204" pitchFamily="18" charset="0"/>
                <a:ea typeface="Cambria" panose="02040503050406030204" pitchFamily="18" charset="0"/>
              </a:rPr>
              <a:t>, заведующая МБДОУ – д/с №89 «Парус</a:t>
            </a:r>
            <a:r>
              <a:rPr lang="ru-RU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Координатор 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проекта: </a:t>
            </a:r>
            <a:r>
              <a:rPr lang="ru-RU" sz="29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Корякина </a:t>
            </a:r>
            <a:r>
              <a:rPr lang="ru-RU" sz="2900" i="1" dirty="0">
                <a:latin typeface="Cambria" panose="02040503050406030204" pitchFamily="18" charset="0"/>
                <a:ea typeface="Cambria" panose="02040503050406030204" pitchFamily="18" charset="0"/>
              </a:rPr>
              <a:t>Мария Васильевна</a:t>
            </a:r>
            <a:r>
              <a:rPr lang="ru-RU" sz="2900" dirty="0">
                <a:latin typeface="Cambria" panose="02040503050406030204" pitchFamily="18" charset="0"/>
                <a:ea typeface="Cambria" panose="02040503050406030204" pitchFamily="18" charset="0"/>
              </a:rPr>
              <a:t>, педагог дополнительного образования МБДОУ детский сад №20 «Надежда</a:t>
            </a:r>
            <a:r>
              <a:rPr lang="ru-RU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9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Консультант проекта: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Сухин Игорь Георгиевич, к.п.н., автор Федерального курса «Шахматы - школе»;</a:t>
            </a:r>
          </a:p>
          <a:p>
            <a:pPr algn="just"/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Состав участников: </a:t>
            </a:r>
            <a:r>
              <a:rPr lang="ru-RU" sz="2900" dirty="0">
                <a:latin typeface="Cambria" panose="02040503050406030204" pitchFamily="18" charset="0"/>
                <a:ea typeface="Cambria" panose="02040503050406030204" pitchFamily="18" charset="0"/>
              </a:rPr>
              <a:t>Педагоги, дети дошкольного возраста с 3 до 7 лет, родители детей, социальные партнеры </a:t>
            </a:r>
            <a:r>
              <a:rPr lang="ru-RU" sz="29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just"/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 реализации: 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долгосрочный,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2016 – 2021 годы;</a:t>
            </a:r>
          </a:p>
          <a:p>
            <a:pPr algn="just"/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Тип проекта:</a:t>
            </a:r>
            <a:r>
              <a:rPr lang="ru-RU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Социально-педагогический, носит комплексный характер, включает в себя исследовательско-познавательную, творческую и практическую деятельность;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AutoShape 8" descr="https://pp.userapi.com/c846416/v846416744/744bc/LEVBEvMmJ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pp.userapi.com/c846416/v846416744/744bc/LEVBEvMmJ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376028" y="1553468"/>
            <a:ext cx="6391945" cy="5025653"/>
            <a:chOff x="1115616" y="1553468"/>
            <a:chExt cx="6391945" cy="5025653"/>
          </a:xfrm>
        </p:grpSpPr>
        <p:pic>
          <p:nvPicPr>
            <p:cNvPr id="1027" name="Picture 3" descr="C:\Documents and Settings\Хозяйка\Мои документы\IMG-20180604-WA0097.jpg"/>
            <p:cNvPicPr>
              <a:picLocks noChangeAspect="1" noChangeArrowheads="1"/>
            </p:cNvPicPr>
            <p:nvPr/>
          </p:nvPicPr>
          <p:blipFill>
            <a:blip r:embed="rId2" cstate="print"/>
            <a:srcRect t="21857"/>
            <a:stretch>
              <a:fillRect/>
            </a:stretch>
          </p:blipFill>
          <p:spPr bwMode="auto">
            <a:xfrm>
              <a:off x="5313502" y="1556792"/>
              <a:ext cx="2194059" cy="22860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" name="Picture 11" descr="C:\Documents and Settings\Хозяйка\Мои документы\Downloads\даг1.JPG"/>
            <p:cNvPicPr>
              <a:picLocks noChangeAspect="1" noChangeArrowheads="1"/>
            </p:cNvPicPr>
            <p:nvPr/>
          </p:nvPicPr>
          <p:blipFill rotWithShape="1">
            <a:blip r:embed="rId3"/>
            <a:srcRect l="5453" t="21522" r="3290"/>
            <a:stretch/>
          </p:blipFill>
          <p:spPr bwMode="auto">
            <a:xfrm>
              <a:off x="1115616" y="1553468"/>
              <a:ext cx="3993236" cy="22893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1" name="Picture 4" descr="C:\Documents and Settings\Хозяйка\Мои документы\IMG_1183.JPG"/>
            <p:cNvPicPr>
              <a:picLocks noChangeAspect="1" noChangeArrowheads="1"/>
            </p:cNvPicPr>
            <p:nvPr/>
          </p:nvPicPr>
          <p:blipFill>
            <a:blip r:embed="rId4" cstate="print"/>
            <a:srcRect l="3110" t="23567" r="8950" b="8293"/>
            <a:stretch>
              <a:fillRect/>
            </a:stretch>
          </p:blipFill>
          <p:spPr bwMode="auto">
            <a:xfrm>
              <a:off x="3203848" y="4078212"/>
              <a:ext cx="4303713" cy="25009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5" name="Picture 3" descr="C:\Documents and Settings\Хозяйка\Рабочий стол\Доки 2018 год\ИЮНЬ\Дагомыс\Camera\20180605_095223.jpg"/>
            <p:cNvPicPr>
              <a:picLocks noChangeAspect="1" noChangeArrowheads="1"/>
            </p:cNvPicPr>
            <p:nvPr/>
          </p:nvPicPr>
          <p:blipFill>
            <a:blip r:embed="rId5" cstate="print"/>
            <a:srcRect l="15162" t="19522" r="12318" b="5968"/>
            <a:stretch>
              <a:fillRect/>
            </a:stretch>
          </p:blipFill>
          <p:spPr bwMode="auto">
            <a:xfrm>
              <a:off x="1115616" y="4078212"/>
              <a:ext cx="1877331" cy="2500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3" name="Прямоугольник 12"/>
          <p:cNvSpPr/>
          <p:nvPr/>
        </p:nvSpPr>
        <p:spPr>
          <a:xfrm flipH="1">
            <a:off x="683568" y="13642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Всероссийская конференция 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«Шахматный всеобуч России»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Сочи –Дагомыс, июнь 2018 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Хозяйка\Рабочий стол\Док.подг.гр.2015г\Фото работа\фото разные 2013\DCIM\100NVTIM\IMAG0137.JPG"/>
          <p:cNvPicPr>
            <a:picLocks noChangeAspect="1" noChangeArrowheads="1"/>
          </p:cNvPicPr>
          <p:nvPr/>
        </p:nvPicPr>
        <p:blipFill>
          <a:blip r:embed="rId2" cstate="print"/>
          <a:srcRect l="5109" t="10781" r="6347"/>
          <a:stretch>
            <a:fillRect/>
          </a:stretch>
        </p:blipFill>
        <p:spPr bwMode="auto">
          <a:xfrm>
            <a:off x="577337" y="2387314"/>
            <a:ext cx="2205736" cy="165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 descr="C:\Documents and Settings\Хозяйка\Рабочий стол\Фото 2017-2018\респ ТРИТУР 2018 год\Camera\20180328_112438.jpg"/>
          <p:cNvPicPr>
            <a:picLocks noChangeAspect="1" noChangeArrowheads="1"/>
          </p:cNvPicPr>
          <p:nvPr/>
        </p:nvPicPr>
        <p:blipFill>
          <a:blip r:embed="rId3" cstate="print"/>
          <a:srcRect l="7441" t="4526" r="8222" b="14010"/>
          <a:stretch>
            <a:fillRect/>
          </a:stretch>
        </p:blipFill>
        <p:spPr bwMode="auto">
          <a:xfrm>
            <a:off x="3046573" y="2388519"/>
            <a:ext cx="2284183" cy="16547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 descr="C:\Documents and Settings\Хозяйка\Рабочий стол\МАЙ\Тритур папы, береста\Camera\20180423_123751.jpg"/>
          <p:cNvPicPr>
            <a:picLocks noChangeAspect="1" noChangeArrowheads="1"/>
          </p:cNvPicPr>
          <p:nvPr/>
        </p:nvPicPr>
        <p:blipFill>
          <a:blip r:embed="rId4" cstate="print"/>
          <a:srcRect l="4790" t="31634" r="10871" b="2769"/>
          <a:stretch>
            <a:fillRect/>
          </a:stretch>
        </p:blipFill>
        <p:spPr bwMode="auto">
          <a:xfrm>
            <a:off x="6669379" y="406988"/>
            <a:ext cx="1791053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2" descr="C:\Documents and Settings\Хозяйка\Рабочий стол\Апрель 2019\Фото апрель 19\WhatsApp Images\IMG-20190427-WA0031.jpg"/>
          <p:cNvPicPr>
            <a:picLocks noChangeAspect="1" noChangeArrowheads="1"/>
          </p:cNvPicPr>
          <p:nvPr/>
        </p:nvPicPr>
        <p:blipFill>
          <a:blip r:embed="rId5" cstate="print"/>
          <a:srcRect t="11905" r="1338"/>
          <a:stretch>
            <a:fillRect/>
          </a:stretch>
        </p:blipFill>
        <p:spPr bwMode="auto">
          <a:xfrm>
            <a:off x="3769764" y="406988"/>
            <a:ext cx="2742353" cy="18365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6" descr="C:\Documents and Settings\Хозяйка\Рабочий стол\ФОТО МАМЫ\Фото 2017-2018\Тритур\WhatsApp Images\IMG-20180321-WA0022.jpg"/>
          <p:cNvPicPr>
            <a:picLocks noChangeAspect="1" noChangeArrowheads="1"/>
          </p:cNvPicPr>
          <p:nvPr/>
        </p:nvPicPr>
        <p:blipFill>
          <a:blip r:embed="rId6"/>
          <a:srcRect l="5278" t="23946" r="455" b="3435"/>
          <a:stretch>
            <a:fillRect/>
          </a:stretch>
        </p:blipFill>
        <p:spPr bwMode="auto">
          <a:xfrm>
            <a:off x="5594257" y="2387563"/>
            <a:ext cx="2866175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" name="Picture 2" descr="C:\Documents and Settings\Хозяйка\Рабочий стол\МАРТ 19\ФОТО Март\WhatsApp Images\IMG-20190329-WA0075.jpg"/>
          <p:cNvPicPr>
            <a:picLocks noChangeAspect="1" noChangeArrowheads="1"/>
          </p:cNvPicPr>
          <p:nvPr/>
        </p:nvPicPr>
        <p:blipFill>
          <a:blip r:embed="rId7" cstate="print"/>
          <a:srcRect t="8738" r="2913" b="3883"/>
          <a:stretch>
            <a:fillRect/>
          </a:stretch>
        </p:blipFill>
        <p:spPr bwMode="auto">
          <a:xfrm>
            <a:off x="6701137" y="4166180"/>
            <a:ext cx="175929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" name="Picture 2" descr="C:\Documents and Settings\Хозяйка\Рабочий стол\ФОТО МАМЫ\Фото работа\Турниры\турнир пап дети подг. 2015\Camera\20150226_170414.jpg"/>
          <p:cNvPicPr>
            <a:picLocks noChangeAspect="1" noChangeArrowheads="1"/>
          </p:cNvPicPr>
          <p:nvPr/>
        </p:nvPicPr>
        <p:blipFill>
          <a:blip r:embed="rId8" cstate="print"/>
          <a:srcRect l="3780" t="22678" r="9285" b="6450"/>
          <a:stretch>
            <a:fillRect/>
          </a:stretch>
        </p:blipFill>
        <p:spPr bwMode="auto">
          <a:xfrm>
            <a:off x="577337" y="4166180"/>
            <a:ext cx="1970640" cy="2142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5" name="Picture 3" descr="C:\Documents and Settings\Хозяйка\Рабочий стол\ФОТО МАМЫ\Фото работа\Фото Сухина\IMAG3030.JPG"/>
          <p:cNvPicPr>
            <a:picLocks noChangeAspect="1" noChangeArrowheads="1"/>
          </p:cNvPicPr>
          <p:nvPr/>
        </p:nvPicPr>
        <p:blipFill>
          <a:blip r:embed="rId9" cstate="print"/>
          <a:srcRect l="13087" t="11653" r="23124" b="6137"/>
          <a:stretch>
            <a:fillRect/>
          </a:stretch>
        </p:blipFill>
        <p:spPr bwMode="auto">
          <a:xfrm>
            <a:off x="2693036" y="4166180"/>
            <a:ext cx="2215862" cy="214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6" name="Picture 4" descr="C:\Documents and Settings\Хозяйка\Рабочий стол\ФОТО МАМЫ\Фото работа\Фотки мамы работа\Республ.2016\Camera\20160218_090637-1.jpg"/>
          <p:cNvPicPr>
            <a:picLocks noChangeAspect="1" noChangeArrowheads="1"/>
          </p:cNvPicPr>
          <p:nvPr/>
        </p:nvPicPr>
        <p:blipFill>
          <a:blip r:embed="rId10" cstate="print"/>
          <a:srcRect l="11575" t="28432" r="37044" b="12120"/>
          <a:stretch>
            <a:fillRect/>
          </a:stretch>
        </p:blipFill>
        <p:spPr bwMode="auto">
          <a:xfrm>
            <a:off x="5044953" y="4166750"/>
            <a:ext cx="1520129" cy="214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4" name="Прямоугольник 13"/>
          <p:cNvSpPr/>
          <p:nvPr/>
        </p:nvSpPr>
        <p:spPr>
          <a:xfrm flipH="1">
            <a:off x="340133" y="417301"/>
            <a:ext cx="32723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Работа 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педагогами 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 ДОУ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№20 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Надежда»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781" y="404664"/>
            <a:ext cx="7560840" cy="1224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/>
              </a:rPr>
            </a:br>
            <a:r>
              <a:rPr lang="ru-RU" sz="20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/>
              </a:rPr>
            </a:br>
            <a:r>
              <a:rPr lang="ru-RU" sz="2000" b="1" dirty="0" smtClean="0">
                <a:solidFill>
                  <a:srgbClr val="FF0000"/>
                </a:solidFill>
                <a:effectLst/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5328592" cy="6408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Иннокентьева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Анна Петровна,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фото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воспитатель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МБДОУ ЦРР – д/с №89 «Парус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«ШАХМАТНЫЙ ГОРОДОК» : программа дополнительного образования по обучению детей шахматам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Утверждено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Педагогическом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советом МБДОУ Центр развития ребенка – детский сад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89 «Парус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Рецензент: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Евгения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Афанасьевна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Ким,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дополнительного образования МБДОУ ЦРР – д/с №26 «КУСТУК» ГО «город Якутск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Программа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включает календарно-тематическое планирование с детьми старшего дошкольного возраста, в котором последовательно раскрыто содержание занятий, описание уровней усвоения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программы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Форма проведения занятий: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беседа с объяснением материала и показом позиций на доске; решение шахматных задач, комбинаций и этюдов; дидактические игры и задания, игровые упражнения игра; тренировочные игры; решение задач, этюдов, соревнования, турниры.</a:t>
            </a:r>
          </a:p>
          <a:p>
            <a:pPr marL="82296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33202" y="358350"/>
            <a:ext cx="8477596" cy="6141301"/>
            <a:chOff x="342876" y="332656"/>
            <a:chExt cx="8477596" cy="614130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76" y="332656"/>
              <a:ext cx="5248583" cy="2952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76" y="3501008"/>
              <a:ext cx="5248583" cy="2952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7" r="6840"/>
            <a:stretch/>
          </p:blipFill>
          <p:spPr>
            <a:xfrm>
              <a:off x="5724128" y="332656"/>
              <a:ext cx="3096344" cy="61413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НАПРАВЛЕНИЕ </a:t>
            </a:r>
            <a:b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Познавательное развитие воспитанников, отдельных видов детской деятельности </a:t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97839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Шахматная викторина «Что? Где?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Когда?»Досуг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«В шахматном королевстве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Театрализованное представление «Парад шахматных фигур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Спортивное развлечение «Страна шахматных чудес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Инсценировка и игры-драматизации по мотивам прочитанных сказок о шахматах.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2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Познавательное развитие воспитанников, отдельных видов детской деятельности </a:t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089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Шахматные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турниры;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Шахматная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олимпиады;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Выставка «Мир шахматы – глазами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детей;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Конкурс поделок «Шахматная фантазия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«Шахматная мастерская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Создание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альбома «Великие шахматисты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Просмотр энциклопедий и чтение детской художественной литературы о шахматах;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Разучивание стихов, загадок о шахматных фигурах;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Дидактические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игры.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52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02549" y="276776"/>
            <a:ext cx="7338902" cy="6157350"/>
            <a:chOff x="1403648" y="276776"/>
            <a:chExt cx="7338902" cy="6157350"/>
          </a:xfrm>
        </p:grpSpPr>
        <p:pic>
          <p:nvPicPr>
            <p:cNvPr id="8" name="Picture 2" descr="C:\Documents and Settings\Хозяйка\Рабочий стол\апрель\Турнир 18 школа\Camera\20180418_103657.jpg"/>
            <p:cNvPicPr>
              <a:picLocks noChangeAspect="1" noChangeArrowheads="1"/>
            </p:cNvPicPr>
            <p:nvPr/>
          </p:nvPicPr>
          <p:blipFill>
            <a:blip r:embed="rId2" cstate="print"/>
            <a:srcRect l="17830" t="3307" r="6419" b="4604"/>
            <a:stretch>
              <a:fillRect/>
            </a:stretch>
          </p:blipFill>
          <p:spPr bwMode="auto">
            <a:xfrm>
              <a:off x="3000364" y="1643050"/>
              <a:ext cx="1175270" cy="1071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" name="Picture 2" descr="C:\Documents and Settings\Хозяйка\Рабочий стол\МАЙ 19\Новая папка (2)\WhatsApp Images\IMG-20190508-WA0062.jpg"/>
            <p:cNvPicPr>
              <a:picLocks noChangeAspect="1" noChangeArrowheads="1"/>
            </p:cNvPicPr>
            <p:nvPr/>
          </p:nvPicPr>
          <p:blipFill>
            <a:blip r:embed="rId3" cstate="print"/>
            <a:srcRect t="31932"/>
            <a:stretch>
              <a:fillRect/>
            </a:stretch>
          </p:blipFill>
          <p:spPr bwMode="auto">
            <a:xfrm>
              <a:off x="4286248" y="1643050"/>
              <a:ext cx="1161505" cy="10849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4" name="Picture 6" descr="C:\Documents and Settings\Хозяйка\Рабочий стол\ФОТО 18-19 уч год\Занятие Самооуправление\Camera\20181025_095406.jpg"/>
            <p:cNvPicPr>
              <a:picLocks noChangeAspect="1" noChangeArrowheads="1"/>
            </p:cNvPicPr>
            <p:nvPr/>
          </p:nvPicPr>
          <p:blipFill>
            <a:blip r:embed="rId4" cstate="print"/>
            <a:srcRect r="9921" b="22134"/>
            <a:stretch>
              <a:fillRect/>
            </a:stretch>
          </p:blipFill>
          <p:spPr bwMode="auto">
            <a:xfrm rot="10800000">
              <a:off x="5651607" y="1643050"/>
              <a:ext cx="1542650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" name="Picture 2" descr="C:\Documents and Settings\Хозяйка\Рабочий стол\ФОТО МАМЫ\Фото 2017-2018\фото 7чемп\Camera\20180131_104632.jpg"/>
            <p:cNvPicPr>
              <a:picLocks noChangeAspect="1" noChangeArrowheads="1"/>
            </p:cNvPicPr>
            <p:nvPr/>
          </p:nvPicPr>
          <p:blipFill>
            <a:blip r:embed="rId5" cstate="print"/>
            <a:srcRect l="23338"/>
            <a:stretch>
              <a:fillRect/>
            </a:stretch>
          </p:blipFill>
          <p:spPr bwMode="auto">
            <a:xfrm rot="5400000">
              <a:off x="7572271" y="303153"/>
              <a:ext cx="1144593" cy="1119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5" name="Picture 2" descr="C:\Documents and Settings\Хозяйка\Рабочий стол\Декабрь 2019\ФОТО ноябрь, декабрь 2019\WhatsApp Images\IMG-20191223-WA0037.jpg"/>
            <p:cNvPicPr>
              <a:picLocks noChangeAspect="1" noChangeArrowheads="1"/>
            </p:cNvPicPr>
            <p:nvPr/>
          </p:nvPicPr>
          <p:blipFill>
            <a:blip r:embed="rId6" cstate="print"/>
            <a:srcRect l="7500" t="12857" r="4643"/>
            <a:stretch>
              <a:fillRect/>
            </a:stretch>
          </p:blipFill>
          <p:spPr bwMode="auto">
            <a:xfrm>
              <a:off x="7398111" y="1643050"/>
              <a:ext cx="1344439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6" name="Picture 5" descr="C:\Documents and Settings\Хозяйка\Рабочий стол\Фото 2017-2018\чемп родителей 2018\WhatsApp Images\IMG-20180205-WA0007.jpg"/>
            <p:cNvPicPr>
              <a:picLocks noChangeAspect="1" noChangeArrowheads="1"/>
            </p:cNvPicPr>
            <p:nvPr/>
          </p:nvPicPr>
          <p:blipFill>
            <a:blip r:embed="rId7" cstate="print"/>
            <a:srcRect l="7843" t="3813" r="12745"/>
            <a:stretch>
              <a:fillRect/>
            </a:stretch>
          </p:blipFill>
          <p:spPr bwMode="auto">
            <a:xfrm>
              <a:off x="4166631" y="285727"/>
              <a:ext cx="1690603" cy="1149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7" name="Picture 2" descr="C:\Documents and Settings\Хозяйка\Рабочий стол\ФОТО 8-гор турнир 19 год\WhatsApp Images\IMG-20190216-WA0072.jpg"/>
            <p:cNvPicPr>
              <a:picLocks noChangeAspect="1" noChangeArrowheads="1"/>
            </p:cNvPicPr>
            <p:nvPr/>
          </p:nvPicPr>
          <p:blipFill>
            <a:blip r:embed="rId8" cstate="print"/>
            <a:srcRect l="14957" t="7216" r="16772" b="18823"/>
            <a:stretch>
              <a:fillRect/>
            </a:stretch>
          </p:blipFill>
          <p:spPr bwMode="auto">
            <a:xfrm>
              <a:off x="6012901" y="285727"/>
              <a:ext cx="1400958" cy="1138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8" name="Picture 2" descr="C:\Documents and Settings\Хозяйка\Рабочий стол\Фотки мамы 2017\фотки турниры 2017\гор.шахматы 2\WhatsApp Images\IMG-20170117-WA0008.jpg"/>
            <p:cNvPicPr>
              <a:picLocks noChangeAspect="1" noChangeArrowheads="1"/>
            </p:cNvPicPr>
            <p:nvPr/>
          </p:nvPicPr>
          <p:blipFill>
            <a:blip r:embed="rId9" cstate="print"/>
            <a:srcRect l="4873" t="25457" r="13908" b="7917"/>
            <a:stretch>
              <a:fillRect/>
            </a:stretch>
          </p:blipFill>
          <p:spPr bwMode="auto">
            <a:xfrm>
              <a:off x="3056528" y="276776"/>
              <a:ext cx="880170" cy="11472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9" name="Picture 2" descr="C:\Documents and Settings\Хозяйка\Рабочий стол\Новая папка (5)\Новая папка (4)\республиканский\IMG_4053.JPG"/>
            <p:cNvPicPr>
              <a:picLocks noChangeAspect="1" noChangeArrowheads="1"/>
            </p:cNvPicPr>
            <p:nvPr/>
          </p:nvPicPr>
          <p:blipFill>
            <a:blip r:embed="rId10" cstate="print"/>
            <a:srcRect l="3509" t="18316" r="12281" b="8196"/>
            <a:stretch>
              <a:fillRect/>
            </a:stretch>
          </p:blipFill>
          <p:spPr bwMode="auto">
            <a:xfrm>
              <a:off x="7072330" y="4214818"/>
              <a:ext cx="1670220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0" name="Picture 2" descr="C:\Documents and Settings\Хозяйка\Рабочий стол\Фото 2017-2018\3-респ шахм олимп\WhatsApp Images\IMG-20180119-WA0070.jpg"/>
            <p:cNvPicPr>
              <a:picLocks noChangeAspect="1" noChangeArrowheads="1"/>
            </p:cNvPicPr>
            <p:nvPr/>
          </p:nvPicPr>
          <p:blipFill>
            <a:blip r:embed="rId11" cstate="print"/>
            <a:srcRect t="14817" r="21727"/>
            <a:stretch>
              <a:fillRect/>
            </a:stretch>
          </p:blipFill>
          <p:spPr bwMode="auto">
            <a:xfrm>
              <a:off x="7098182" y="5433994"/>
              <a:ext cx="1636580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1" name="Picture 2" descr="C:\Documents and Settings\Хозяйка\Рабочий стол\Фото респ.шахмата\IMG_0267.JPG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18962" t="13767" r="5883" b="18451"/>
            <a:stretch/>
          </p:blipFill>
          <p:spPr bwMode="auto">
            <a:xfrm>
              <a:off x="1403648" y="2867040"/>
              <a:ext cx="1849279" cy="1194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5" name="Picture 6" descr="C:\Documents and Settings\Хозяйка\Рабочий стол\Фотки мамы 2016г\Респ.семинар развл.,город спортивное соревн. Дети подг.гр\IMG-20160323-WA0074.jpg"/>
            <p:cNvPicPr>
              <a:picLocks noChangeAspect="1" noChangeArrowheads="1"/>
            </p:cNvPicPr>
            <p:nvPr/>
          </p:nvPicPr>
          <p:blipFill>
            <a:blip r:embed="rId13" cstate="print"/>
            <a:srcRect l="15049" t="21751" b="16769"/>
            <a:stretch>
              <a:fillRect/>
            </a:stretch>
          </p:blipFill>
          <p:spPr bwMode="auto">
            <a:xfrm>
              <a:off x="1411896" y="4210088"/>
              <a:ext cx="5443039" cy="2224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Documents and Settings\Хозяйка\Рабочий стол\Новая папка\WhatsApp Images\IMG-20180515-WA0028.jpg"/>
            <p:cNvPicPr>
              <a:picLocks noChangeAspect="1" noChangeArrowheads="1"/>
            </p:cNvPicPr>
            <p:nvPr/>
          </p:nvPicPr>
          <p:blipFill>
            <a:blip r:embed="rId14"/>
            <a:srcRect l="15576" t="38569" r="44101" b="30836"/>
            <a:stretch>
              <a:fillRect/>
            </a:stretch>
          </p:blipFill>
          <p:spPr bwMode="auto">
            <a:xfrm>
              <a:off x="4977696" y="2861133"/>
              <a:ext cx="1121533" cy="1134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27" name="Picture 3" descr="C:\Documents and Settings\Хозяйка\Рабочий стол\ФОТО 18-19 уч год\Фото  февраль 19\WhatsApp Images\IMG-20190211-WA0100.jpg"/>
            <p:cNvPicPr>
              <a:picLocks noChangeAspect="1" noChangeArrowheads="1"/>
            </p:cNvPicPr>
            <p:nvPr/>
          </p:nvPicPr>
          <p:blipFill>
            <a:blip r:embed="rId15" cstate="print"/>
            <a:srcRect l="15119" t="28348" r="16845" b="14955"/>
            <a:stretch>
              <a:fillRect/>
            </a:stretch>
          </p:blipFill>
          <p:spPr bwMode="auto">
            <a:xfrm>
              <a:off x="6361107" y="2857496"/>
              <a:ext cx="1024450" cy="1138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8" name="Picture 2" descr="C:\Documents and Settings\Хозяйка\Рабочий стол\ФОТО 18-19 уч год\Фото  февраль 19\WhatsApp Images\IMG-20190211-WA0117.jpg"/>
            <p:cNvPicPr>
              <a:picLocks noChangeAspect="1" noChangeArrowheads="1"/>
            </p:cNvPicPr>
            <p:nvPr/>
          </p:nvPicPr>
          <p:blipFill>
            <a:blip r:embed="rId16" cstate="print"/>
            <a:srcRect l="6378" t="19262" r="32564" b="6450"/>
            <a:stretch>
              <a:fillRect/>
            </a:stretch>
          </p:blipFill>
          <p:spPr bwMode="auto">
            <a:xfrm>
              <a:off x="3479631" y="2867753"/>
              <a:ext cx="1236187" cy="1128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050" name="Picture 2" descr="C:\Documents and Settings\Хозяйка\Рабочий стол\Доки 2018 год\ИЮНЬ\Респ чемпионат 18\Camera\20180612_111101.jpg"/>
            <p:cNvPicPr>
              <a:picLocks noChangeAspect="1" noChangeArrowheads="1"/>
            </p:cNvPicPr>
            <p:nvPr/>
          </p:nvPicPr>
          <p:blipFill>
            <a:blip r:embed="rId17" cstate="print"/>
            <a:srcRect l="8504" t="11339" r="25585"/>
            <a:stretch>
              <a:fillRect/>
            </a:stretch>
          </p:blipFill>
          <p:spPr bwMode="auto">
            <a:xfrm>
              <a:off x="7591754" y="2842613"/>
              <a:ext cx="1143008" cy="1153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9" name="Прямоугольник 28"/>
          <p:cNvSpPr/>
          <p:nvPr/>
        </p:nvSpPr>
        <p:spPr>
          <a:xfrm flipH="1">
            <a:off x="194135" y="946951"/>
            <a:ext cx="2607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ДОУ №20 Надежда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Юные шахматисты ДОУ №21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Кэнчээри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0891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Фестиваль "Интеллектуальное будущее Якутии.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Внутрисадовский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  турнир по шахматам среди детей,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творческая выставка "Шахматное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королевсто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», развлечение «Волшебный мир шахмат» и др.;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 проекту развитию детской одаренности «Шахматы» шахматную олимпиаду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И.Г.Сухина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53973" y="4092258"/>
            <a:ext cx="5436055" cy="2516400"/>
            <a:chOff x="2131104" y="4092258"/>
            <a:chExt cx="5436055" cy="2516400"/>
          </a:xfrm>
        </p:grpSpPr>
        <p:pic>
          <p:nvPicPr>
            <p:cNvPr id="6" name="Объект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104" y="4092914"/>
              <a:ext cx="1886316" cy="25150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Объект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092258"/>
              <a:ext cx="3355199" cy="251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8" y="371253"/>
            <a:ext cx="4428661" cy="492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10" y="363803"/>
            <a:ext cx="3703054" cy="493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6"/>
          <p:cNvSpPr txBox="1">
            <a:spLocks/>
          </p:cNvSpPr>
          <p:nvPr/>
        </p:nvSpPr>
        <p:spPr>
          <a:xfrm>
            <a:off x="4757379" y="5445224"/>
            <a:ext cx="4351125" cy="857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Эверстов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Костя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победитель республиканской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Шахматной Олимпиады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И.Г.Сухина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2019 г.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3"/>
          <a:stretch/>
        </p:blipFill>
        <p:spPr>
          <a:xfrm>
            <a:off x="4504694" y="333729"/>
            <a:ext cx="431648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8205"/>
            <a:ext cx="3821125" cy="286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2" y="3429000"/>
            <a:ext cx="23222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0982" y="3268175"/>
            <a:ext cx="592921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Семенов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Дамир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место,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Мандарова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Вика - 2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место городском турнире </a:t>
            </a:r>
          </a:p>
          <a:p>
            <a:pPr algn="ctr">
              <a:spcAft>
                <a:spcPts val="8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2018 г.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Васильев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Дархан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место,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Алена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- 1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место городском турнире </a:t>
            </a:r>
          </a:p>
          <a:p>
            <a:pPr algn="ctr">
              <a:spcAft>
                <a:spcPts val="8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2019 г.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800"/>
              </a:spcAft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Эверстов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Костя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- 1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место в республиканской шахматной олимпиаде.</a:t>
            </a:r>
          </a:p>
        </p:txBody>
      </p:sp>
    </p:spTree>
    <p:extLst>
      <p:ext uri="{BB962C8B-B14F-4D97-AF65-F5344CB8AC3E}">
        <p14:creationId xmlns:p14="http://schemas.microsoft.com/office/powerpoint/2010/main" val="182405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4084"/>
            <a:ext cx="8352928" cy="5809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Участники СИО: </a:t>
            </a:r>
          </a:p>
          <a:p>
            <a:pPr algn="just"/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МБДОУ ЦРР – д/с №89 «Парус»;</a:t>
            </a:r>
          </a:p>
          <a:p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МБДОУ Детский сад №20 «Надежда»;</a:t>
            </a:r>
          </a:p>
          <a:p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МБДОУ ЦРР – д/с №21 «</a:t>
            </a:r>
            <a:r>
              <a:rPr lang="ru-RU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Кэнчээри</a:t>
            </a:r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</a:p>
          <a:p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МБДОУ ЦРР – д/с №51 «</a:t>
            </a:r>
            <a:r>
              <a:rPr lang="ru-RU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Кэскил</a:t>
            </a:r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</a:p>
          <a:p>
            <a:pPr marL="0" indent="0">
              <a:buNone/>
            </a:pPr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89776" l="2077" r="98403">
                        <a14:foregroundMark x1="24760" y1="71885" x2="24760" y2="71885"/>
                        <a14:foregroundMark x1="54633" y1="79393" x2="54633" y2="79393"/>
                        <a14:foregroundMark x1="78754" y1="74760" x2="78754" y2="74760"/>
                        <a14:foregroundMark x1="79872" y1="77476" x2="79872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9" b="14815"/>
          <a:stretch/>
        </p:blipFill>
        <p:spPr>
          <a:xfrm>
            <a:off x="2267744" y="2924944"/>
            <a:ext cx="4896544" cy="3717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НАПРАВЛЕНИЕ </a:t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Оценивание результативности системы педагогической работы, направленной на познавательное развитие у воспитанников средствами интеллектуальных игр шахматной направленности </a:t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8360"/>
            <a:ext cx="820891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Анализ результатов реализации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проекта;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Обобщение опыта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работы;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Определение различных вариантов встраивания программы шахматного варианта в содержание образования: в планы и ООП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ДОО.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88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99460" y="406304"/>
            <a:ext cx="7545080" cy="6045392"/>
            <a:chOff x="1335374" y="700065"/>
            <a:chExt cx="7545080" cy="6045392"/>
          </a:xfrm>
        </p:grpSpPr>
        <p:pic>
          <p:nvPicPr>
            <p:cNvPr id="10" name="Picture 3" descr="C:\Documents and Settings\Хозяйка\Рабочий стол\Новая папка (2)\IMG-20170919-WA0015.jpg"/>
            <p:cNvPicPr>
              <a:picLocks noChangeAspect="1" noChangeArrowheads="1"/>
            </p:cNvPicPr>
            <p:nvPr/>
          </p:nvPicPr>
          <p:blipFill>
            <a:blip r:embed="rId2" cstate="print"/>
            <a:srcRect l="25515" r="16832"/>
            <a:stretch>
              <a:fillRect/>
            </a:stretch>
          </p:blipFill>
          <p:spPr bwMode="auto">
            <a:xfrm>
              <a:off x="5216410" y="723887"/>
              <a:ext cx="1762137" cy="1857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6" name="Picture 2" descr="C:\Documents and Settings\Хозяйка\Рабочий стол\МАЙ 19\Музей 19 ФОТО\WhatsApp Images\IMG-20190515-WA0026.jpg"/>
            <p:cNvPicPr>
              <a:picLocks noChangeAspect="1" noChangeArrowheads="1"/>
            </p:cNvPicPr>
            <p:nvPr/>
          </p:nvPicPr>
          <p:blipFill>
            <a:blip r:embed="rId3"/>
            <a:srcRect l="25127" t="4604" r="8280" b="3185"/>
            <a:stretch>
              <a:fillRect/>
            </a:stretch>
          </p:blipFill>
          <p:spPr bwMode="auto">
            <a:xfrm>
              <a:off x="7160732" y="733421"/>
              <a:ext cx="1688123" cy="1838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7" name="Picture 2" descr="C:\Documents and Settings\Хозяйка\Рабочий стол\Новая папка (2)\Camera\20160412_125407.jpg"/>
            <p:cNvPicPr>
              <a:picLocks noChangeAspect="1" noChangeArrowheads="1"/>
            </p:cNvPicPr>
            <p:nvPr/>
          </p:nvPicPr>
          <p:blipFill>
            <a:blip r:embed="rId4" cstate="print"/>
            <a:srcRect t="10000"/>
            <a:stretch>
              <a:fillRect/>
            </a:stretch>
          </p:blipFill>
          <p:spPr bwMode="auto">
            <a:xfrm>
              <a:off x="3474495" y="700065"/>
              <a:ext cx="1559730" cy="1871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" name="Picture 8" descr="C:\Documents and Settings\Хозяйка\Рабочий стол\Фото мамы\Открытое шахматы\20140425_105758.jpg"/>
            <p:cNvPicPr>
              <a:picLocks noChangeAspect="1" noChangeArrowheads="1"/>
            </p:cNvPicPr>
            <p:nvPr/>
          </p:nvPicPr>
          <p:blipFill>
            <a:blip r:embed="rId5" cstate="print"/>
            <a:srcRect t="16297" b="6633"/>
            <a:stretch>
              <a:fillRect/>
            </a:stretch>
          </p:blipFill>
          <p:spPr bwMode="auto">
            <a:xfrm>
              <a:off x="1348529" y="2743120"/>
              <a:ext cx="1869086" cy="1571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1" name="Picture 2" descr="C:\Documents and Settings\Хозяйка\Рабочий стол\Фото 2017-2018\Фто турнира пап 2018\Camera\20180216_171905.jpg"/>
            <p:cNvPicPr>
              <a:picLocks noChangeAspect="1" noChangeArrowheads="1"/>
            </p:cNvPicPr>
            <p:nvPr/>
          </p:nvPicPr>
          <p:blipFill>
            <a:blip r:embed="rId6" cstate="print"/>
            <a:srcRect t="15650" b="3993"/>
            <a:stretch>
              <a:fillRect/>
            </a:stretch>
          </p:blipFill>
          <p:spPr bwMode="auto">
            <a:xfrm>
              <a:off x="4906881" y="4476601"/>
              <a:ext cx="2069853" cy="22688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2" name="Picture 3" descr="C:\Documents and Settings\Хозяйка\Рабочий стол\Фото 2017-2018\чемп родителей 2018\WhatsApp Images\IMG-20180216-WA0012.jpg"/>
            <p:cNvPicPr>
              <a:picLocks noChangeAspect="1" noChangeArrowheads="1"/>
            </p:cNvPicPr>
            <p:nvPr/>
          </p:nvPicPr>
          <p:blipFill>
            <a:blip r:embed="rId7" cstate="print"/>
            <a:srcRect l="15470" t="20767" r="5714" b="8572"/>
            <a:stretch>
              <a:fillRect/>
            </a:stretch>
          </p:blipFill>
          <p:spPr bwMode="auto">
            <a:xfrm>
              <a:off x="1335374" y="4476601"/>
              <a:ext cx="3374197" cy="22688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3" name="Picture 5" descr="C:\Documents and Settings\Хозяйка\Рабочий стол\Новая папка (2)\Camera\20160412_125936.jpg"/>
            <p:cNvPicPr>
              <a:picLocks noChangeAspect="1" noChangeArrowheads="1"/>
            </p:cNvPicPr>
            <p:nvPr/>
          </p:nvPicPr>
          <p:blipFill>
            <a:blip r:embed="rId8" cstate="print"/>
            <a:srcRect t="6977" b="16279"/>
            <a:stretch>
              <a:fillRect/>
            </a:stretch>
          </p:blipFill>
          <p:spPr bwMode="auto">
            <a:xfrm rot="10800000">
              <a:off x="3418099" y="2743120"/>
              <a:ext cx="2638071" cy="1571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" name="Picture 2" descr="C:\Documents and Settings\Хозяйка\Рабочий стол\Доки 2018 год\ИЮНЬ\Респ чемпионат 18\Camera\20180611_100846.jpg"/>
            <p:cNvPicPr>
              <a:picLocks noChangeAspect="1" noChangeArrowheads="1"/>
            </p:cNvPicPr>
            <p:nvPr/>
          </p:nvPicPr>
          <p:blipFill>
            <a:blip r:embed="rId9" cstate="print"/>
            <a:srcRect t="14883" r="10702"/>
            <a:stretch>
              <a:fillRect/>
            </a:stretch>
          </p:blipFill>
          <p:spPr bwMode="auto">
            <a:xfrm>
              <a:off x="7612236" y="2743120"/>
              <a:ext cx="1236619" cy="1571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7" name="Picture 3" descr="C:\Documents and Settings\Хозяйка\Рабочий стол\Декабрь 2019\ФОТО ноябрь, декабрь 2019\WhatsApp Images\IMG-20191223-WA0180.jpg"/>
            <p:cNvPicPr>
              <a:picLocks noChangeAspect="1" noChangeArrowheads="1"/>
            </p:cNvPicPr>
            <p:nvPr/>
          </p:nvPicPr>
          <p:blipFill>
            <a:blip r:embed="rId10" cstate="print"/>
            <a:srcRect l="7560" t="5669"/>
            <a:stretch>
              <a:fillRect/>
            </a:stretch>
          </p:blipFill>
          <p:spPr bwMode="auto">
            <a:xfrm>
              <a:off x="6256653" y="2743120"/>
              <a:ext cx="1155100" cy="1571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8" name="Picture 4" descr="C:\Documents and Settings\Хозяйка\Рабочий стол\Декабрь 2019\ФОТО ноябрь, декабрь 2019\WhatsApp Images\IMG-20191223-WA0177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74044" y="4470244"/>
              <a:ext cx="1706410" cy="2275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5" name="Прямоугольник 14"/>
          <p:cNvSpPr/>
          <p:nvPr/>
        </p:nvSpPr>
        <p:spPr>
          <a:xfrm flipH="1">
            <a:off x="125207" y="865088"/>
            <a:ext cx="2840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Работа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 родителями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Педагогическая диагностика показателей познавательного развития детей дошкольного возраста (игра в шахматы)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39889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Критерии уровней познавательного развития детей 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Высокий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: ребенок имеет представление о «шахматном королевстве». Умеет пользоваться линейкой и тетрадью в клеточку. Умеет   быстро и правильно находить поля, вертикали и диагонали, показывая и называя их вслух. Знает, различает и называет шахматные фигуры. Знает ходы шахматных фигур и их отличия. Понимает важность первых ходов. Имеет понятие о приёмах взятия фигур. Умеет самостоятельно выполнять задания, кратко и точно выражать мысли, выполнять задания в более быстром темпе. У ребёнка развита познавательная активность, логическое мышление, воображение. Обладает навыками счёта предметов, умение соотносить количество и число. Развито зрительное восприятие, внимание, мелкая моторика рук. Умеет планировать свои действия, обдумывать их, рассуждать, искать правильный ответ. Развита ловкость и смекалка, ориентировка в пространстве, способность думать, мыслить, анализировать. </a:t>
            </a:r>
          </a:p>
        </p:txBody>
      </p:sp>
    </p:spTree>
    <p:extLst>
      <p:ext uri="{BB962C8B-B14F-4D97-AF65-F5344CB8AC3E}">
        <p14:creationId xmlns:p14="http://schemas.microsoft.com/office/powerpoint/2010/main" val="3084967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Педагогическая диагностика показателей познавательного развития детей дошкольного возраста (игра в шахматы)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39889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Критерии уровней познавательного развития детей 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Высокий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Имеет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понятие «рокировка», «шах» и «мат». Умеет записывать шахматные партии. Узнаёт и различает геометрические фигуры в различ­ных положениях, уметь конструировать их из палочек и различных частей, уметь использовать эти фигуры для конструирования орнаментов и сюжетов.  У ребенка развито логическое мышление.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Средний: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ребенок затрудняется в использовании линейки и тетради в клеточку, в умении   быстро и правильно находить поля, вертикали и диагонали, показывать и называть их вслух. Путает название шахматных фигур, ходы шахматных фигур и их отличия. Путает понятия «равно», «не равно», «больше», «меньше». Путается в названии геометрических фигур, в сравнении величин на основе измерения. Не всегда узнаёт и различает геометрические фигуры в различ­ных положениях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46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Педагогическая диагностика показателей познавательного развития детей дошкольного возраста (игра в шахматы)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Критерии уровней познавательного развития детей 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Низкий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ребенок не умеет   быстро и правильно находить поля, вертикали и диагонали, показывать и называть их вслух. Не знает, не различает и не называет шахматные фигуры. Не знает ходов шахматных фигур и их отличия. Не имеет понятие «рокировка», «шах» и «мат». Не умеет записывать шахматные партии.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1" b="20102"/>
          <a:stretch/>
        </p:blipFill>
        <p:spPr>
          <a:xfrm>
            <a:off x="1590675" y="4111336"/>
            <a:ext cx="5962650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4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Тиражирование и распространение опыта инновационной педагогической деятельности</a:t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82089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Транслирование опыта инновационной деятельности в городе, республике среди педагогов и родителей на официальном сайте ДОО, СМИ, социальных сетях, педагогических мероприятиях: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Проведение мастер-классов, круглых столов по интеллектуальным играм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Тематическое консультирование «Шахматы в дошкольном возрасте»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Организация педагогических семинаров и  олимпиад. Участие в форумах.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Разработка методического пособия «Шахматы - детям», рабочих тетрадей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Публикация материалов, статей, фото-видеоматериалов с мероприятий.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1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55576" y="1340768"/>
            <a:ext cx="7632848" cy="4805432"/>
            <a:chOff x="899592" y="1340768"/>
            <a:chExt cx="7632848" cy="4805432"/>
          </a:xfrm>
        </p:grpSpPr>
        <p:pic>
          <p:nvPicPr>
            <p:cNvPr id="6" name="Picture 3" descr="C:\Users\Detsad\Desktop\титулка шахматы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340768"/>
              <a:ext cx="3456384" cy="4805432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 descr="C:\Users\Detsad\Desktop\титулка шахматы конец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3" t="3668" r="4515" b="16231"/>
            <a:stretch/>
          </p:blipFill>
          <p:spPr bwMode="auto">
            <a:xfrm>
              <a:off x="4680831" y="1340768"/>
              <a:ext cx="3851609" cy="4805432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 flipH="1">
            <a:off x="395536" y="404664"/>
            <a:ext cx="8473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Авторское пособие «Шахматы – детям»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9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tsad\Downloads\20190401_174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844824"/>
            <a:ext cx="3829184" cy="382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SC057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5228" b="-232"/>
          <a:stretch>
            <a:fillRect/>
          </a:stretch>
        </p:blipFill>
        <p:spPr bwMode="auto">
          <a:xfrm>
            <a:off x="323528" y="1844824"/>
            <a:ext cx="4478289" cy="382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 flipH="1">
            <a:off x="323528" y="602685"/>
            <a:ext cx="8473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Презентация авторского пособия 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Шахматы – детям»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0" y="332656"/>
            <a:ext cx="3930022" cy="294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18" y="332656"/>
            <a:ext cx="3930022" cy="294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Detsad\Desktop\титулка шахма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0" y="3592491"/>
            <a:ext cx="2111798" cy="29360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3592491"/>
            <a:ext cx="2377984" cy="29360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5436095" y="3580864"/>
            <a:ext cx="32723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Педагогическое совещание 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внедрению авторского пособия в ДОУ №21 «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Кэнчээри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Расширение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укрепление связей с общественными организациями, реализация планов совместной деятельности.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Апробация новых направлений и форм сотрудничества (в том числе дистанционных) с социальными партнерами. </a:t>
            </a:r>
            <a:endParaRPr lang="ru-RU" sz="28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договоров о сотрудничестве, составление планов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совместной работы:</a:t>
            </a: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 о сетевом взаимодействии между сетевыми ДОУ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г.Якутска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 с СИК «Шахматная гимназия»</a:t>
            </a: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 с СИК «Якутский республиканский шахматно-шашечный центр»</a:t>
            </a:r>
          </a:p>
          <a:p>
            <a:pPr marL="0" indent="0">
              <a:buNone/>
            </a:pPr>
            <a:endParaRPr lang="ru-RU" sz="28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Назначение 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проекта: </a:t>
            </a:r>
            <a:endParaRPr lang="ru-RU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	Проект </a:t>
            </a:r>
            <a:r>
              <a:rPr lang="ru-RU" sz="2700" dirty="0">
                <a:latin typeface="Cambria" panose="02040503050406030204" pitchFamily="18" charset="0"/>
                <a:ea typeface="Cambria" panose="02040503050406030204" pitchFamily="18" charset="0"/>
              </a:rPr>
              <a:t>предназначен руководителям и воспитателям дошкольных образовательных учреждений, рекомендован педагогам дополнительного образования, так как направлен на оказание практической помощи педагогическому коллективу дошкольных учреждений в разработке модели методической работы и планирования по шахматному образованию дошкольников, включающей создание развивающей предметно-пространственной среды в детском саду, координирование педагогического взаимодействия, организацию различных видов детской деятельности интеллектуальной направленности, популяризацию шахматной игры у родителей.</a:t>
            </a: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	Разработать и реализовать педагогические условия для познавательного развития дошкольников средствами шахматной деятельности. </a:t>
            </a: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1" descr="C:\Users\Пользователь\Desktop\дети играют в шахматы\DSC09265.JPG"/>
          <p:cNvPicPr>
            <a:picLocks noChangeAspect="1" noChangeArrowheads="1"/>
          </p:cNvPicPr>
          <p:nvPr/>
        </p:nvPicPr>
        <p:blipFill>
          <a:blip r:embed="rId2" cstate="print"/>
          <a:srcRect r="5692" b="2512"/>
          <a:stretch>
            <a:fillRect/>
          </a:stretch>
        </p:blipFill>
        <p:spPr bwMode="auto">
          <a:xfrm>
            <a:off x="355082" y="2420888"/>
            <a:ext cx="6254594" cy="364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8" b="99042" l="2716" r="95208">
                        <a14:foregroundMark x1="40895" y1="27316" x2="40895" y2="27316"/>
                        <a14:foregroundMark x1="58147" y1="30511" x2="58147" y2="30511"/>
                        <a14:foregroundMark x1="63259" y1="88179" x2="63259" y2="88179"/>
                        <a14:foregroundMark x1="52875" y1="88498" x2="52875" y2="88498"/>
                        <a14:foregroundMark x1="42492" y1="88818" x2="42492" y2="88818"/>
                        <a14:foregroundMark x1="31470" y1="87859" x2="31470" y2="87859"/>
                        <a14:foregroundMark x1="23642" y1="83866" x2="23642" y2="83866"/>
                        <a14:foregroundMark x1="27316" y1="78115" x2="27316" y2="78115"/>
                        <a14:foregroundMark x1="76997" y1="79233" x2="76997" y2="79233"/>
                        <a14:foregroundMark x1="78914" y1="89297" x2="78914" y2="89297"/>
                        <a14:foregroundMark x1="49361" y1="95687" x2="49361" y2="95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84" r="19793"/>
          <a:stretch/>
        </p:blipFill>
        <p:spPr>
          <a:xfrm>
            <a:off x="6919123" y="3444627"/>
            <a:ext cx="2045365" cy="3413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Задачи: </a:t>
            </a:r>
          </a:p>
          <a:p>
            <a:pPr marL="82296" lvl="0" indent="0">
              <a:buNone/>
            </a:pPr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Обеспечить подготовку педагогов к внедрению интеллектуальных игр шахматной направленности в образовательную деятельность, организовать активные формы обмена педагогическим опытом.</a:t>
            </a:r>
          </a:p>
          <a:p>
            <a:pPr marL="82296" lvl="0" indent="0">
              <a:buNone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 Обеспечить методическое сопровождение использования интеллектуальных игр по шахматной деятельности в ДОУ, трансляцию и тиражирование инновационного опыта, обеспечить проведение мониторинга эффективности проекта.</a:t>
            </a: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8" b="99042" l="2716" r="95208">
                        <a14:foregroundMark x1="40895" y1="27316" x2="40895" y2="27316"/>
                        <a14:foregroundMark x1="58147" y1="30511" x2="58147" y2="30511"/>
                        <a14:foregroundMark x1="63259" y1="88179" x2="63259" y2="88179"/>
                        <a14:foregroundMark x1="52875" y1="88498" x2="52875" y2="88498"/>
                        <a14:foregroundMark x1="42492" y1="88818" x2="42492" y2="88818"/>
                        <a14:foregroundMark x1="31470" y1="87859" x2="31470" y2="87859"/>
                        <a14:foregroundMark x1="23642" y1="83866" x2="23642" y2="83866"/>
                        <a14:foregroundMark x1="27316" y1="78115" x2="27316" y2="78115"/>
                        <a14:foregroundMark x1="76997" y1="79233" x2="76997" y2="79233"/>
                        <a14:foregroundMark x1="78914" y1="89297" x2="78914" y2="89297"/>
                        <a14:foregroundMark x1="49361" y1="95687" x2="49361" y2="95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84" r="19793"/>
          <a:stretch/>
        </p:blipFill>
        <p:spPr>
          <a:xfrm>
            <a:off x="6948264" y="4149080"/>
            <a:ext cx="1541309" cy="2572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Задачи: </a:t>
            </a:r>
          </a:p>
          <a:p>
            <a:pPr marL="82296" lvl="0" indent="0">
              <a:buNone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 Разработать методические рекомендации для педагогов по использованию интеллектуальных игр шахматной направленности в работе с детьми старшего дошкольного возраста;</a:t>
            </a:r>
          </a:p>
          <a:p>
            <a:pPr marL="82296" indent="0">
              <a:buNone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 Разнообразить формы и средства популяризации интеллектуальных игр, сопряженных с шахматным образованием, в сотрудничестве с семьями воспитанников.</a:t>
            </a: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15" descr="F:\DCIM\100MSDCF\DSC09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80325"/>
            <a:ext cx="4464496" cy="245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Планируемые результаты:</a:t>
            </a:r>
          </a:p>
          <a:p>
            <a:pPr marL="82296" indent="0">
              <a:buNone/>
            </a:pPr>
            <a:r>
              <a:rPr lang="ru-RU" sz="2800" b="1" dirty="0" smtClean="0"/>
              <a:t>Воспитанник:</a:t>
            </a:r>
            <a:endParaRPr lang="ru-RU" sz="2800" dirty="0" smtClean="0"/>
          </a:p>
          <a:p>
            <a:pPr lvl="0"/>
            <a:r>
              <a:rPr lang="ru-RU" sz="2800" dirty="0" smtClean="0"/>
              <a:t>С помощью внедрения шахматного образования   у дошкольников будут развиты интеллектуальные способности, улучшены важные компоненты школьной готовности, такие как: развитие логического мышления; развитие пространственной ориентации на плоскости; развитие коммуникативных навыков; повышение интереса детей к игре в шахматы.</a:t>
            </a:r>
          </a:p>
          <a:p>
            <a:pPr lvl="0"/>
            <a:r>
              <a:rPr lang="ru-RU" sz="2800" dirty="0" smtClean="0"/>
              <a:t>Увеличилось количество участников, победителей шахматных олимпиад, фестивалей, конкурсов по шахматному образованию.</a:t>
            </a: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69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Планируемые результаты:</a:t>
            </a:r>
          </a:p>
          <a:p>
            <a:pPr marL="82296" indent="0">
              <a:buNone/>
            </a:pPr>
            <a:r>
              <a:rPr lang="ru-RU" sz="2800" b="1" dirty="0" smtClean="0"/>
              <a:t>Родители:</a:t>
            </a:r>
            <a:endParaRPr lang="ru-RU" sz="2800" dirty="0" smtClean="0"/>
          </a:p>
          <a:p>
            <a:pPr lvl="0"/>
            <a:r>
              <a:rPr lang="ru-RU" sz="2800" dirty="0" smtClean="0"/>
              <a:t>создано единое образовательное пространство дошкольного учреждения и семьи по шахматному образованию дошкольников;</a:t>
            </a:r>
          </a:p>
          <a:p>
            <a:pPr lvl="0"/>
            <a:r>
              <a:rPr lang="ru-RU" sz="2800" dirty="0" smtClean="0"/>
              <a:t>увеличено количество родителей, вовлеченных в совместные мероприятия по шахматной деятельности, имеется понимание необходимости в шахматном образовании дошкольников;</a:t>
            </a:r>
          </a:p>
          <a:p>
            <a:pPr lvl="0"/>
            <a:r>
              <a:rPr lang="ru-RU" sz="2800" dirty="0" smtClean="0"/>
              <a:t>сформирован положительный позитивный имидж дошкольных учреждений, реализующих шахматное образование дошкольников.</a:t>
            </a:r>
          </a:p>
          <a:p>
            <a:pPr marL="0" indent="0">
              <a:buNone/>
            </a:pPr>
            <a:endParaRPr lang="ru-RU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54" b="89448" l="0" r="100000">
                        <a14:foregroundMark x1="46006" y1="51799" x2="46006" y2="51799"/>
                        <a14:foregroundMark x1="53674" y1="50839" x2="53674" y2="50839"/>
                        <a14:foregroundMark x1="50799" y1="76739" x2="50799" y2="76739"/>
                        <a14:foregroundMark x1="46645" y1="72182" x2="46645" y2="72182"/>
                        <a14:foregroundMark x1="50160" y1="69065" x2="50160" y2="69065"/>
                        <a14:foregroundMark x1="37700" y1="73141" x2="37700" y2="73141"/>
                        <a14:foregroundMark x1="59105" y1="69784" x2="59105" y2="69784"/>
                        <a14:foregroundMark x1="59904" y1="77218" x2="59904" y2="77218"/>
                        <a14:foregroundMark x1="53994" y1="72902" x2="53994" y2="7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66" b="11167"/>
          <a:stretch/>
        </p:blipFill>
        <p:spPr>
          <a:xfrm>
            <a:off x="5292080" y="4941168"/>
            <a:ext cx="3355572" cy="1783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1" y="6278026"/>
            <a:ext cx="2385837" cy="3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846</Words>
  <Application>Microsoft Office PowerPoint</Application>
  <PresentationFormat>Экран (4:3)</PresentationFormat>
  <Paragraphs>180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Constantia</vt:lpstr>
      <vt:lpstr>Georgia</vt:lpstr>
      <vt:lpstr>Times New Roman</vt:lpstr>
      <vt:lpstr>Wingdings 2</vt:lpstr>
      <vt:lpstr>Тема Office</vt:lpstr>
      <vt:lpstr>Шахматы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педагогическом совещании педагогов  МБДОУ «ЦРР-Д/с № 21 «Кэнчээри»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 как занимательное средство развития познавательного интереса у детей дошкольного возраста»</dc:title>
  <dc:creator>Пользователь</dc:creator>
  <cp:lastModifiedBy>Пользователь Windows</cp:lastModifiedBy>
  <cp:revision>50</cp:revision>
  <dcterms:created xsi:type="dcterms:W3CDTF">2016-02-26T02:34:30Z</dcterms:created>
  <dcterms:modified xsi:type="dcterms:W3CDTF">2020-05-29T07:22:49Z</dcterms:modified>
</cp:coreProperties>
</file>