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2" r:id="rId3"/>
    <p:sldId id="257" r:id="rId4"/>
    <p:sldId id="259" r:id="rId5"/>
    <p:sldId id="262" r:id="rId6"/>
    <p:sldId id="261" r:id="rId7"/>
    <p:sldId id="263" r:id="rId8"/>
    <p:sldId id="264" r:id="rId9"/>
    <p:sldId id="281" r:id="rId10"/>
    <p:sldId id="286" r:id="rId11"/>
    <p:sldId id="280" r:id="rId12"/>
    <p:sldId id="267" r:id="rId13"/>
    <p:sldId id="279" r:id="rId14"/>
    <p:sldId id="284" r:id="rId15"/>
    <p:sldId id="270" r:id="rId16"/>
    <p:sldId id="272" r:id="rId17"/>
    <p:sldId id="273" r:id="rId18"/>
    <p:sldId id="274" r:id="rId19"/>
    <p:sldId id="268" r:id="rId20"/>
    <p:sldId id="2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8589B"/>
    <a:srgbClr val="990000"/>
    <a:srgbClr val="4D4D4D"/>
    <a:srgbClr val="44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4" autoAdjust="0"/>
    <p:restoredTop sz="98814" autoAdjust="0"/>
  </p:normalViewPr>
  <p:slideViewPr>
    <p:cSldViewPr snapToGrid="0">
      <p:cViewPr>
        <p:scale>
          <a:sx n="64" d="100"/>
          <a:sy n="64" d="100"/>
        </p:scale>
        <p:origin x="-6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Лист1!$A$3:$A$12</c:f>
              <c:strCache>
                <c:ptCount val="10"/>
                <c:pt idx="0">
                  <c:v>30 м</c:v>
                </c:pt>
                <c:pt idx="1">
                  <c:v>500 м,(200 м)</c:v>
                </c:pt>
                <c:pt idx="2">
                  <c:v>челночный бег </c:v>
                </c:pt>
                <c:pt idx="3">
                  <c:v>прыжки в длину </c:v>
                </c:pt>
                <c:pt idx="4">
                  <c:v>метание мешочка спеском </c:v>
                </c:pt>
                <c:pt idx="5">
                  <c:v>метание набивного мяча </c:v>
                </c:pt>
                <c:pt idx="6">
                  <c:v>сгибание разгибание рук </c:v>
                </c:pt>
                <c:pt idx="7">
                  <c:v>подьем туловища 21</c:v>
                </c:pt>
                <c:pt idx="8">
                  <c:v>гибкость </c:v>
                </c:pt>
                <c:pt idx="9">
                  <c:v>скакалка </c:v>
                </c:pt>
              </c:strCache>
            </c:strRef>
          </c:cat>
          <c:val>
            <c:numRef>
              <c:f>Лист1!$B$3:$B$12</c:f>
              <c:numCache>
                <c:formatCode>0%</c:formatCode>
                <c:ptCount val="10"/>
                <c:pt idx="0">
                  <c:v>0.76000000000000112</c:v>
                </c:pt>
                <c:pt idx="1">
                  <c:v>0.26</c:v>
                </c:pt>
                <c:pt idx="2">
                  <c:v>0.65000000000000124</c:v>
                </c:pt>
                <c:pt idx="3">
                  <c:v>0.62000000000000099</c:v>
                </c:pt>
                <c:pt idx="4">
                  <c:v>0.38000000000000056</c:v>
                </c:pt>
                <c:pt idx="5">
                  <c:v>8.0000000000000099E-2</c:v>
                </c:pt>
                <c:pt idx="6">
                  <c:v>0.5</c:v>
                </c:pt>
                <c:pt idx="7">
                  <c:v>0.8</c:v>
                </c:pt>
                <c:pt idx="8">
                  <c:v>0.54</c:v>
                </c:pt>
                <c:pt idx="9">
                  <c:v>0.43000000000000038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средний </c:v>
                </c:pt>
              </c:strCache>
            </c:strRef>
          </c:tx>
          <c:invertIfNegative val="0"/>
          <c:cat>
            <c:strRef>
              <c:f>Лист1!$A$3:$A$12</c:f>
              <c:strCache>
                <c:ptCount val="10"/>
                <c:pt idx="0">
                  <c:v>30 м</c:v>
                </c:pt>
                <c:pt idx="1">
                  <c:v>500 м,(200 м)</c:v>
                </c:pt>
                <c:pt idx="2">
                  <c:v>челночный бег </c:v>
                </c:pt>
                <c:pt idx="3">
                  <c:v>прыжки в длину </c:v>
                </c:pt>
                <c:pt idx="4">
                  <c:v>метание мешочка спеском </c:v>
                </c:pt>
                <c:pt idx="5">
                  <c:v>метание набивного мяча </c:v>
                </c:pt>
                <c:pt idx="6">
                  <c:v>сгибание разгибание рук </c:v>
                </c:pt>
                <c:pt idx="7">
                  <c:v>подьем туловища 21</c:v>
                </c:pt>
                <c:pt idx="8">
                  <c:v>гибкость </c:v>
                </c:pt>
                <c:pt idx="9">
                  <c:v>скакалка </c:v>
                </c:pt>
              </c:strCache>
            </c:strRef>
          </c:cat>
          <c:val>
            <c:numRef>
              <c:f>Лист1!$C$3:$C$12</c:f>
              <c:numCache>
                <c:formatCode>0%</c:formatCode>
                <c:ptCount val="10"/>
                <c:pt idx="0">
                  <c:v>0.12000000000000002</c:v>
                </c:pt>
                <c:pt idx="1">
                  <c:v>0.73000000000000065</c:v>
                </c:pt>
                <c:pt idx="2">
                  <c:v>0.27</c:v>
                </c:pt>
                <c:pt idx="3">
                  <c:v>0.16000000000000017</c:v>
                </c:pt>
                <c:pt idx="4">
                  <c:v>0.58000000000000063</c:v>
                </c:pt>
                <c:pt idx="5">
                  <c:v>0.28000000000000008</c:v>
                </c:pt>
                <c:pt idx="6">
                  <c:v>0.23</c:v>
                </c:pt>
                <c:pt idx="7">
                  <c:v>8.0000000000000099E-2</c:v>
                </c:pt>
                <c:pt idx="8">
                  <c:v>0.39000000000000057</c:v>
                </c:pt>
                <c:pt idx="9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Лист1!$A$3:$A$12</c:f>
              <c:strCache>
                <c:ptCount val="10"/>
                <c:pt idx="0">
                  <c:v>30 м</c:v>
                </c:pt>
                <c:pt idx="1">
                  <c:v>500 м,(200 м)</c:v>
                </c:pt>
                <c:pt idx="2">
                  <c:v>челночный бег </c:v>
                </c:pt>
                <c:pt idx="3">
                  <c:v>прыжки в длину </c:v>
                </c:pt>
                <c:pt idx="4">
                  <c:v>метание мешочка спеском </c:v>
                </c:pt>
                <c:pt idx="5">
                  <c:v>метание набивного мяча </c:v>
                </c:pt>
                <c:pt idx="6">
                  <c:v>сгибание разгибание рук </c:v>
                </c:pt>
                <c:pt idx="7">
                  <c:v>подьем туловища 21</c:v>
                </c:pt>
                <c:pt idx="8">
                  <c:v>гибкость </c:v>
                </c:pt>
                <c:pt idx="9">
                  <c:v>скакалка 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 formatCode="0%">
                  <c:v>0.11000000000000008</c:v>
                </c:pt>
                <c:pt idx="1">
                  <c:v>0</c:v>
                </c:pt>
                <c:pt idx="2" formatCode="0%">
                  <c:v>4.0000000000000049E-2</c:v>
                </c:pt>
                <c:pt idx="3" formatCode="0%">
                  <c:v>0.15000000000000024</c:v>
                </c:pt>
                <c:pt idx="4">
                  <c:v>0</c:v>
                </c:pt>
                <c:pt idx="5" formatCode="0%">
                  <c:v>7.0000000000000034E-2</c:v>
                </c:pt>
                <c:pt idx="6" formatCode="0%">
                  <c:v>0.27</c:v>
                </c:pt>
                <c:pt idx="7" formatCode="0%">
                  <c:v>0.12000000000000002</c:v>
                </c:pt>
                <c:pt idx="8" formatCode="0%">
                  <c:v>7.0000000000000034E-2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98688"/>
        <c:axId val="6906624"/>
      </c:barChart>
      <c:catAx>
        <c:axId val="3689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906624"/>
        <c:crosses val="autoZero"/>
        <c:auto val="1"/>
        <c:lblAlgn val="ctr"/>
        <c:lblOffset val="100"/>
        <c:noMultiLvlLbl val="0"/>
      </c:catAx>
      <c:valAx>
        <c:axId val="6906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89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0.42000000000000032</c:v>
                </c:pt>
                <c:pt idx="2">
                  <c:v>0.62000000000000066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0.42000000000000032</c:v>
                </c:pt>
                <c:pt idx="1">
                  <c:v>0.38000000000000039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0.2</c:v>
                </c:pt>
                <c:pt idx="2">
                  <c:v>0.15000000000000016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93216"/>
        <c:axId val="37194752"/>
        <c:axId val="0"/>
      </c:bar3DChart>
      <c:catAx>
        <c:axId val="3719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7194752"/>
        <c:crosses val="autoZero"/>
        <c:auto val="1"/>
        <c:lblAlgn val="ctr"/>
        <c:lblOffset val="100"/>
        <c:noMultiLvlLbl val="0"/>
      </c:catAx>
      <c:valAx>
        <c:axId val="37194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19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 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0.67000000000000093</c:v>
                </c:pt>
                <c:pt idx="1">
                  <c:v>0.45</c:v>
                </c:pt>
                <c:pt idx="2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 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0.21000000000000016</c:v>
                </c:pt>
                <c:pt idx="1">
                  <c:v>0.33000000000000046</c:v>
                </c:pt>
                <c:pt idx="2">
                  <c:v>0.38000000000000039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средняя </c:v>
                </c:pt>
                <c:pt idx="1">
                  <c:v>старшая </c:v>
                </c:pt>
                <c:pt idx="2">
                  <c:v>подготовительная 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0.23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73376"/>
        <c:axId val="37574912"/>
        <c:axId val="0"/>
      </c:bar3DChart>
      <c:catAx>
        <c:axId val="3757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37574912"/>
        <c:crosses val="autoZero"/>
        <c:auto val="1"/>
        <c:lblAlgn val="ctr"/>
        <c:lblOffset val="100"/>
        <c:noMultiLvlLbl val="0"/>
      </c:catAx>
      <c:valAx>
        <c:axId val="37574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573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4BB7-9604-4D12-973D-05554BA81B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5A2AA-3E89-4B37-86F1-AAD266F3997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Недостаточная осведомленность родителей о важности физического воспитания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5ED3C73-ED85-48DF-98E1-3474AEB6A2E3}" type="parTrans" cxnId="{3EFAA6C5-5843-4392-9684-390CE5C76169}">
      <dgm:prSet/>
      <dgm:spPr/>
      <dgm:t>
        <a:bodyPr/>
        <a:lstStyle/>
        <a:p>
          <a:endParaRPr lang="ru-RU"/>
        </a:p>
      </dgm:t>
    </dgm:pt>
    <dgm:pt modelId="{C36A33EB-2BA1-49E2-BE77-3A078D2FDCA3}" type="sibTrans" cxnId="{3EFAA6C5-5843-4392-9684-390CE5C76169}">
      <dgm:prSet/>
      <dgm:spPr/>
      <dgm:t>
        <a:bodyPr/>
        <a:lstStyle/>
        <a:p>
          <a:endParaRPr lang="ru-RU"/>
        </a:p>
      </dgm:t>
    </dgm:pt>
    <dgm:pt modelId="{1160B71A-A134-4542-B4BD-2FB4B0A382D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Низкая спортивная активность, малоподвижный образ жизни детей и их семей, отсутствие понимания культуры.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93A639-0994-4F8E-87B9-E3D276940CA0}" type="parTrans" cxnId="{D79B9430-199F-4DF9-B982-D0FC4F8DD238}">
      <dgm:prSet/>
      <dgm:spPr/>
      <dgm:t>
        <a:bodyPr/>
        <a:lstStyle/>
        <a:p>
          <a:endParaRPr lang="ru-RU"/>
        </a:p>
      </dgm:t>
    </dgm:pt>
    <dgm:pt modelId="{C6613E68-00CB-42A3-993D-7D87D95A266C}" type="sibTrans" cxnId="{D79B9430-199F-4DF9-B982-D0FC4F8DD238}">
      <dgm:prSet/>
      <dgm:spPr/>
      <dgm:t>
        <a:bodyPr/>
        <a:lstStyle/>
        <a:p>
          <a:endParaRPr lang="ru-RU"/>
        </a:p>
      </dgm:t>
    </dgm:pt>
    <dgm:pt modelId="{FFCA764A-C4C1-4D9F-ABC6-15C3108845F8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Негативная статистика по образу жизни в семье (сниженная активность, несбалансированное питание, несоблюдение режима дня, растущие факторы риска, отсутствие полезных привычек).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70994BF-3990-45E8-BE5E-949EC14EA542}" type="parTrans" cxnId="{6D671230-F26E-4167-ABF0-C26DCF9E1073}">
      <dgm:prSet/>
      <dgm:spPr/>
      <dgm:t>
        <a:bodyPr/>
        <a:lstStyle/>
        <a:p>
          <a:endParaRPr lang="ru-RU"/>
        </a:p>
      </dgm:t>
    </dgm:pt>
    <dgm:pt modelId="{F5A936B3-2A57-4019-96EC-0CE774010A97}" type="sibTrans" cxnId="{6D671230-F26E-4167-ABF0-C26DCF9E1073}">
      <dgm:prSet/>
      <dgm:spPr/>
      <dgm:t>
        <a:bodyPr/>
        <a:lstStyle/>
        <a:p>
          <a:endParaRPr lang="ru-RU"/>
        </a:p>
      </dgm:t>
    </dgm:pt>
    <dgm:pt modelId="{5094B6A0-CB0D-4B4C-980D-EA6E3243F373}" type="pres">
      <dgm:prSet presAssocID="{A7F74BB7-9604-4D12-973D-05554BA81B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A0648-88A8-4315-872C-B41727AD76DB}" type="pres">
      <dgm:prSet presAssocID="{03A5A2AA-3E89-4B37-86F1-AAD266F39971}" presName="circ1" presStyleLbl="vennNode1" presStyleIdx="0" presStyleCnt="3" custScaleX="159127" custScaleY="146641" custLinFactNeighborY="3401"/>
      <dgm:spPr/>
      <dgm:t>
        <a:bodyPr/>
        <a:lstStyle/>
        <a:p>
          <a:endParaRPr lang="ru-RU"/>
        </a:p>
      </dgm:t>
    </dgm:pt>
    <dgm:pt modelId="{C1302C1A-DF3E-47AC-ABC3-C7A3A3CF2C42}" type="pres">
      <dgm:prSet presAssocID="{03A5A2AA-3E89-4B37-86F1-AAD266F399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C30B-0C1B-47BE-AC6D-5B792CC1C508}" type="pres">
      <dgm:prSet presAssocID="{1160B71A-A134-4542-B4BD-2FB4B0A382D7}" presName="circ2" presStyleLbl="vennNode1" presStyleIdx="1" presStyleCnt="3" custScaleX="136540" custScaleY="142151" custLinFactNeighborX="81208" custLinFactNeighborY="-28061"/>
      <dgm:spPr/>
      <dgm:t>
        <a:bodyPr/>
        <a:lstStyle/>
        <a:p>
          <a:endParaRPr lang="ru-RU"/>
        </a:p>
      </dgm:t>
    </dgm:pt>
    <dgm:pt modelId="{CA215C51-7140-49EB-A143-46ED84E8D1D5}" type="pres">
      <dgm:prSet presAssocID="{1160B71A-A134-4542-B4BD-2FB4B0A382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52CE9-D0D1-444A-B932-9836C3580678}" type="pres">
      <dgm:prSet presAssocID="{FFCA764A-C4C1-4D9F-ABC6-15C3108845F8}" presName="circ3" presStyleLbl="vennNode1" presStyleIdx="2" presStyleCnt="3" custScaleX="146582" custScaleY="137576" custLinFactNeighborX="-82483" custLinFactNeighborY="-25086"/>
      <dgm:spPr/>
      <dgm:t>
        <a:bodyPr/>
        <a:lstStyle/>
        <a:p>
          <a:endParaRPr lang="ru-RU"/>
        </a:p>
      </dgm:t>
    </dgm:pt>
    <dgm:pt modelId="{275014AC-7E57-4675-A618-9F8886D5E2C4}" type="pres">
      <dgm:prSet presAssocID="{FFCA764A-C4C1-4D9F-ABC6-15C3108845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B9430-199F-4DF9-B982-D0FC4F8DD238}" srcId="{A7F74BB7-9604-4D12-973D-05554BA81B43}" destId="{1160B71A-A134-4542-B4BD-2FB4B0A382D7}" srcOrd="1" destOrd="0" parTransId="{3293A639-0994-4F8E-87B9-E3D276940CA0}" sibTransId="{C6613E68-00CB-42A3-993D-7D87D95A266C}"/>
    <dgm:cxn modelId="{C77E223E-B008-44D9-9DB6-7990CA359891}" type="presOf" srcId="{1160B71A-A134-4542-B4BD-2FB4B0A382D7}" destId="{4CFAC30B-0C1B-47BE-AC6D-5B792CC1C508}" srcOrd="0" destOrd="0" presId="urn:microsoft.com/office/officeart/2005/8/layout/venn1"/>
    <dgm:cxn modelId="{3EFAA6C5-5843-4392-9684-390CE5C76169}" srcId="{A7F74BB7-9604-4D12-973D-05554BA81B43}" destId="{03A5A2AA-3E89-4B37-86F1-AAD266F39971}" srcOrd="0" destOrd="0" parTransId="{D5ED3C73-ED85-48DF-98E1-3474AEB6A2E3}" sibTransId="{C36A33EB-2BA1-49E2-BE77-3A078D2FDCA3}"/>
    <dgm:cxn modelId="{6D671230-F26E-4167-ABF0-C26DCF9E1073}" srcId="{A7F74BB7-9604-4D12-973D-05554BA81B43}" destId="{FFCA764A-C4C1-4D9F-ABC6-15C3108845F8}" srcOrd="2" destOrd="0" parTransId="{470994BF-3990-45E8-BE5E-949EC14EA542}" sibTransId="{F5A936B3-2A57-4019-96EC-0CE774010A97}"/>
    <dgm:cxn modelId="{6FABDA27-6196-4DE9-8828-C4C310AD1F13}" type="presOf" srcId="{FFCA764A-C4C1-4D9F-ABC6-15C3108845F8}" destId="{15452CE9-D0D1-444A-B932-9836C3580678}" srcOrd="0" destOrd="0" presId="urn:microsoft.com/office/officeart/2005/8/layout/venn1"/>
    <dgm:cxn modelId="{CA1051A5-D0FD-49CB-A05C-56E5A2B540D0}" type="presOf" srcId="{A7F74BB7-9604-4D12-973D-05554BA81B43}" destId="{5094B6A0-CB0D-4B4C-980D-EA6E3243F373}" srcOrd="0" destOrd="0" presId="urn:microsoft.com/office/officeart/2005/8/layout/venn1"/>
    <dgm:cxn modelId="{424BF77D-3889-4AA1-9E6B-DDEC2FBAB4AB}" type="presOf" srcId="{1160B71A-A134-4542-B4BD-2FB4B0A382D7}" destId="{CA215C51-7140-49EB-A143-46ED84E8D1D5}" srcOrd="1" destOrd="0" presId="urn:microsoft.com/office/officeart/2005/8/layout/venn1"/>
    <dgm:cxn modelId="{28B148D0-0ED0-45C6-AD58-1A59309EC93A}" type="presOf" srcId="{03A5A2AA-3E89-4B37-86F1-AAD266F39971}" destId="{0E2A0648-88A8-4315-872C-B41727AD76DB}" srcOrd="0" destOrd="0" presId="urn:microsoft.com/office/officeart/2005/8/layout/venn1"/>
    <dgm:cxn modelId="{A50F66A9-ACCA-493E-84A4-47DA43D112E9}" type="presOf" srcId="{FFCA764A-C4C1-4D9F-ABC6-15C3108845F8}" destId="{275014AC-7E57-4675-A618-9F8886D5E2C4}" srcOrd="1" destOrd="0" presId="urn:microsoft.com/office/officeart/2005/8/layout/venn1"/>
    <dgm:cxn modelId="{8822F38A-B35D-41BE-85E2-CFFA3D2A2046}" type="presOf" srcId="{03A5A2AA-3E89-4B37-86F1-AAD266F39971}" destId="{C1302C1A-DF3E-47AC-ABC3-C7A3A3CF2C42}" srcOrd="1" destOrd="0" presId="urn:microsoft.com/office/officeart/2005/8/layout/venn1"/>
    <dgm:cxn modelId="{5A00D57E-81A6-4F5E-A94A-1A9167461578}" type="presParOf" srcId="{5094B6A0-CB0D-4B4C-980D-EA6E3243F373}" destId="{0E2A0648-88A8-4315-872C-B41727AD76DB}" srcOrd="0" destOrd="0" presId="urn:microsoft.com/office/officeart/2005/8/layout/venn1"/>
    <dgm:cxn modelId="{2FC202A7-19ED-4129-BFCF-B00BE1E26883}" type="presParOf" srcId="{5094B6A0-CB0D-4B4C-980D-EA6E3243F373}" destId="{C1302C1A-DF3E-47AC-ABC3-C7A3A3CF2C42}" srcOrd="1" destOrd="0" presId="urn:microsoft.com/office/officeart/2005/8/layout/venn1"/>
    <dgm:cxn modelId="{D96B7760-B3E1-4EE1-BD18-F5E0E11D0FFA}" type="presParOf" srcId="{5094B6A0-CB0D-4B4C-980D-EA6E3243F373}" destId="{4CFAC30B-0C1B-47BE-AC6D-5B792CC1C508}" srcOrd="2" destOrd="0" presId="urn:microsoft.com/office/officeart/2005/8/layout/venn1"/>
    <dgm:cxn modelId="{1B1A0DF7-A242-4BD4-90C5-8AD37DC7E7FA}" type="presParOf" srcId="{5094B6A0-CB0D-4B4C-980D-EA6E3243F373}" destId="{CA215C51-7140-49EB-A143-46ED84E8D1D5}" srcOrd="3" destOrd="0" presId="urn:microsoft.com/office/officeart/2005/8/layout/venn1"/>
    <dgm:cxn modelId="{16C96859-D2BB-4AE4-B75D-DD3D83096C10}" type="presParOf" srcId="{5094B6A0-CB0D-4B4C-980D-EA6E3243F373}" destId="{15452CE9-D0D1-444A-B932-9836C3580678}" srcOrd="4" destOrd="0" presId="urn:microsoft.com/office/officeart/2005/8/layout/venn1"/>
    <dgm:cxn modelId="{72D40FEC-4B51-4B3A-AF86-750A4CB170D3}" type="presParOf" srcId="{5094B6A0-CB0D-4B4C-980D-EA6E3243F373}" destId="{275014AC-7E57-4675-A618-9F8886D5E2C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85323-7010-4B43-8BB5-C79D76FE96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10ECE-D8D4-42C7-A3FA-E64E51723952}">
      <dgm:prSet custT="1"/>
      <dgm:spPr/>
      <dgm:t>
        <a:bodyPr/>
        <a:lstStyle/>
        <a:p>
          <a:pPr algn="l"/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Задачи проекта: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 Познакомить детей с программой ГТО и традицией их проведения;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 Расширить и закрепить знания детей и родителей о нормативных испытаниях «ГТО» и как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их проходить: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Продолжать развивать двигательные навыки и физические качества детей;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 Совершенствовать физические способности в совместной двигательной деятельности детей с родителей; 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5. Содействовать развитию интереса к занятиям физической культурой;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6. Повысить профессиональное мастерство педагогов дошкольного учреждения по теме «Будь готов к труду и обороне!»;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7. Создать единое воспитательно-образовательное пространство на основе доверительных партнерских отношений сотрудников ДОУ с родителями.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EA8433-D3F2-4A37-8B19-4EE5A14F4AC8}" type="parTrans" cxnId="{A9717F72-05B6-46A0-BF7B-93C3B971D8B7}">
      <dgm:prSet/>
      <dgm:spPr/>
      <dgm:t>
        <a:bodyPr/>
        <a:lstStyle/>
        <a:p>
          <a:endParaRPr lang="ru-RU"/>
        </a:p>
      </dgm:t>
    </dgm:pt>
    <dgm:pt modelId="{F8A49ADF-60D3-418B-AE99-A569E0F144EA}" type="sibTrans" cxnId="{A9717F72-05B6-46A0-BF7B-93C3B971D8B7}">
      <dgm:prSet/>
      <dgm:spPr/>
      <dgm:t>
        <a:bodyPr/>
        <a:lstStyle/>
        <a:p>
          <a:endParaRPr lang="ru-RU"/>
        </a:p>
      </dgm:t>
    </dgm:pt>
    <dgm:pt modelId="{1FAA008F-4B4F-47E9-85A6-567D59A6FB87}" type="pres">
      <dgm:prSet presAssocID="{DB885323-7010-4B43-8BB5-C79D76FE96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65711-9193-4A41-97BA-2D084B07D718}" type="pres">
      <dgm:prSet presAssocID="{8BA10ECE-D8D4-42C7-A3FA-E64E51723952}" presName="linNode" presStyleCnt="0"/>
      <dgm:spPr/>
    </dgm:pt>
    <dgm:pt modelId="{BE943CF4-0A91-48EE-AA7C-FA08DBCB7FE3}" type="pres">
      <dgm:prSet presAssocID="{8BA10ECE-D8D4-42C7-A3FA-E64E51723952}" presName="parentText" presStyleLbl="node1" presStyleIdx="0" presStyleCnt="1" custScaleX="277778" custLinFactNeighborX="1527" custLinFactNeighborY="-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6A02E-F769-43F5-826A-4C5273DB791D}" type="presOf" srcId="{DB885323-7010-4B43-8BB5-C79D76FE967C}" destId="{1FAA008F-4B4F-47E9-85A6-567D59A6FB87}" srcOrd="0" destOrd="0" presId="urn:microsoft.com/office/officeart/2005/8/layout/vList5"/>
    <dgm:cxn modelId="{A9717F72-05B6-46A0-BF7B-93C3B971D8B7}" srcId="{DB885323-7010-4B43-8BB5-C79D76FE967C}" destId="{8BA10ECE-D8D4-42C7-A3FA-E64E51723952}" srcOrd="0" destOrd="0" parTransId="{31EA8433-D3F2-4A37-8B19-4EE5A14F4AC8}" sibTransId="{F8A49ADF-60D3-418B-AE99-A569E0F144EA}"/>
    <dgm:cxn modelId="{89ADE36F-9410-4A61-90AE-C816209B6F5E}" type="presOf" srcId="{8BA10ECE-D8D4-42C7-A3FA-E64E51723952}" destId="{BE943CF4-0A91-48EE-AA7C-FA08DBCB7FE3}" srcOrd="0" destOrd="0" presId="urn:microsoft.com/office/officeart/2005/8/layout/vList5"/>
    <dgm:cxn modelId="{07A5B7F5-769C-4302-B5C2-673AED032F70}" type="presParOf" srcId="{1FAA008F-4B4F-47E9-85A6-567D59A6FB87}" destId="{45165711-9193-4A41-97BA-2D084B07D718}" srcOrd="0" destOrd="0" presId="urn:microsoft.com/office/officeart/2005/8/layout/vList5"/>
    <dgm:cxn modelId="{3DB019AF-2D58-4EF8-BB45-B561E8A8E376}" type="presParOf" srcId="{45165711-9193-4A41-97BA-2D084B07D718}" destId="{BE943CF4-0A91-48EE-AA7C-FA08DBCB7F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2B2C0-2471-4DA5-81CE-E9207FDB7CD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C848D-7755-427D-8B56-0C7D64D1082D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 Выявление физической и психологической предрасположенности дошкольника к какому-либо виду спорта;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 Пополнение знаний о комплексе ГТО.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Повышение мотивации и интереса к занятиям физической культурой и спортом;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1CFF74-2FFA-437C-B60B-4B37C8FC03FB}" type="parTrans" cxnId="{A7D5A8A5-BA54-4F35-8C6C-439013F2D7D1}">
      <dgm:prSet/>
      <dgm:spPr/>
      <dgm:t>
        <a:bodyPr/>
        <a:lstStyle/>
        <a:p>
          <a:endParaRPr lang="ru-RU"/>
        </a:p>
      </dgm:t>
    </dgm:pt>
    <dgm:pt modelId="{E3B63D50-907D-483C-AFD1-A422C20831B6}" type="sibTrans" cxnId="{A7D5A8A5-BA54-4F35-8C6C-439013F2D7D1}">
      <dgm:prSet/>
      <dgm:spPr/>
      <dgm:t>
        <a:bodyPr/>
        <a:lstStyle/>
        <a:p>
          <a:endParaRPr lang="ru-RU"/>
        </a:p>
      </dgm:t>
    </dgm:pt>
    <dgm:pt modelId="{3644AE9E-2E36-4AD4-93E6-21E512BD63B2}">
      <dgm:prSet custT="1"/>
      <dgm:spPr>
        <a:solidFill>
          <a:schemeClr val="accent6"/>
        </a:solidFill>
      </dgm:spPr>
      <dgm:t>
        <a:bodyPr/>
        <a:lstStyle/>
        <a:p>
          <a:r>
            <a:rPr lang="ru-RU" sz="2000" dirty="0" smtClean="0"/>
            <a:t>4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Положительная результативность в сдаче норм «ГТО»,  рост спортивных достижений;</a:t>
          </a:r>
        </a:p>
        <a:p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6A03DC5F-1919-44C1-8832-2CE731DF8A1D}" type="parTrans" cxnId="{F960A1DA-BF46-481B-BA51-99DB60E2DB43}">
      <dgm:prSet/>
      <dgm:spPr/>
      <dgm:t>
        <a:bodyPr/>
        <a:lstStyle/>
        <a:p>
          <a:endParaRPr lang="ru-RU"/>
        </a:p>
      </dgm:t>
    </dgm:pt>
    <dgm:pt modelId="{8DCB5564-74CD-4BBE-8C2A-25B7AAD53A5A}" type="sibTrans" cxnId="{F960A1DA-BF46-481B-BA51-99DB60E2DB43}">
      <dgm:prSet/>
      <dgm:spPr/>
      <dgm:t>
        <a:bodyPr/>
        <a:lstStyle/>
        <a:p>
          <a:endParaRPr lang="ru-RU"/>
        </a:p>
      </dgm:t>
    </dgm:pt>
    <dgm:pt modelId="{16944E76-AA79-45AE-BEAF-E6D8C7DDE14B}">
      <dgm:prSet custT="1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Эмоциональное сближение детей и родителей;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6. Рост профессиональной компетенции педагогов;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5527F9-C207-4E19-93E8-296EB08A0D16}" type="parTrans" cxnId="{6FF225BB-5EF8-4E7A-93A4-C6260A2EF153}">
      <dgm:prSet/>
      <dgm:spPr/>
      <dgm:t>
        <a:bodyPr/>
        <a:lstStyle/>
        <a:p>
          <a:endParaRPr lang="ru-RU"/>
        </a:p>
      </dgm:t>
    </dgm:pt>
    <dgm:pt modelId="{90D78CF6-9443-4327-9E6C-BCF2112DC294}" type="sibTrans" cxnId="{6FF225BB-5EF8-4E7A-93A4-C6260A2EF153}">
      <dgm:prSet/>
      <dgm:spPr/>
      <dgm:t>
        <a:bodyPr/>
        <a:lstStyle/>
        <a:p>
          <a:endParaRPr lang="ru-RU"/>
        </a:p>
      </dgm:t>
    </dgm:pt>
    <dgm:pt modelId="{6904D59B-B824-4506-9F92-CE0117DF324F}">
      <dgm:prSet custT="1"/>
      <dgm:spPr>
        <a:solidFill>
          <a:srgbClr val="D8589B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Активное взаимодействие родителей и педагогов;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8. Обогащение педагогического опыта родителей;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родителей осознанных потребностей в систематических занятиях физической культурой и спортом, ведение здорового образа жизни;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51AA36A-E0A8-4081-AA3B-856F469E5F39}" type="parTrans" cxnId="{EEC426FC-784D-43AC-9DFD-F60A9F9D856B}">
      <dgm:prSet/>
      <dgm:spPr/>
      <dgm:t>
        <a:bodyPr/>
        <a:lstStyle/>
        <a:p>
          <a:endParaRPr lang="ru-RU"/>
        </a:p>
      </dgm:t>
    </dgm:pt>
    <dgm:pt modelId="{8AAD5837-880D-4B84-8C84-6B7BD4E89A00}" type="sibTrans" cxnId="{EEC426FC-784D-43AC-9DFD-F60A9F9D856B}">
      <dgm:prSet/>
      <dgm:spPr/>
      <dgm:t>
        <a:bodyPr/>
        <a:lstStyle/>
        <a:p>
          <a:endParaRPr lang="ru-RU"/>
        </a:p>
      </dgm:t>
    </dgm:pt>
    <dgm:pt modelId="{694B57CE-DF0D-4A96-93D7-9BEDB5BD6AEB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10. Обогащение методической базы и развивающей среды в ДОУ;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11. Приобретение опыта взаимодействия с социальными партнёрами;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12. Повышение привлекательности детского сада в глазах родителей и коллег.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E370BAE-7A09-4893-BE83-B3CC740B7952}" type="parTrans" cxnId="{77DAA1E7-4B14-4776-BBDA-3FAF9B839DC6}">
      <dgm:prSet/>
      <dgm:spPr/>
      <dgm:t>
        <a:bodyPr/>
        <a:lstStyle/>
        <a:p>
          <a:endParaRPr lang="ru-RU"/>
        </a:p>
      </dgm:t>
    </dgm:pt>
    <dgm:pt modelId="{302D67B6-8B36-4118-A978-85D2D5E5342C}" type="sibTrans" cxnId="{77DAA1E7-4B14-4776-BBDA-3FAF9B839DC6}">
      <dgm:prSet/>
      <dgm:spPr/>
      <dgm:t>
        <a:bodyPr/>
        <a:lstStyle/>
        <a:p>
          <a:endParaRPr lang="ru-RU"/>
        </a:p>
      </dgm:t>
    </dgm:pt>
    <dgm:pt modelId="{72C105E9-B9E2-49D2-9B79-094EF602F725}" type="pres">
      <dgm:prSet presAssocID="{EA92B2C0-2471-4DA5-81CE-E9207FDB7C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6D2E2-5EFB-4D47-BE15-B60FF634C624}" type="pres">
      <dgm:prSet presAssocID="{05CC848D-7755-427D-8B56-0C7D64D1082D}" presName="node" presStyleLbl="node1" presStyleIdx="0" presStyleCnt="5" custScaleX="152410" custScaleY="176257" custLinFactNeighborX="-350" custLinFactNeighborY="-1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F821B-88CE-49A8-9BA2-72CC155D7A7E}" type="pres">
      <dgm:prSet presAssocID="{E3B63D50-907D-483C-AFD1-A422C20831B6}" presName="sibTrans" presStyleCnt="0"/>
      <dgm:spPr/>
    </dgm:pt>
    <dgm:pt modelId="{20442ABC-D426-48E8-A2E2-3E65149535D4}" type="pres">
      <dgm:prSet presAssocID="{3644AE9E-2E36-4AD4-93E6-21E512BD63B2}" presName="node" presStyleLbl="node1" presStyleIdx="1" presStyleCnt="5" custScaleX="76858" custScaleY="12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923EE-FBA5-4B29-8BA4-3E2D80A03D93}" type="pres">
      <dgm:prSet presAssocID="{8DCB5564-74CD-4BBE-8C2A-25B7AAD53A5A}" presName="sibTrans" presStyleCnt="0"/>
      <dgm:spPr/>
    </dgm:pt>
    <dgm:pt modelId="{0482C946-34AE-448C-B1E3-032BE05FE5F3}" type="pres">
      <dgm:prSet presAssocID="{16944E76-AA79-45AE-BEAF-E6D8C7DDE14B}" presName="node" presStyleLbl="node1" presStyleIdx="2" presStyleCnt="5" custScaleX="117715" custScaleY="116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80723-8358-4FA4-B4D3-AD135157010B}" type="pres">
      <dgm:prSet presAssocID="{90D78CF6-9443-4327-9E6C-BCF2112DC294}" presName="sibTrans" presStyleCnt="0"/>
      <dgm:spPr/>
    </dgm:pt>
    <dgm:pt modelId="{E8933425-3017-4DE0-B81F-38A1A500AF15}" type="pres">
      <dgm:prSet presAssocID="{6904D59B-B824-4506-9F92-CE0117DF324F}" presName="node" presStyleLbl="node1" presStyleIdx="3" presStyleCnt="5" custScaleX="195843" custScaleY="16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0C65A-9B31-4C38-9FBE-6EDEC55AD90A}" type="pres">
      <dgm:prSet presAssocID="{8AAD5837-880D-4B84-8C84-6B7BD4E89A00}" presName="sibTrans" presStyleCnt="0"/>
      <dgm:spPr/>
    </dgm:pt>
    <dgm:pt modelId="{05EED7E9-B9EA-4222-A883-DC9CCAEC1AFB}" type="pres">
      <dgm:prSet presAssocID="{694B57CE-DF0D-4A96-93D7-9BEDB5BD6AEB}" presName="node" presStyleLbl="node1" presStyleIdx="4" presStyleCnt="5" custScaleX="133290" custScaleY="171476" custLinFactNeighborX="17706" custLinFactNeighborY="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5A8A5-BA54-4F35-8C6C-439013F2D7D1}" srcId="{EA92B2C0-2471-4DA5-81CE-E9207FDB7CD3}" destId="{05CC848D-7755-427D-8B56-0C7D64D1082D}" srcOrd="0" destOrd="0" parTransId="{021CFF74-2FFA-437C-B60B-4B37C8FC03FB}" sibTransId="{E3B63D50-907D-483C-AFD1-A422C20831B6}"/>
    <dgm:cxn modelId="{EEC426FC-784D-43AC-9DFD-F60A9F9D856B}" srcId="{EA92B2C0-2471-4DA5-81CE-E9207FDB7CD3}" destId="{6904D59B-B824-4506-9F92-CE0117DF324F}" srcOrd="3" destOrd="0" parTransId="{451AA36A-E0A8-4081-AA3B-856F469E5F39}" sibTransId="{8AAD5837-880D-4B84-8C84-6B7BD4E89A00}"/>
    <dgm:cxn modelId="{6FF225BB-5EF8-4E7A-93A4-C6260A2EF153}" srcId="{EA92B2C0-2471-4DA5-81CE-E9207FDB7CD3}" destId="{16944E76-AA79-45AE-BEAF-E6D8C7DDE14B}" srcOrd="2" destOrd="0" parTransId="{D25527F9-C207-4E19-93E8-296EB08A0D16}" sibTransId="{90D78CF6-9443-4327-9E6C-BCF2112DC294}"/>
    <dgm:cxn modelId="{934D1469-B354-40E0-AEE6-85DD194237FF}" type="presOf" srcId="{3644AE9E-2E36-4AD4-93E6-21E512BD63B2}" destId="{20442ABC-D426-48E8-A2E2-3E65149535D4}" srcOrd="0" destOrd="0" presId="urn:microsoft.com/office/officeart/2005/8/layout/default#2"/>
    <dgm:cxn modelId="{77DAA1E7-4B14-4776-BBDA-3FAF9B839DC6}" srcId="{EA92B2C0-2471-4DA5-81CE-E9207FDB7CD3}" destId="{694B57CE-DF0D-4A96-93D7-9BEDB5BD6AEB}" srcOrd="4" destOrd="0" parTransId="{5E370BAE-7A09-4893-BE83-B3CC740B7952}" sibTransId="{302D67B6-8B36-4118-A978-85D2D5E5342C}"/>
    <dgm:cxn modelId="{F8BD93C3-5DB1-4569-809F-8FF55FDCF068}" type="presOf" srcId="{05CC848D-7755-427D-8B56-0C7D64D1082D}" destId="{8D56D2E2-5EFB-4D47-BE15-B60FF634C624}" srcOrd="0" destOrd="0" presId="urn:microsoft.com/office/officeart/2005/8/layout/default#2"/>
    <dgm:cxn modelId="{FB84798E-6BFE-42B6-A72C-91F243C1B650}" type="presOf" srcId="{16944E76-AA79-45AE-BEAF-E6D8C7DDE14B}" destId="{0482C946-34AE-448C-B1E3-032BE05FE5F3}" srcOrd="0" destOrd="0" presId="urn:microsoft.com/office/officeart/2005/8/layout/default#2"/>
    <dgm:cxn modelId="{F960A1DA-BF46-481B-BA51-99DB60E2DB43}" srcId="{EA92B2C0-2471-4DA5-81CE-E9207FDB7CD3}" destId="{3644AE9E-2E36-4AD4-93E6-21E512BD63B2}" srcOrd="1" destOrd="0" parTransId="{6A03DC5F-1919-44C1-8832-2CE731DF8A1D}" sibTransId="{8DCB5564-74CD-4BBE-8C2A-25B7AAD53A5A}"/>
    <dgm:cxn modelId="{86E38053-2979-4FB0-91C1-A91065931B82}" type="presOf" srcId="{EA92B2C0-2471-4DA5-81CE-E9207FDB7CD3}" destId="{72C105E9-B9E2-49D2-9B79-094EF602F725}" srcOrd="0" destOrd="0" presId="urn:microsoft.com/office/officeart/2005/8/layout/default#2"/>
    <dgm:cxn modelId="{465620F1-D01B-4F0C-83DC-7274C042CD20}" type="presOf" srcId="{694B57CE-DF0D-4A96-93D7-9BEDB5BD6AEB}" destId="{05EED7E9-B9EA-4222-A883-DC9CCAEC1AFB}" srcOrd="0" destOrd="0" presId="urn:microsoft.com/office/officeart/2005/8/layout/default#2"/>
    <dgm:cxn modelId="{28BA305F-C7DB-4C26-ABDE-F98139F39510}" type="presOf" srcId="{6904D59B-B824-4506-9F92-CE0117DF324F}" destId="{E8933425-3017-4DE0-B81F-38A1A500AF15}" srcOrd="0" destOrd="0" presId="urn:microsoft.com/office/officeart/2005/8/layout/default#2"/>
    <dgm:cxn modelId="{FDA8AE6A-C6A0-4258-A322-C705FDE46278}" type="presParOf" srcId="{72C105E9-B9E2-49D2-9B79-094EF602F725}" destId="{8D56D2E2-5EFB-4D47-BE15-B60FF634C624}" srcOrd="0" destOrd="0" presId="urn:microsoft.com/office/officeart/2005/8/layout/default#2"/>
    <dgm:cxn modelId="{F3F4B165-191E-4873-8970-6A6533FBF564}" type="presParOf" srcId="{72C105E9-B9E2-49D2-9B79-094EF602F725}" destId="{585F821B-88CE-49A8-9BA2-72CC155D7A7E}" srcOrd="1" destOrd="0" presId="urn:microsoft.com/office/officeart/2005/8/layout/default#2"/>
    <dgm:cxn modelId="{0810D753-680B-416D-AD5F-E20B44D222CE}" type="presParOf" srcId="{72C105E9-B9E2-49D2-9B79-094EF602F725}" destId="{20442ABC-D426-48E8-A2E2-3E65149535D4}" srcOrd="2" destOrd="0" presId="urn:microsoft.com/office/officeart/2005/8/layout/default#2"/>
    <dgm:cxn modelId="{B570C214-030F-4E42-AF47-D3285C816C3D}" type="presParOf" srcId="{72C105E9-B9E2-49D2-9B79-094EF602F725}" destId="{634923EE-FBA5-4B29-8BA4-3E2D80A03D93}" srcOrd="3" destOrd="0" presId="urn:microsoft.com/office/officeart/2005/8/layout/default#2"/>
    <dgm:cxn modelId="{B161702B-F55B-4972-AB71-C324248176BA}" type="presParOf" srcId="{72C105E9-B9E2-49D2-9B79-094EF602F725}" destId="{0482C946-34AE-448C-B1E3-032BE05FE5F3}" srcOrd="4" destOrd="0" presId="urn:microsoft.com/office/officeart/2005/8/layout/default#2"/>
    <dgm:cxn modelId="{ED558ED2-8653-4975-8500-71FC840C7D99}" type="presParOf" srcId="{72C105E9-B9E2-49D2-9B79-094EF602F725}" destId="{CBB80723-8358-4FA4-B4D3-AD135157010B}" srcOrd="5" destOrd="0" presId="urn:microsoft.com/office/officeart/2005/8/layout/default#2"/>
    <dgm:cxn modelId="{A779483F-6A0F-4DBB-B367-C81C8DDEBF1E}" type="presParOf" srcId="{72C105E9-B9E2-49D2-9B79-094EF602F725}" destId="{E8933425-3017-4DE0-B81F-38A1A500AF15}" srcOrd="6" destOrd="0" presId="urn:microsoft.com/office/officeart/2005/8/layout/default#2"/>
    <dgm:cxn modelId="{4DCF3A7B-182F-4EEB-A2AB-A2F92480747A}" type="presParOf" srcId="{72C105E9-B9E2-49D2-9B79-094EF602F725}" destId="{C610C65A-9B31-4C38-9FBE-6EDEC55AD90A}" srcOrd="7" destOrd="0" presId="urn:microsoft.com/office/officeart/2005/8/layout/default#2"/>
    <dgm:cxn modelId="{E9684AC9-019D-414C-BB11-645C90E8CA11}" type="presParOf" srcId="{72C105E9-B9E2-49D2-9B79-094EF602F725}" destId="{05EED7E9-B9EA-4222-A883-DC9CCAEC1AF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A0648-88A8-4315-872C-B41727AD76DB}">
      <dsp:nvSpPr>
        <dsp:cNvPr id="0" name=""/>
        <dsp:cNvSpPr/>
      </dsp:nvSpPr>
      <dsp:spPr>
        <a:xfrm>
          <a:off x="3540962" y="-392862"/>
          <a:ext cx="4476982" cy="4125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Недостаточная осведомленность родителей о важности физического воспитания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7893" y="329133"/>
        <a:ext cx="3283120" cy="1856561"/>
      </dsp:txXfrm>
    </dsp:sp>
    <dsp:sp modelId="{4CFAC30B-0C1B-47BE-AC6D-5B792CC1C508}">
      <dsp:nvSpPr>
        <dsp:cNvPr id="0" name=""/>
        <dsp:cNvSpPr/>
      </dsp:nvSpPr>
      <dsp:spPr>
        <a:xfrm>
          <a:off x="7158652" y="543542"/>
          <a:ext cx="3841505" cy="3999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Низкая спортивная активность, малоподвижный образ жизни детей и их семей, отсутствие понимания культуры.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33512" y="1576712"/>
        <a:ext cx="2304903" cy="2199652"/>
      </dsp:txXfrm>
    </dsp:sp>
    <dsp:sp modelId="{15452CE9-D0D1-444A-B932-9836C3580678}">
      <dsp:nvSpPr>
        <dsp:cNvPr id="0" name=""/>
        <dsp:cNvSpPr/>
      </dsp:nvSpPr>
      <dsp:spPr>
        <a:xfrm>
          <a:off x="381615" y="691601"/>
          <a:ext cx="4124033" cy="38706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            Негативная статистика по образу жизни в семье (сниженная активность, несбалансированное питание, несоблюдение режима дня, растущие факторы риска, отсутствие полезных привычек).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9961" y="1691519"/>
        <a:ext cx="2474420" cy="2128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3CF4-0A91-48EE-AA7C-FA08DBCB7FE3}">
      <dsp:nvSpPr>
        <dsp:cNvPr id="0" name=""/>
        <dsp:cNvSpPr/>
      </dsp:nvSpPr>
      <dsp:spPr>
        <a:xfrm>
          <a:off x="9786" y="0"/>
          <a:ext cx="10019843" cy="5173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Задачи проекта: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 Познакомить детей с программой ГТО и традицией их проведения;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 Расширить и закрепить знания детей и родителей о нормативных испытаниях «ГТО» и как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их проходить: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3. Продолжать развивать двигательные навыки и физические качества детей;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4. Совершенствовать физические способности в совместной двигательной деятельности детей с родителей; 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5. Содействовать развитию интереса к занятиям физической культурой;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6. Повысить профессиональное мастерство педагогов дошкольного учреждения по теме «Будь готов к труду и обороне!»;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7. Создать единое воспитательно-образовательное пространство на основе доверительных партнерских отношений сотрудников ДОУ с родителями.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356" y="252570"/>
        <a:ext cx="9514703" cy="4668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6D2E2-5EFB-4D47-BE15-B60FF634C624}">
      <dsp:nvSpPr>
        <dsp:cNvPr id="0" name=""/>
        <dsp:cNvSpPr/>
      </dsp:nvSpPr>
      <dsp:spPr>
        <a:xfrm>
          <a:off x="704241" y="0"/>
          <a:ext cx="4129075" cy="2865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 Выявление физической и психологической предрасположенности дошкольника к какому-либо виду спорта;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 Пополнение знаний о комплексе ГТО.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3. Повышение мотивации и интереса к занятиям физической культурой и спортом;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241" y="0"/>
        <a:ext cx="4129075" cy="2865081"/>
      </dsp:txXfrm>
    </dsp:sp>
    <dsp:sp modelId="{20442ABC-D426-48E8-A2E2-3E65149535D4}">
      <dsp:nvSpPr>
        <dsp:cNvPr id="0" name=""/>
        <dsp:cNvSpPr/>
      </dsp:nvSpPr>
      <dsp:spPr>
        <a:xfrm>
          <a:off x="5113718" y="424875"/>
          <a:ext cx="2082228" cy="2016953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Положительная результативность в сдаче норм «ГТО»,  рост спортивных достижений;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3718" y="424875"/>
        <a:ext cx="2082228" cy="2016953"/>
      </dsp:txXfrm>
    </dsp:sp>
    <dsp:sp modelId="{0482C946-34AE-448C-B1E3-032BE05FE5F3}">
      <dsp:nvSpPr>
        <dsp:cNvPr id="0" name=""/>
        <dsp:cNvSpPr/>
      </dsp:nvSpPr>
      <dsp:spPr>
        <a:xfrm>
          <a:off x="7466865" y="486068"/>
          <a:ext cx="3189122" cy="189456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Эмоциональное сближение детей и родителей;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6. Рост профессиональной компетенции педагогов;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66865" y="486068"/>
        <a:ext cx="3189122" cy="1894568"/>
      </dsp:txXfrm>
    </dsp:sp>
    <dsp:sp modelId="{E8933425-3017-4DE0-B81F-38A1A500AF15}">
      <dsp:nvSpPr>
        <dsp:cNvPr id="0" name=""/>
        <dsp:cNvSpPr/>
      </dsp:nvSpPr>
      <dsp:spPr>
        <a:xfrm>
          <a:off x="1090978" y="3178831"/>
          <a:ext cx="5305757" cy="2703326"/>
        </a:xfrm>
        <a:prstGeom prst="rect">
          <a:avLst/>
        </a:prstGeom>
        <a:solidFill>
          <a:srgbClr val="D8589B"/>
        </a:solidFill>
        <a:ln w="15875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Активное взаимодействие родителей и педагогов;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8. Обогащение педагогического опыта родителей;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родителей осознанных потребностей в систематических занятиях физической культурой и спортом, ведение здорового образа жизни;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0978" y="3178831"/>
        <a:ext cx="5305757" cy="2703326"/>
      </dsp:txXfrm>
    </dsp:sp>
    <dsp:sp modelId="{05EED7E9-B9EA-4222-A883-DC9CCAEC1AFB}">
      <dsp:nvSpPr>
        <dsp:cNvPr id="0" name=""/>
        <dsp:cNvSpPr/>
      </dsp:nvSpPr>
      <dsp:spPr>
        <a:xfrm>
          <a:off x="7147344" y="3137623"/>
          <a:ext cx="3611078" cy="2787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10. Обогащение методической базы и развивающей среды в ДОУ;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11. Приобретение опыта взаимодействия с социальными партнёрами;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12. Повышение привлекательности детского сада в глазах родителей и коллег.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7344" y="3137623"/>
        <a:ext cx="3611078" cy="278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9B891-2909-470D-90BA-1C9B8BE3822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1EC679-C768-4587-B731-BC870B3CD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12669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spc="300" dirty="0" smtClean="0">
                <a:solidFill>
                  <a:srgbClr val="C00000"/>
                </a:solidFill>
                <a:latin typeface="Anfisa Grotesk" panose="02000606020000020003" pitchFamily="2" charset="0"/>
              </a:rPr>
              <a:t>             </a:t>
            </a:r>
            <a:endParaRPr lang="ru-RU" sz="4000" spc="300" dirty="0">
              <a:solidFill>
                <a:srgbClr val="C00000"/>
              </a:solidFill>
              <a:latin typeface="Anfisa Grotesk" panose="0200060602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685142" y="667657"/>
            <a:ext cx="6545944" cy="520133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B h="120650"/>
              <a:extrusionClr>
                <a:schemeClr val="tx1"/>
              </a:extrusionClr>
              <a:contourClr>
                <a:srgbClr val="FF0000"/>
              </a:contourClr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центр развития  ребенка детский сад  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Чуораанчык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Чурапчинского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улуса Республики Саха Якутия 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«Мотивация к двигательной активности как средство физического развития дошкольников»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«Вперед к победам!»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инструктор по физической культуре 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Нохтунская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Вера Алексеевна 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ЦРР – детский сад «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Чуораанчык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с. Чурапча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Чурапчинского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улуса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85216"/>
            <a:ext cx="10973670" cy="1402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и изучение нормативов испытаний (тестов) Всероссийского физкультурно-спортивного комплекса «Готов к труду и обороне» (ГТО) I ступень (возрастная группа от 6 до 8 лет) 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986" y="2113613"/>
            <a:ext cx="4347147" cy="3402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Фотоотчёт на сайте детского сада по проведённым мероприятиям в рамках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Выставка совместного творчества детей и родителей «От норм ГТО – к олимпийским медалям!». 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33928" y="2713219"/>
            <a:ext cx="4212236" cy="30430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Презентация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оборудования «История возникновения ГТО»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Презентация проекта и создание методических рекомендаций для педагогов других ДОУ.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1352212" cy="1194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уровня физической подготовленности детей по комплексу нормативов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Кэнчээри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88546"/>
              </p:ext>
            </p:extLst>
          </p:nvPr>
        </p:nvGraphicFramePr>
        <p:xfrm>
          <a:off x="1379095" y="1528998"/>
          <a:ext cx="9084039" cy="494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9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614598"/>
            <a:ext cx="5157787" cy="944380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Прыжки со скакалкой дарят хорошую подготовку к прыжкам в длину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839995"/>
              </p:ext>
            </p:extLst>
          </p:nvPr>
        </p:nvGraphicFramePr>
        <p:xfrm>
          <a:off x="597083" y="2308485"/>
          <a:ext cx="4799376" cy="378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2855" y="449705"/>
            <a:ext cx="5279552" cy="1109272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для хорошей гибкости  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27568797"/>
              </p:ext>
            </p:extLst>
          </p:nvPr>
        </p:nvGraphicFramePr>
        <p:xfrm>
          <a:off x="6717494" y="2342968"/>
          <a:ext cx="4645050" cy="384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1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179882"/>
            <a:ext cx="7989635" cy="719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со скакалкой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6787" y="1691536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C:\Users\1\Desktop\фото ДЕТЕЙ 17\20170313_155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407583"/>
            <a:ext cx="2774975" cy="46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фото ДЕТЕЙ 17\20170313_160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9088" y="1400174"/>
            <a:ext cx="2593298" cy="4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фото ДЕТЕЙ 17\20170220_101119(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00175"/>
            <a:ext cx="2633664" cy="46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фото ДЕТЕЙ 17\20170313_155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400175"/>
            <a:ext cx="2633663" cy="46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85352"/>
            <a:ext cx="10515600" cy="58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игрового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492210" y="3731741"/>
            <a:ext cx="4734697" cy="28667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истратор\Desktop\Фото Чуоранч\Чуоранчк\SDC10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787" y="716612"/>
            <a:ext cx="4363742" cy="2701145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Фото Чуоранч\Чуоранчк\SDC1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86" y="3658998"/>
            <a:ext cx="4363742" cy="2963879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Фото Чуоранч\Чуоранчк\SDC1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521" y="3583802"/>
            <a:ext cx="4558614" cy="3039075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Фото Чуоранч\Чуоранчк\SDC10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521" y="716611"/>
            <a:ext cx="4558614" cy="2701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8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0" y="3927423"/>
            <a:ext cx="4726706" cy="265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534" y="3864815"/>
            <a:ext cx="44841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69875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Проведение НОД, развлечений на тему  </a:t>
            </a:r>
            <a:b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ГТО – наш верный друг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70" y="1259174"/>
            <a:ext cx="3908061" cy="25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7180" y="1305824"/>
            <a:ext cx="5157787" cy="76281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34518" y="2488367"/>
            <a:ext cx="5021705" cy="33727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Совместное мероприятие «Мама, папа, я – спортивная семья».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Мастер-класс «Делай как я!» для детей подготовительной к школе группы и их родителей по разным видам нормативов «ГТО» (силовые, на гибкость, на скорость и выносливость).  Консультация для родителей: «Зачем нужно ГТО в дошкольном возрасте?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родителей: «Нормативные испытания «ГТО» и как их проходить».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170433"/>
            <a:ext cx="5183188" cy="9265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 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193367" y="2473376"/>
            <a:ext cx="5259118" cy="35976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Семинар-практикум для педагогов:«Физкультурно-образовательное пространство дошкольного учреждения как условие подготовки детей к сдаче норм комплекса ГТО».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педагогов: «Что такое ГТО?».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педагогов: «Внедрение комплекса ГТО в ДОУ.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24656"/>
            <a:ext cx="10515600" cy="9443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49311"/>
            <a:ext cx="10515600" cy="95937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Проведение спартакиады «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Дьулуур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 дошкольников и организовать сдачу нормативов ГТО в подготовительной группе «Вперед к победам»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9" y="2540901"/>
            <a:ext cx="5157787" cy="34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фото 2017\IMG_32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275902" y="2578307"/>
            <a:ext cx="4955495" cy="33877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7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Заключительный этап проекта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1\Desktop\фото НПК 17\IMG-20161028-WA0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46" y="2323476"/>
            <a:ext cx="5385211" cy="35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1\Desktop\фото телефон\IMG-20161028-WA01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007" y="2323474"/>
            <a:ext cx="5396460" cy="3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1053" y="524656"/>
            <a:ext cx="7067740" cy="1004340"/>
          </a:xfrm>
        </p:spPr>
        <p:txBody>
          <a:bodyPr/>
          <a:lstStyle/>
          <a:p>
            <a:pPr marL="0" indent="0" algn="ctr">
              <a:buNone/>
            </a:pPr>
            <a:r>
              <a:rPr lang="sah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252" y="224852"/>
            <a:ext cx="10538086" cy="11092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Анализ мониторинга работы по проекту</a:t>
            </a:r>
            <a:b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«Вперед к победам!». 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93425" y="1094283"/>
            <a:ext cx="5382719" cy="5561350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Основными результатами внедрения проекта являются: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Созданы условия для правильного физического развития детей;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Активность детей, владение навыками здорового образа жизни, формирование основных движений, физических качеств,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накапливаемость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резерва здоровья;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Соответствующее физическое развитие детей группы возрастной норме;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Появление у детей возможности активного и постоянного участия во всех мероприятиях общеобразовательного процесса;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Показание высоких результатов мониторинга двигательной активности и физической подготовленности, формирование личных качеств детей;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Дети ознакомлены с программой ГТО и традицией их проведения;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6820524" y="1019331"/>
            <a:ext cx="4961745" cy="5726242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r>
              <a:rPr lang="ru-RU" sz="29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9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Продолжать развивать двигательные навыки и физические качества детей с инновационными средствами:</a:t>
            </a:r>
          </a:p>
          <a:p>
            <a:pPr marL="4572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Обучение: прыжкам через скакалку; игровому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стретчингу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детей. 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физической       способности в совместной двигательной деятельности детей и родителей;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Содействовать развитию интереса к занятиям физической культурой;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Повысить профессиональное мастерство педагогов дошкольного учреждения по теме «Готов к труду и обороне!»;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Создано единое воспитательно-образовательное пространство на основе доверительных партнерских отношений сотрудников ДОУ с родителями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20141111_111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1169232"/>
            <a:ext cx="308548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702570" y="734518"/>
            <a:ext cx="8282166" cy="5446826"/>
          </a:xfrm>
        </p:spPr>
        <p:txBody>
          <a:bodyPr>
            <a:normAutofit fontScale="55000" lnSpcReduction="20000"/>
          </a:bodyPr>
          <a:lstStyle/>
          <a:p>
            <a:r>
              <a:rPr lang="ru-RU" sz="1800" dirty="0" smtClean="0"/>
              <a:t>                    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Возрождение комплекса ГТО в образовательных организациях, сегодня, на мой взгляд, является актуальным и принципиальным.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Целью вводимого комплекса является дальнейшее повышение уровня физического воспитания и готовности людей, в первую очередь молодого поколения к труду и обороне.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Именно так закладывался ранее, и будет закладываться сейчас фундамент для будущих достижений страны в и обороне.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Только целеустремлённые и физически подготовленные люди смогут добиться успеха в условиях конкуренции на рынке труда, а наша задача помочь им в этом, т.к. их достижения будут иметь не просто личностный, а социальный смысл.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В дошкольном возрасте закладывается основа для физического развития, здоровья и характера человека в будущем.         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Этот период детства характеризуется постепенным совершенствованием всех функций детского организма. Ребенок этого возраста отличается чрезвычайной пластичностью. Все это и натолкнуло меня на мысль о создании проекта по реализации комплекса ГТО.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4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987" y="2263514"/>
            <a:ext cx="9308892" cy="3251653"/>
          </a:xfrm>
        </p:spPr>
        <p:txBody>
          <a:bodyPr/>
          <a:lstStyle/>
          <a:p>
            <a:pPr marL="0" indent="0" algn="ctr">
              <a:buNone/>
            </a:pPr>
            <a:r>
              <a:rPr lang="sah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8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9468" y="674557"/>
            <a:ext cx="10139519" cy="5511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«Физическая культура»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«Здоровье», «Физическая культура».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 – оздоровительный.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дошкольники 6-7 лет, инструктор по физической культуре, воспитатели, музыкальный руководитель, родители, администрация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ЧРССШиОР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ЧГИФКиС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тренеры – преподаватели.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Партнеры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ЧРССШиОР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ЧГИФКиС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формы реализации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беседы, детское творчество, игры, викторины, конкурсы, экскурсии, развлечения.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года.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Интеграция образовательных областей: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«Познавательное развитие», «Речевое развитие», «Художественно-эстетическое развитие», «Физическое развитие», «Социально-коммуникативное развитие».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Игровая, познавательная, творческая.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739" y="246745"/>
            <a:ext cx="11648661" cy="965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проблемы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0013133"/>
              </p:ext>
            </p:extLst>
          </p:nvPr>
        </p:nvGraphicFramePr>
        <p:xfrm>
          <a:off x="345988" y="1594022"/>
          <a:ext cx="11417644" cy="48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91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7" cy="1451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проекта: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184" y="1507525"/>
            <a:ext cx="4800930" cy="5029130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дошкольном учреждении системы по подготовке к проведению испытаний (тестов) Всероссийского физкультурно-спортивного комплекса ГТО. Совместная деятельность дошкольного учреждения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ЧРССШиОР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ЧГИФКиС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семьи с целью приобщения ребенка к здоровому образу жизни и обогащению его социального опыта.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гто 6 ле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671" y="1532238"/>
            <a:ext cx="5622324" cy="500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88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771" y="1"/>
            <a:ext cx="11099799" cy="10643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Сделать работу по физическому воспитанию детей дошкольного возраста систематической и результативной.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5420436"/>
              </p:ext>
            </p:extLst>
          </p:nvPr>
        </p:nvGraphicFramePr>
        <p:xfrm>
          <a:off x="1364105" y="1364105"/>
          <a:ext cx="10029630" cy="517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12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44" y="188687"/>
            <a:ext cx="10131427" cy="785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3089808"/>
              </p:ext>
            </p:extLst>
          </p:nvPr>
        </p:nvGraphicFramePr>
        <p:xfrm>
          <a:off x="577449" y="933011"/>
          <a:ext cx="11369712" cy="592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406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2" y="374754"/>
            <a:ext cx="10538085" cy="67455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реализации проекта: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839449" y="1828800"/>
            <a:ext cx="4631961" cy="428820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остановка проблемы, определение цели и задачи проектной деятельности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организационно-педагогическая работа с детьми, работа с родителями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проекта и проведение сдачи нормативов ГТО и проведение спортивного соревнования   «На встречу рекордам!»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610662" y="1933731"/>
            <a:ext cx="5216576" cy="47518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успешной реализации проекта «Вперед к победам!» в МБДОУ ЦРР - «детский сад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Чуораанчык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»».  Имеется кадровый потенциал: инструктор по физической культуре,  воспитатели, медицинский работник, логопед, психолог, музыкальный руководитель.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Созданы благоприятные условия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рядом  спортивная площадка, легкоатлетический манеж  спортивной школы и  института физической культуры. Приобретено необходимое спортивное оборудование, в группах создана комфортная пространственная среда, центры двигательной активности во всех возрастных группах. Также приобретена методическая и художественная литература.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1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8682" y="329784"/>
            <a:ext cx="8214610" cy="584616"/>
          </a:xfrm>
        </p:spPr>
        <p:txBody>
          <a:bodyPr>
            <a:normAutofit/>
          </a:bodyPr>
          <a:lstStyle/>
          <a:p>
            <a:pPr algn="ctr"/>
            <a:r>
              <a:rPr lang="sah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3830" y="1124262"/>
            <a:ext cx="87542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условий для реализации проекта.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методической, научно-популярной литературы, иллюстративного материала по теме проекта.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плана.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и изучение нормативов испытаний (тестов) Всероссийского физкультурно-спортивного комплекса «Готов к труду и обороне» (ГТО) I ступень (возрастная группа от 6 до 8 лет);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Подборка оборудования, спортивного инвентаря для проведения нормативных испытаний, физкультурных занятий и спортивных праздников.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музыкального репертуара, изготовление новых атрибутов, подготовка и оформление зала к спортивным праздникам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музыкального репертуара, изготовление новых атрибутов, подготовка и оформление зала к спортивным праздникам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485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2068</TotalTime>
  <Words>960</Words>
  <Application>Microsoft Office PowerPoint</Application>
  <PresentationFormat>Произвольный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         </vt:lpstr>
      <vt:lpstr>Презентация PowerPoint</vt:lpstr>
      <vt:lpstr>Презентация PowerPoint</vt:lpstr>
      <vt:lpstr>Обоснование проблемы</vt:lpstr>
      <vt:lpstr>Новизна проекта: </vt:lpstr>
      <vt:lpstr>Цель проекта: Сделать работу по физическому воспитанию детей дошкольного возраста систематической и результативной.</vt:lpstr>
      <vt:lpstr>Ожидаемые результаты</vt:lpstr>
      <vt:lpstr>  Реализация проекта:                                    Условия для реализации проекта:          </vt:lpstr>
      <vt:lpstr>Презентация PowerPoint</vt:lpstr>
      <vt:lpstr>   Знакомство и изучение нормативов испытаний (тестов) Всероссийского физкультурно-спортивного комплекса «Готов к труду и обороне» (ГТО) I ступень (возрастная группа от 6 до 8 лет) </vt:lpstr>
      <vt:lpstr>Диагностика уровня физической подготовленности детей по комплексу нормативов «Кэнчээри».</vt:lpstr>
      <vt:lpstr>Презентация PowerPoint</vt:lpstr>
      <vt:lpstr>Упражнения со скакалкой </vt:lpstr>
      <vt:lpstr>Упражнения игрового  стретчинга </vt:lpstr>
      <vt:lpstr>Проведение НОД, развлечений на тему   «ГТО – наш верный друг»</vt:lpstr>
      <vt:lpstr>Работа с родителями</vt:lpstr>
      <vt:lpstr>Заключительный этап проекта</vt:lpstr>
      <vt:lpstr>Конкурсы </vt:lpstr>
      <vt:lpstr>Анализ мониторинга работы по проекту  «Вперед к победам!».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lenovo</dc:creator>
  <cp:lastModifiedBy>самсунг</cp:lastModifiedBy>
  <cp:revision>146</cp:revision>
  <dcterms:created xsi:type="dcterms:W3CDTF">2016-01-07T12:09:33Z</dcterms:created>
  <dcterms:modified xsi:type="dcterms:W3CDTF">2023-06-23T08:09:16Z</dcterms:modified>
</cp:coreProperties>
</file>