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8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14" r:id="rId11"/>
    <p:sldId id="315" r:id="rId12"/>
    <p:sldId id="316" r:id="rId13"/>
    <p:sldId id="311" r:id="rId14"/>
    <p:sldId id="313" r:id="rId15"/>
    <p:sldId id="312" r:id="rId16"/>
    <p:sldId id="327" r:id="rId17"/>
    <p:sldId id="326" r:id="rId18"/>
    <p:sldId id="328" r:id="rId19"/>
    <p:sldId id="329" r:id="rId20"/>
    <p:sldId id="330" r:id="rId21"/>
    <p:sldId id="331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344" r:id="rId36"/>
    <p:sldId id="278" r:id="rId37"/>
    <p:sldId id="279" r:id="rId38"/>
    <p:sldId id="280" r:id="rId39"/>
    <p:sldId id="281" r:id="rId40"/>
    <p:sldId id="282" r:id="rId41"/>
    <p:sldId id="342" r:id="rId42"/>
    <p:sldId id="348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340" r:id="rId57"/>
    <p:sldId id="296" r:id="rId58"/>
    <p:sldId id="297" r:id="rId59"/>
    <p:sldId id="336" r:id="rId60"/>
    <p:sldId id="298" r:id="rId61"/>
    <p:sldId id="299" r:id="rId62"/>
    <p:sldId id="300" r:id="rId63"/>
    <p:sldId id="339" r:id="rId64"/>
    <p:sldId id="301" r:id="rId65"/>
    <p:sldId id="302" r:id="rId66"/>
    <p:sldId id="303" r:id="rId67"/>
    <p:sldId id="346" r:id="rId68"/>
    <p:sldId id="334" r:id="rId69"/>
    <p:sldId id="318" r:id="rId70"/>
    <p:sldId id="304" r:id="rId71"/>
    <p:sldId id="305" r:id="rId72"/>
    <p:sldId id="306" r:id="rId73"/>
    <p:sldId id="324" r:id="rId74"/>
    <p:sldId id="307" r:id="rId75"/>
    <p:sldId id="337" r:id="rId76"/>
    <p:sldId id="333" r:id="rId77"/>
    <p:sldId id="321" r:id="rId78"/>
    <p:sldId id="347" r:id="rId79"/>
    <p:sldId id="319" r:id="rId80"/>
    <p:sldId id="320" r:id="rId81"/>
    <p:sldId id="308" r:id="rId82"/>
    <p:sldId id="309" r:id="rId83"/>
    <p:sldId id="322" r:id="rId84"/>
    <p:sldId id="310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B6"/>
    <a:srgbClr val="007CCE"/>
    <a:srgbClr val="332319"/>
    <a:srgbClr val="324057"/>
    <a:srgbClr val="2A1255"/>
    <a:srgbClr val="006CFF"/>
    <a:srgbClr val="97000B"/>
    <a:srgbClr val="F9D600"/>
    <a:srgbClr val="A58C51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450" autoAdjust="0"/>
  </p:normalViewPr>
  <p:slideViewPr>
    <p:cSldViewPr snapToGrid="0">
      <p:cViewPr varScale="1">
        <p:scale>
          <a:sx n="71" d="100"/>
          <a:sy n="71" d="100"/>
        </p:scale>
        <p:origin x="-13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microsoft.com/office/2007/relationships/hdphoto" Target="../media/hdphoto4.wdp"/><Relationship Id="rId4" Type="http://schemas.openxmlformats.org/officeDocument/2006/relationships/image" Target="../media/image1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30446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normalizeH="0" baseline="0" noProof="0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_FuturaRound" pitchFamily="34" charset="-52"/>
                <a:cs typeface="Times New Roman" pitchFamily="18" charset="0"/>
              </a:rPr>
              <a:t>ПАПКА ДОСТИЖЕНИЙ</a:t>
            </a:r>
            <a:endParaRPr kumimoji="0" lang="ru-RU" sz="5400" b="1" i="0" u="none" strike="noStrike" kern="0" normalizeH="0" baseline="0" noProof="0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4910" y="1612475"/>
            <a:ext cx="5786651" cy="35548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FuturaRound" pitchFamily="34" charset="-52"/>
                <a:cs typeface="Times New Roman" pitchFamily="18" charset="0"/>
              </a:rPr>
              <a:t>Петровой </a:t>
            </a:r>
          </a:p>
          <a:p>
            <a:pPr algn="ctr"/>
            <a:r>
              <a:rPr lang="ru-RU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_FuturaRound" pitchFamily="34" charset="-52"/>
                <a:cs typeface="Times New Roman" pitchFamily="18" charset="0"/>
              </a:rPr>
              <a:t>Моники Васильевны</a:t>
            </a:r>
          </a:p>
          <a:p>
            <a:pPr algn="ctr">
              <a:lnSpc>
                <a:spcPct val="150000"/>
              </a:lnSpc>
            </a:pPr>
            <a:endParaRPr lang="ru-RU" sz="2000" b="1" dirty="0" smtClean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воспитателя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МБДОУ «ЦРР - </a:t>
            </a:r>
            <a:r>
              <a:rPr lang="ru-RU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д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/с «</a:t>
            </a:r>
            <a:r>
              <a:rPr lang="ru-RU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Чуораанчык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» </a:t>
            </a:r>
            <a:r>
              <a:rPr lang="ru-RU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с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. Чурапча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Муниципального образования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«</a:t>
            </a:r>
            <a:r>
              <a:rPr lang="ru-RU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Чурапчинский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улус (район)»</a:t>
            </a:r>
          </a:p>
        </p:txBody>
      </p:sp>
      <p:pic>
        <p:nvPicPr>
          <p:cNvPr id="8" name="Рисунок 7" descr="C:\Users\Lavrov\Desktop\моника портфолио(3)\моника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134" r="1182" b="3912"/>
          <a:stretch/>
        </p:blipFill>
        <p:spPr bwMode="auto">
          <a:xfrm>
            <a:off x="199958" y="1612475"/>
            <a:ext cx="2864994" cy="3996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177421" y="112690"/>
            <a:ext cx="8858629" cy="7667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200" dirty="0" smtClean="0">
                <a:solidFill>
                  <a:srgbClr val="00B050"/>
                </a:solidFill>
                <a:latin typeface="a_FuturaRound" pitchFamily="34" charset="-52"/>
              </a:rPr>
              <a:t>    </a:t>
            </a:r>
            <a:r>
              <a:rPr lang="ru-RU" sz="2400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Научная новизна проекта:</a:t>
            </a:r>
            <a:endParaRPr lang="ru-RU" sz="4400" b="1" dirty="0" smtClean="0">
              <a:solidFill>
                <a:srgbClr val="00B050"/>
              </a:solidFill>
              <a:latin typeface="a_FuturaRound" pitchFamily="34" charset="-5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5661" y="817302"/>
            <a:ext cx="8627826" cy="5027017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15000"/>
              </a:lnSpc>
              <a:spcBef>
                <a:spcPts val="150"/>
              </a:spcBef>
            </a:pPr>
            <a:r>
              <a:rPr lang="ru-RU" sz="20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заключается, в научно-теоретическом анализе влияния использования педагогами в деятельности воспитанников  стихотворений в формировании выразительного чтения детей старшего дошкольного возраста. В методической подборке, группировке  стихотворений, используемых педагогами, в различных сферах деятельности дошкольника. В экспериментальном обосновании взаимосвязи личностно значимых стихотворений для воспитанника, с поиском способов повышения выразительности чтений у детей старшего дошкольного возраста.</a:t>
            </a:r>
            <a:endParaRPr lang="ru-RU" sz="1100" dirty="0">
              <a:solidFill>
                <a:schemeClr val="tx1"/>
              </a:solidFill>
              <a:latin typeface="a_FuturaRound" pitchFamily="34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Bef>
                <a:spcPts val="150"/>
              </a:spcBef>
            </a:pPr>
            <a:r>
              <a:rPr lang="ru-RU" sz="2000" b="1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Практическая значимость</a:t>
            </a:r>
            <a:r>
              <a:rPr lang="ru-RU" sz="20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проекта заключается, в возможности использования специалистами дошкольного образования, результатов проведенной работы по внедрению проекта, в ведущие виды деятельности воспитанников детского сада.</a:t>
            </a:r>
            <a:endParaRPr lang="ru-RU" sz="1100" dirty="0">
              <a:solidFill>
                <a:schemeClr val="tx1"/>
              </a:solidFill>
              <a:latin typeface="a_FuturaRound" pitchFamily="34" charset="-52"/>
              <a:cs typeface="Times New Roman" pitchFamily="18" charset="0"/>
            </a:endParaRPr>
          </a:p>
          <a:p>
            <a:pPr algn="just" eaLnBrk="0" hangingPunct="0"/>
            <a:endParaRPr lang="ru-RU" sz="2000" dirty="0">
              <a:solidFill>
                <a:schemeClr val="tx1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6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7970" y="5170630"/>
            <a:ext cx="2258985" cy="166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Rot="1" noChangeArrowheads="1"/>
          </p:cNvSpPr>
          <p:nvPr/>
        </p:nvSpPr>
        <p:spPr bwMode="auto">
          <a:xfrm>
            <a:off x="300253" y="109824"/>
            <a:ext cx="8872277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C00000"/>
                </a:solidFill>
                <a:latin typeface="a_FuturaRound" pitchFamily="34" charset="-52"/>
              </a:rPr>
              <a:t>    </a:t>
            </a:r>
            <a:r>
              <a:rPr lang="ru-RU" sz="24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Этапы реализации проекта:</a:t>
            </a:r>
            <a:endParaRPr lang="ru-RU" sz="4400" b="1" dirty="0" smtClean="0">
              <a:solidFill>
                <a:srgbClr val="C00000"/>
              </a:solidFill>
              <a:latin typeface="a_FuturaRound" pitchFamily="34" charset="-52"/>
            </a:endParaRPr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173708" y="1052513"/>
            <a:ext cx="7765578" cy="41745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numCol="1" compatLnSpc="1">
            <a:prstTxWarp prst="textNoShape">
              <a:avLst/>
            </a:prstTxWarp>
            <a:normAutofit fontScale="90000"/>
          </a:bodyPr>
          <a:lstStyle/>
          <a:p>
            <a:pPr marL="0" indent="0" algn="l" eaLnBrk="1" hangingPunct="1">
              <a:buFont typeface="Georgia" pitchFamily="18" charset="0"/>
              <a:buNone/>
            </a:pP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I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этап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– подготовительный (май - сентябрь 2017 г.), предполагает  научный анализ и синтез философской, литературоведческой, искусствоведческой, психологической, педагогической и библиотековедческой научной литературы по проблеме проекта;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II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этап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- основной (октябрь - май 2017-18 гг.), направлен на внедрение плана работы кружка «В стихах познаю мир я...» в бытовой деятельности в старшей группе ДОУ «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Чуораанчык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».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en-US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III</a:t>
            </a:r>
            <a:r>
              <a:rPr lang="ru-RU" sz="2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 этап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- завершающий (июнь - август 2018 г.), предполагает анализ влияния использования стихотворений в бытовой деятельности ДОУ на формирование выразительного чтения детей старшего дошкольного возраста. </a:t>
            </a:r>
          </a:p>
        </p:txBody>
      </p:sp>
      <p:pic>
        <p:nvPicPr>
          <p:cNvPr id="6" name="Picture 2" descr="C:\Users\Оксана\Desktop\2.png"/>
          <p:cNvPicPr>
            <a:picLocks noChangeAspect="1" noChangeArrowheads="1"/>
          </p:cNvPicPr>
          <p:nvPr/>
        </p:nvPicPr>
        <p:blipFill>
          <a:blip r:embed="rId2"/>
          <a:srcRect l="673" r="86436"/>
          <a:stretch>
            <a:fillRect/>
          </a:stretch>
        </p:blipFill>
        <p:spPr bwMode="auto">
          <a:xfrm>
            <a:off x="0" y="0"/>
            <a:ext cx="9962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7812" y="5022375"/>
            <a:ext cx="2386439" cy="175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Rot="1" noChangeArrowheads="1"/>
          </p:cNvSpPr>
          <p:nvPr/>
        </p:nvSpPr>
        <p:spPr bwMode="auto">
          <a:xfrm>
            <a:off x="1" y="225072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fontAlgn="base">
              <a:spcBef>
                <a:spcPct val="20000"/>
              </a:spcBef>
              <a:spcAft>
                <a:spcPts val="300"/>
              </a:spcAft>
              <a:buClr>
                <a:srgbClr val="D77C01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  <a:defRPr/>
            </a:pPr>
            <a:r>
              <a:rPr lang="ru-RU" sz="4400" b="1" dirty="0" smtClean="0">
                <a:solidFill>
                  <a:srgbClr val="00B050"/>
                </a:solidFill>
                <a:latin typeface="a_FuturaRound" pitchFamily="34" charset="-52"/>
              </a:rPr>
              <a:t>    </a:t>
            </a:r>
            <a:r>
              <a:rPr lang="ru-RU" sz="44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ПРИНЦИПЫ ПРОЕКТА:</a:t>
            </a:r>
            <a:endParaRPr lang="ru-RU" sz="6600" b="1" dirty="0" smtClean="0">
              <a:solidFill>
                <a:srgbClr val="00B050"/>
              </a:solidFill>
              <a:latin typeface="a_FuturaRound" pitchFamily="34" charset="-52"/>
            </a:endParaRPr>
          </a:p>
        </p:txBody>
      </p:sp>
      <p:sp>
        <p:nvSpPr>
          <p:cNvPr id="5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1091833" y="1160058"/>
            <a:ext cx="6987654" cy="4274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2200" dirty="0" smtClean="0">
                <a:solidFill>
                  <a:srgbClr val="C00000"/>
                </a:solidFill>
                <a:effectLst/>
                <a:latin typeface="a_FuturaRound" pitchFamily="34" charset="-52"/>
                <a:cs typeface="Times New Roman" pitchFamily="18" charset="0"/>
              </a:rPr>
              <a:t>Основаны на разработке И.А. Колесниковой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- принцип 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прогностичности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;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- 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принцип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пошаговости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;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 - 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принцип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нормирования; 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- принцип обратной связи;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- принцип продуктивности;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- принцип культурной аналогии;</a:t>
            </a:r>
            <a:b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_FuturaRound" pitchFamily="34" charset="-52"/>
                <a:cs typeface="Times New Roman" pitchFamily="18" charset="0"/>
              </a:rPr>
              <a:t> - принцип саморазвития.</a:t>
            </a:r>
          </a:p>
        </p:txBody>
      </p:sp>
      <p:pic>
        <p:nvPicPr>
          <p:cNvPr id="6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7812" y="4640239"/>
            <a:ext cx="2906440" cy="2135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2.Организация предметно-развивающей среды и методическое оснащение  группы</a:t>
            </a:r>
            <a:endParaRPr lang="ru-RU" sz="3000" dirty="0">
              <a:solidFill>
                <a:srgbClr val="00B05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922208" y="1184898"/>
            <a:ext cx="5218031" cy="417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Сюжетно-ролевые игры</a:t>
            </a:r>
            <a:endParaRPr lang="ru-RU" sz="24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1" y="2292825"/>
            <a:ext cx="2603771" cy="413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77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354347" y="2933956"/>
            <a:ext cx="4188804" cy="287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23" y="2292824"/>
            <a:ext cx="2748071" cy="4144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47309" y="1821139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«Больница»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208734" y="1821138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«Ремонтный цех»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197816" y="1821137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«Пожарники»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500" y="136480"/>
            <a:ext cx="5218031" cy="4178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Сюжетно-ролевые игры</a:t>
            </a:r>
            <a:endParaRPr lang="ru-RU" sz="24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01531" y="512531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22875" y="748240"/>
            <a:ext cx="1980633" cy="45933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«Дочки-матери»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97066" y="3735211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«Ферма»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Владимир\Desktop\Рисунок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9087" y="1227586"/>
            <a:ext cx="3646750" cy="464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Владимир\Desktop\Рисунок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659" y="884948"/>
            <a:ext cx="3733397" cy="290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Владимир\Desktop\Рисунок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695" y="4120322"/>
            <a:ext cx="3398293" cy="2526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28711" y="279345"/>
            <a:ext cx="6026228" cy="32258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Развивающие настольные игры</a:t>
            </a:r>
            <a:endParaRPr lang="ru-RU" sz="28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Владимир\Desktop\kisspng-dice-playing-card-gambling-game-clip-art-5b0bc8d1a77644.360992161527498961685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968226">
            <a:off x="740818" y="1214651"/>
            <a:ext cx="2006745" cy="115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Владимир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6215" y="804958"/>
            <a:ext cx="4714568" cy="338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Владимир\Desktop\Рисунок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951" y="3357349"/>
            <a:ext cx="5166205" cy="330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566478" y="4091828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«Бусинки»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395360" y="2932336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«Мозаика»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0" y="579917"/>
            <a:ext cx="3839990" cy="2635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55" y="607213"/>
            <a:ext cx="4081960" cy="2635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54" y="3848669"/>
            <a:ext cx="413655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5" y="3698543"/>
            <a:ext cx="2456762" cy="294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86395" y="176039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«Кукольный мир»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427878" y="177421"/>
            <a:ext cx="2688117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мире животных»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44188" y="3296900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«Шашки»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185508" y="3439363"/>
            <a:ext cx="3172857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«Магнитные фигуры, буквы»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8" y="723332"/>
            <a:ext cx="3881609" cy="27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r="20097"/>
          <a:stretch/>
        </p:blipFill>
        <p:spPr>
          <a:xfrm>
            <a:off x="4774037" y="736979"/>
            <a:ext cx="3864995" cy="272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68" y="4162308"/>
            <a:ext cx="3881609" cy="241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038" y="4162309"/>
            <a:ext cx="3892289" cy="244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031503" y="288069"/>
            <a:ext cx="2695547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552008" y="386607"/>
            <a:ext cx="2258458" cy="286469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по контуру»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81377" y="3753662"/>
            <a:ext cx="2985572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 счетных материалов «Учись считать»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50380" y="3638199"/>
            <a:ext cx="1191223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«Поезд»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0251" y="252334"/>
            <a:ext cx="847525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«Строительно-конструктивные игры»</a:t>
            </a:r>
            <a:endParaRPr lang="ru-RU" sz="32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3" y="863870"/>
            <a:ext cx="3476726" cy="4684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33" y="848457"/>
            <a:ext cx="3495802" cy="466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53591" y="5470976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«Кубики»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98506" y="5661635"/>
            <a:ext cx="3415228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«Строительный набор Поликарповой»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9" y="273423"/>
            <a:ext cx="4592120" cy="295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146" y="3255472"/>
            <a:ext cx="4906118" cy="331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87104" y="3384176"/>
            <a:ext cx="2741022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«Деревянный конструктор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Лесовичок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27743" y="2825010"/>
            <a:ext cx="253387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7584" y="27297"/>
            <a:ext cx="7772400" cy="47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_FuturaRound" pitchFamily="34" charset="-52"/>
                <a:ea typeface="+mj-ea"/>
                <a:cs typeface="Times New Roman" pitchFamily="18" charset="0"/>
              </a:rPr>
              <a:t>ОГЛАВЛЕНИЕ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_FuturaRound" pitchFamily="34" charset="-52"/>
                <a:ea typeface="+mj-ea"/>
                <a:cs typeface="Times New Roman" pitchFamily="18" charset="0"/>
              </a:rPr>
              <a:t>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_FuturaRound" pitchFamily="34" charset="-52"/>
              <a:ea typeface="+mj-ea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9512" y="453471"/>
            <a:ext cx="8784976" cy="6048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itchFamily="18" charset="0"/>
              </a:rPr>
              <a:t>Личные данные воспитателя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1. Представление собственного инновационного педагогического опыта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2. Организация предметно-развивающей среды и методическое оснащение  группы (учебно-методический комплекс, технические средства обучения, ИКТ, наглядно-дидактические пособия, раздаточный материал и т.д.)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3. Реализация образовательной программы и годового плана (показатели по годовому отчету об итогах работы за 3 года в таблица).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4. Позитивная динамика результатов по образовательным областям и продуктивных видов деятельности воспитанников.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5. Реализация программы индивидуальной работы с воспитанниками. Индивидуальный образовательный маршрут воспитанника.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6. Позитивная динамика (количественная) участия воспитанников в конкурсах, олимпиадах, соревнованиях. Результативность (качественная) участия детей в конкурсах, олимпиадах, соревнованиях. 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7. Динамика снижения заболеваемости детей (реальная посещаемость детей в группе ДОО, индекс здоровья, профилактическая работа педагога).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8. Мониторинг удовлетворенности родителей (законных представителей качеством предоставляемых услуг педагога).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9. Участие в научно-исследовательской, инновационной, проектной деятельности.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10. Распространение </a:t>
            </a:r>
            <a:r>
              <a:rPr kumimoji="0" lang="ru-RU" sz="124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педопыта</a:t>
            </a: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. Наличие публикаций, включая </a:t>
            </a:r>
            <a:r>
              <a:rPr kumimoji="0" lang="ru-RU" sz="124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интернет-публикации</a:t>
            </a: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11. Разработка и внедрение авторских программ, методических пособий, игр, цифровых образовательных ресурсов.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12. Выступления на научно-практических конференциях, </a:t>
            </a:r>
            <a:r>
              <a:rPr kumimoji="0" lang="ru-RU" sz="124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педчтениях</a:t>
            </a: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, семинарах, секциях; проведение открытых НОД (непосредственно образовательной деятельности), СИД (совместной игровой деятельности, мастер-классов и др.)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13. Участие в муниципальных, региональных и федеральных профессиональных конкурсах.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14. Общественная деятельность (работа в профкоме; экспертной комиссии; общественной организации; методических объединениях; выполнение функций наставника (т.д.)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15. Звания, награды, поощрения, благодарность, грант.</a:t>
            </a:r>
          </a:p>
          <a:p>
            <a:pPr marL="228600" marR="0" lvl="0" indent="-228600" algn="just" defTabSz="914400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4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2319"/>
                </a:solidFill>
                <a:effectLst/>
                <a:uLnTx/>
                <a:uFillTx/>
                <a:latin typeface="a_FuturaRound" pitchFamily="34" charset="-52"/>
                <a:cs typeface="Times New Roman" panose="02020603050405020304" pitchFamily="18" charset="0"/>
              </a:rPr>
              <a:t>16. Повышение квалификации.</a:t>
            </a:r>
            <a:endParaRPr kumimoji="0" lang="ru-RU" sz="1240" b="0" i="0" u="none" strike="noStrike" kern="1200" cap="none" spc="0" normalizeH="0" baseline="0" noProof="0" dirty="0">
              <a:ln>
                <a:noFill/>
              </a:ln>
              <a:solidFill>
                <a:srgbClr val="332319"/>
              </a:solidFill>
              <a:effectLst/>
              <a:uLnTx/>
              <a:uFillTx/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ладимир\Desktop\WhatsApp Image 2018-11-11 at 18.47.0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422" y="859807"/>
            <a:ext cx="3614735" cy="5117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Владимир\Desktop\WhatsApp Image 2018-11-11 at 18.46.59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7660" y="852366"/>
            <a:ext cx="3725837" cy="514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00251" y="252334"/>
            <a:ext cx="847525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«Строительно-конструктивные игры»</a:t>
            </a:r>
            <a:endParaRPr lang="ru-RU" sz="32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Владимир\Desktop\WhatsApp Image 2018-11-11 at 18.46.5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895" y="1219149"/>
            <a:ext cx="4899902" cy="3932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Users\Владимир\Desktop\WhatsApp Image 2018-11-11 at 18.46.59 (2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049" y="1214653"/>
            <a:ext cx="3359519" cy="440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Владимир\Desktop\zvonochek_6-3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359896">
            <a:off x="173301" y="5161785"/>
            <a:ext cx="974725" cy="156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00251" y="306925"/>
            <a:ext cx="8475259" cy="4086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«Строительно-конструктивные игры»</a:t>
            </a:r>
            <a:endParaRPr lang="ru-RU" sz="32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ладимир\Desktop\m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4722" y="1888868"/>
            <a:ext cx="4739368" cy="49691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61703" y="914400"/>
            <a:ext cx="8412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«Бэби Эйнштейн»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«</a:t>
            </a:r>
            <a:r>
              <a:rPr lang="ru-RU" sz="2800" b="1" kern="0" dirty="0" err="1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Лунтик</a:t>
            </a: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 и его друзья»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«Даша-следопыт»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«Клуб Микки Мауса»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«Зоопарк»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«Занимательные уроки», </a:t>
            </a: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«Энциклопедия всезнайки»</a:t>
            </a: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, «Всемирная  история»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«</a:t>
            </a:r>
            <a:r>
              <a:rPr lang="ru-RU" sz="2800" b="1" kern="0" dirty="0" err="1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Фиксики</a:t>
            </a: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«Почемучка»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«</a:t>
            </a:r>
            <a:r>
              <a:rPr lang="ru-RU" sz="2800" b="1" kern="0" dirty="0" err="1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Простоквашино</a:t>
            </a: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«Снежная королева»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«Доктор </a:t>
            </a:r>
            <a:r>
              <a:rPr lang="ru-RU" sz="2800" b="1" kern="0" dirty="0" err="1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Плюшева</a:t>
            </a:r>
            <a:r>
              <a:rPr lang="ru-RU" sz="2800" b="1" kern="0" dirty="0" smtClean="0">
                <a:solidFill>
                  <a:srgbClr val="00B050"/>
                </a:solidFill>
                <a:latin typeface="Monly Serif Lite" pitchFamily="34" charset="0"/>
                <a:cs typeface="Times New Roman" pitchFamily="18" charset="0"/>
              </a:rPr>
              <a:t>»</a:t>
            </a:r>
          </a:p>
          <a:p>
            <a:pPr lvl="0">
              <a:buClr>
                <a:schemeClr val="accent1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«</a:t>
            </a:r>
            <a:r>
              <a:rPr lang="ru-RU" sz="2800" b="1" kern="0" dirty="0" err="1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Рапунцель</a:t>
            </a:r>
            <a:r>
              <a:rPr lang="ru-RU" sz="2800" b="1" kern="0" dirty="0" smtClean="0">
                <a:solidFill>
                  <a:srgbClr val="C00000"/>
                </a:solidFill>
                <a:latin typeface="Monly Serif Lite" pitchFamily="34" charset="0"/>
                <a:cs typeface="Times New Roman" pitchFamily="18" charset="0"/>
              </a:rPr>
              <a:t>»</a:t>
            </a:r>
            <a:endParaRPr lang="ru-RU" sz="2800" b="1" kern="0" dirty="0">
              <a:solidFill>
                <a:srgbClr val="C00000"/>
              </a:solidFill>
              <a:latin typeface="Monly Serif Lite" pitchFamily="34" charset="0"/>
              <a:cs typeface="Times New Roman" pitchFamily="18" charset="0"/>
            </a:endParaRPr>
          </a:p>
        </p:txBody>
      </p:sp>
      <p:pic>
        <p:nvPicPr>
          <p:cNvPr id="1026" name="Picture 2" descr="C:\Users\Владимир\Desktop\fixik_noli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4670">
            <a:off x="6234287" y="415592"/>
            <a:ext cx="2612514" cy="28861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666" y="0"/>
            <a:ext cx="8939517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a_FuturaRound" pitchFamily="34" charset="-52"/>
                <a:cs typeface="Times New Roman" panose="02020603050405020304" pitchFamily="18" charset="0"/>
              </a:rPr>
              <a:t>Список </a:t>
            </a:r>
            <a:r>
              <a:rPr lang="ru-RU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детских</a:t>
            </a:r>
            <a:r>
              <a:rPr lang="ru-RU" b="1" dirty="0" smtClean="0">
                <a:solidFill>
                  <a:srgbClr val="FF0000"/>
                </a:solidFill>
                <a:latin typeface="a_FuturaRound" pitchFamily="34" charset="-52"/>
                <a:cs typeface="Times New Roman" panose="02020603050405020304" pitchFamily="18" charset="0"/>
              </a:rPr>
              <a:t> мультфильмов </a:t>
            </a:r>
            <a:endParaRPr lang="ru-RU" b="1" dirty="0">
              <a:solidFill>
                <a:srgbClr val="FF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Список </a:t>
            </a:r>
            <a:r>
              <a:rPr lang="ru-RU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аудиозаписей</a:t>
            </a:r>
            <a:endParaRPr lang="ru-RU" b="1" dirty="0">
              <a:solidFill>
                <a:srgbClr val="C0000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809897" y="736979"/>
            <a:ext cx="7863839" cy="56319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</a:rPr>
              <a:t>Н. Макарова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C00000"/>
                </a:solidFill>
                <a:latin typeface="a_FuturaRound" pitchFamily="34" charset="-52"/>
              </a:rPr>
              <a:t> 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</a:rPr>
              <a:t>«</a:t>
            </a:r>
            <a:r>
              <a:rPr lang="ru-RU" sz="2100" dirty="0" err="1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Ырыа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100" dirty="0" err="1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ы</a:t>
            </a:r>
            <a:r>
              <a:rPr lang="en-US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h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ыа5а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«О5о 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ырыалара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«Кыра 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саастаах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о5олорго»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«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Мэник-тэник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о5о 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саас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«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Чэ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, </a:t>
            </a:r>
            <a:r>
              <a:rPr lang="ru-RU" sz="2100" dirty="0" err="1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ыллыахха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, </a:t>
            </a:r>
            <a:r>
              <a:rPr lang="ru-RU" sz="2100" dirty="0" err="1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оонньуохха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«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Ойор-тэбэр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о5о 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саас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«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Кердеех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ырыалар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«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Кырачаан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о5олорго»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«Сана 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дьылынан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«Куну 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кытта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оонньуубун»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«Айыл5а 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тыа</a:t>
            </a:r>
            <a:r>
              <a:rPr lang="en-US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h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а-уу</a:t>
            </a:r>
            <a:r>
              <a:rPr lang="en-US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h</a:t>
            </a:r>
            <a:r>
              <a:rPr lang="ru-RU" sz="21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а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«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Чыычаахтар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саналара</a:t>
            </a:r>
            <a:r>
              <a:rPr lang="ru-RU" sz="2100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«Сана 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дьылбыт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тиийэн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кэллэ</a:t>
            </a:r>
            <a:r>
              <a:rPr lang="ru-RU" sz="2100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»</a:t>
            </a:r>
          </a:p>
          <a:p>
            <a:endParaRPr lang="ru-RU" sz="1600" dirty="0"/>
          </a:p>
        </p:txBody>
      </p:sp>
      <p:pic>
        <p:nvPicPr>
          <p:cNvPr id="2050" name="Picture 2" descr="C:\Users\Владимир\Desktop\0_7eb73_e6142bc6_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77714">
            <a:off x="4438457" y="2132350"/>
            <a:ext cx="4361348" cy="328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13974"/>
            <a:ext cx="9144000" cy="5407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cap="none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Перечень наглядных, демонстрационных пособий</a:t>
            </a:r>
            <a: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9730" y="683130"/>
            <a:ext cx="8357190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Карточки для занятий в детском саду и дома "Расскажите детям": «Музыкальные инструменты», «Садовые ягоды», «Дикие животные», «Домашние питомцы», «Олимпийские чемпионы», «Фрукты» (24 комплектов) и т.д.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Серия обучающих карточек: Животные Австралии. Животные Африки. Животные России. Животные Северной Америки;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1750" dirty="0" err="1" smtClean="0">
                <a:latin typeface="a_FuturaRound" pitchFamily="34" charset="-52"/>
                <a:cs typeface="Times New Roman" pitchFamily="18" charset="0"/>
              </a:rPr>
              <a:t>Мультимедийные</a:t>
            </a: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пособия "Математика дошкольникам", "Все профессии важны", "</a:t>
            </a:r>
            <a:r>
              <a:rPr lang="ru-RU" sz="1750" dirty="0" err="1" smtClean="0">
                <a:latin typeface="a_FuturaRound" pitchFamily="34" charset="-52"/>
                <a:cs typeface="Times New Roman" pitchFamily="18" charset="0"/>
              </a:rPr>
              <a:t>Кыырпахчаан</a:t>
            </a: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" , «Эрмитаж» и т.д.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Настенные плакаты: "Овощи", "Фрукты", "Животные и их детеныши", "Тело человека (части тела)», «Строение человека», «Одежа и обувь», «Посуда», «Счет до 10», «Счет до 20», «Числовой домик», «Фигуры»;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Наглядно-дидактическое пособие: ФГОС рассказы по картинкам «Летние виды спорта», «Кем быть?», «В деревне», «Времена года» (18 </a:t>
            </a:r>
            <a:r>
              <a:rPr lang="ru-RU" sz="1750" dirty="0" err="1" smtClean="0">
                <a:latin typeface="a_FuturaRound" pitchFamily="34" charset="-52"/>
                <a:cs typeface="Times New Roman" pitchFamily="18" charset="0"/>
              </a:rPr>
              <a:t>компл</a:t>
            </a: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) и т.д.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Наглядно-дидактическое пособие: ФГОС Грамматика в картинках «многозначные слова», «Один-много», «Говори правильно», «Словообразование» (8 </a:t>
            </a:r>
            <a:r>
              <a:rPr lang="ru-RU" sz="1750" dirty="0" err="1" smtClean="0">
                <a:latin typeface="a_FuturaRound" pitchFamily="34" charset="-52"/>
                <a:cs typeface="Times New Roman" pitchFamily="18" charset="0"/>
              </a:rPr>
              <a:t>компл</a:t>
            </a: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) и т.д.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Наглядно-дидактическое пособие: ФГОС Мир в картинках «день победы», «Морские обитатели», «Собаки», «Офисная техника и оборудование» (12 </a:t>
            </a:r>
            <a:r>
              <a:rPr lang="ru-RU" sz="1750" dirty="0" err="1" smtClean="0">
                <a:latin typeface="a_FuturaRound" pitchFamily="34" charset="-52"/>
                <a:cs typeface="Times New Roman" pitchFamily="18" charset="0"/>
              </a:rPr>
              <a:t>компл</a:t>
            </a: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Наглядно-дидактическое пособие: «Строевые упражнения», «Якутск-столица Республики Саха Якутия» и т.д.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Наглядно-дидактическое пособие: народное искусство детям «Хохлома», «</a:t>
            </a:r>
            <a:r>
              <a:rPr lang="ru-RU" sz="1750" dirty="0" err="1" smtClean="0">
                <a:latin typeface="a_FuturaRound" pitchFamily="34" charset="-52"/>
                <a:cs typeface="Times New Roman" pitchFamily="18" charset="0"/>
              </a:rPr>
              <a:t>Полхов</a:t>
            </a:r>
            <a:r>
              <a:rPr lang="ru-RU" sz="1750" dirty="0" smtClean="0">
                <a:latin typeface="a_FuturaRound" pitchFamily="34" charset="-52"/>
                <a:cs typeface="Times New Roman" pitchFamily="18" charset="0"/>
              </a:rPr>
              <a:t> Майдан», «Гжель» и т.д. (6 комплектов).</a:t>
            </a:r>
            <a:endParaRPr lang="ru-RU" sz="1750" dirty="0">
              <a:latin typeface="a_FuturaRound" pitchFamily="34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44890" cy="56356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Картотека</a:t>
            </a:r>
            <a:endParaRPr lang="ru-RU" sz="4800" b="1" dirty="0">
              <a:solidFill>
                <a:srgbClr val="00B05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250" y="663595"/>
            <a:ext cx="8584443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Игры-ситуации: «Мама пришла с работы», «Поздравим маму»,  «Чья очередь гулять с Тузиком?», «В супермаркете",  «Новые товары», «Мамы укладывают детей спать» и т.д.</a:t>
            </a:r>
          </a:p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Хороводные: «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Ай-ребята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тара-ра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», «Ровным кругом», «Гостюшка», «Шагают ребята», «где мы были мы не скажем», «Ручеек», «Стираем»;</a:t>
            </a:r>
          </a:p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Подвижные игры: «День-ночь» , «Охотники и утки», «Мы веселые ребята», «Пятнашки», «Найди нужный знак», «Разрезные знаки», "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Кетех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ынах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Элиэ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Ийэ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куурусса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Куоска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кутуйахтар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Мунхалааьын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Миэстэ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былдьаьыыта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Бере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куобахтар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 и т.д.</a:t>
            </a:r>
          </a:p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Игры на развитие внимания: «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Геометрическай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лото", "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Кер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ейдее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 "Ус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предмети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ааттаа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Ханна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тыаьыырый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таай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Кыра,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улахан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предметтэри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наардаа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Пааратын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бул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Маннык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фигураны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бул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уо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..д.а.</a:t>
            </a:r>
          </a:p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Игры для развития речи: «Телефон», «Водяной». «Игры со звуками», " Ким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тугу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гынарый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?",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Кими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ойуулаабыппын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таай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Тугу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кербуккун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кэпсээ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Туох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уларыйбытый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таай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 "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Аптаах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меьееччук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Бэрээдэктээн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уур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", "Мин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эппиппин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хатылаа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"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уо.д.а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.</a:t>
            </a:r>
          </a:p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Физкультминутки;</a:t>
            </a:r>
          </a:p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Потешки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. Считалки, скороговорки, </a:t>
            </a:r>
            <a:r>
              <a:rPr lang="ru-RU" dirty="0" err="1" smtClean="0">
                <a:latin typeface="a_FuturaRound" pitchFamily="34" charset="-52"/>
                <a:cs typeface="Times New Roman" panose="02020603050405020304" pitchFamily="18" charset="0"/>
              </a:rPr>
              <a:t>чистоговорки</a:t>
            </a: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;</a:t>
            </a:r>
          </a:p>
          <a:p>
            <a:pPr lvl="0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itchFamily="2" charset="2"/>
              <a:buChar char="Ø"/>
            </a:pPr>
            <a:r>
              <a:rPr lang="ru-RU" dirty="0" smtClean="0">
                <a:latin typeface="a_FuturaRound" pitchFamily="34" charset="-52"/>
                <a:cs typeface="Times New Roman" panose="02020603050405020304" pitchFamily="18" charset="0"/>
              </a:rPr>
              <a:t> Пальчиковая гимнастика.</a:t>
            </a:r>
            <a:endParaRPr lang="ru-RU" dirty="0"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598591"/>
            <a:ext cx="9144000" cy="460573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Перечень справочной литературы и </a:t>
            </a:r>
            <a:r>
              <a:rPr lang="ru-RU" sz="3600" b="1" cap="none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/>
            </a:r>
            <a:br>
              <a:rPr lang="ru-RU" sz="3600" b="1" cap="none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</a:br>
            <a:r>
              <a:rPr lang="ru-RU" sz="3600" b="1" cap="none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дидактических </a:t>
            </a:r>
            <a:r>
              <a:rPr lang="ru-RU" sz="3600" b="1" cap="none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материалов</a:t>
            </a:r>
            <a:endParaRPr lang="ru-RU" sz="3600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827584" y="1700808"/>
            <a:ext cx="7344816" cy="3960440"/>
          </a:xfrm>
          <a:solidFill>
            <a:schemeClr val="bg2"/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8000" b="1" u="sng" dirty="0" smtClean="0">
                <a:solidFill>
                  <a:srgbClr val="00B050"/>
                </a:solidFill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Комплексная </a:t>
            </a:r>
            <a:r>
              <a:rPr lang="ru-RU" sz="8000" b="1" u="sng" dirty="0">
                <a:solidFill>
                  <a:srgbClr val="00B050"/>
                </a:solidFill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программа</a:t>
            </a:r>
            <a:r>
              <a:rPr lang="ru-RU" sz="8000" u="sng" dirty="0">
                <a:solidFill>
                  <a:srgbClr val="00B050"/>
                </a:solidFill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: </a:t>
            </a:r>
            <a:endParaRPr lang="ru-RU" sz="8000" u="sng" dirty="0" smtClean="0">
              <a:solidFill>
                <a:srgbClr val="00B050"/>
              </a:solidFill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 Примерная </a:t>
            </a:r>
            <a:r>
              <a:rPr lang="ru-RU" sz="8000" dirty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основная общеобразовательная программа дошкольного образования "Детский сад--Дом радости"/ Н.М. Крылова. – М.: ТЦ «Сфера», 2015. – 352 </a:t>
            </a:r>
            <a:r>
              <a:rPr lang="ru-RU" sz="8000" dirty="0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с.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8000" dirty="0" err="1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Тосхол</a:t>
            </a:r>
            <a:r>
              <a:rPr lang="ru-RU" sz="8000" dirty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: Базисная программа дошкольного образования РС(Я)  / Науч. ред. М.Н.Харитонова и др. </a:t>
            </a:r>
            <a:r>
              <a:rPr lang="ru-RU" sz="8000" dirty="0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2009 г.;</a:t>
            </a:r>
            <a:endParaRPr lang="ru-RU" sz="8000" dirty="0"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 Программы </a:t>
            </a:r>
            <a:r>
              <a:rPr lang="ru-RU" sz="8000" dirty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и методические пособии:</a:t>
            </a: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ru-RU" sz="8000" dirty="0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 Рабочие </a:t>
            </a:r>
            <a:r>
              <a:rPr lang="ru-RU" sz="8000" dirty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планы-сценарии. Учебно-методическое пособие для работников детских дошкольных учреждений/Н.М.Крылова, </a:t>
            </a:r>
            <a:r>
              <a:rPr lang="ru-RU" sz="8000" dirty="0" err="1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В.Т.Иванова-Пермь</a:t>
            </a:r>
            <a:r>
              <a:rPr lang="ru-RU" sz="8000" dirty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, </a:t>
            </a:r>
            <a:r>
              <a:rPr lang="ru-RU" sz="8000" dirty="0" smtClean="0">
                <a:latin typeface="a_FuturaRound" pitchFamily="34" charset="-52"/>
                <a:ea typeface="Calibri"/>
                <a:cs typeface="Times New Roman" panose="02020603050405020304" pitchFamily="18" charset="0"/>
              </a:rPr>
              <a:t>2015 г.</a:t>
            </a:r>
            <a:endParaRPr lang="ru-RU" sz="8000" dirty="0"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endParaRPr lang="ru-RU" sz="4000" dirty="0" smtClean="0"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latin typeface="a_FuturaRound" pitchFamily="34" charset="-52"/>
              <a:ea typeface="Calibr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200" dirty="0"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0" y="354846"/>
            <a:ext cx="9144000" cy="81886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800" b="1" cap="none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Национальные программы, методические пособии:</a:t>
            </a:r>
            <a:endParaRPr lang="ru-RU" sz="3800" dirty="0">
              <a:solidFill>
                <a:srgbClr val="00B05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 noGrp="1"/>
          </p:cNvSpPr>
          <p:nvPr>
            <p:ph sz="quarter" idx="1"/>
          </p:nvPr>
        </p:nvSpPr>
        <p:spPr>
          <a:xfrm>
            <a:off x="806399" y="1255597"/>
            <a:ext cx="7611616" cy="5418157"/>
          </a:xfrm>
          <a:prstGeom prst="rect">
            <a:avLst/>
          </a:prstGeom>
          <a:solidFill>
            <a:schemeClr val="bg2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О5ону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чуолкайдык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санарарга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уерэтии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грамота5а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уерэнэргэ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бэлэмнээ</a:t>
            </a:r>
            <a:r>
              <a:rPr lang="en-US" sz="1600" dirty="0" smtClean="0">
                <a:latin typeface="a_FuturaRound" pitchFamily="34" charset="-52"/>
                <a:cs typeface="Times New Roman" panose="02020603050405020304" pitchFamily="18" charset="0"/>
              </a:rPr>
              <a:t>h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ин. /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И.И.Каратаев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Бичик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»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, 1993 г.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Тулалыыр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эйгэни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билиьиннэрии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о5о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тылын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сайыннарыы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(М.Н. Савина, 1992 с.).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Попова М.П. Программа обучения детей-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саха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русскому языку в национальных детских садах - Якутск: 2006.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Саха фольклора. Программа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хомуурунньук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Лепчикова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Л.П. Якутск: 1993.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Гоголева С.Д., Егорова Е.И. Обучение связной речи в якутских детских садах. Якутск:1996;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Никифорова У.С.,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Аммосова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К.Н. Математика для детей дошкольного возраста. с. Майя,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Мегино-Кангаласский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улус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Палитра: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иитээччилэргэ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тереппуттэргэ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кеме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/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Мохначевская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А.В. –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Сунтаар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: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Сунтаар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улуу</a:t>
            </a:r>
            <a:r>
              <a:rPr lang="en-US" sz="1600" dirty="0" smtClean="0">
                <a:latin typeface="a_FuturaRound" pitchFamily="34" charset="-52"/>
                <a:cs typeface="Times New Roman" panose="02020603050405020304" pitchFamily="18" charset="0"/>
              </a:rPr>
              <a:t>h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ун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уерэ5ин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салалтатын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муниципальнай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органа, 2006 с.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Кэнчээри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: о5о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саадын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иитээччилэригэр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тереппуттэргэ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уонна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педучилище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уерэнээччилэригэр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: хо</a:t>
            </a:r>
            <a:r>
              <a:rPr lang="en-US" sz="1600" dirty="0" smtClean="0">
                <a:latin typeface="a_FuturaRound" pitchFamily="34" charset="-52"/>
                <a:cs typeface="Times New Roman" panose="02020603050405020304" pitchFamily="18" charset="0"/>
              </a:rPr>
              <a:t>h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ооннор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кэпсээннэр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сценарийдар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ырыалар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/ К.И.Васильева,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А.П.Алексеева-Дьокуускай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: Бичик,2013.-104 с. 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Кэскил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/ Егорова А.А., Захарова М.П.-Якутск: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Бичик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, 2002.-159 с.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Утуе-амарах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буолуохха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/ Соломонова М.Д.-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– 2010 с.</a:t>
            </a:r>
          </a:p>
          <a:p>
            <a:pPr algn="just"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Tx/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Дор5ооннордуун оонньуо5ун: оскуола5а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киириэн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иннинээ5и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саастаах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 о5олорго / Ф.Е.Романова, Л.И. Ширяева.-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Дьокуускай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: </a:t>
            </a:r>
            <a:r>
              <a:rPr lang="ru-RU" sz="1600" dirty="0" err="1" smtClean="0">
                <a:latin typeface="a_FuturaRound" pitchFamily="34" charset="-52"/>
                <a:cs typeface="Times New Roman" panose="02020603050405020304" pitchFamily="18" charset="0"/>
              </a:rPr>
              <a:t>Бичик</a:t>
            </a:r>
            <a:r>
              <a:rPr lang="ru-RU" sz="1600" dirty="0" smtClean="0">
                <a:latin typeface="a_FuturaRound" pitchFamily="34" charset="-52"/>
                <a:cs typeface="Times New Roman" panose="02020603050405020304" pitchFamily="18" charset="0"/>
              </a:rPr>
              <a:t>, 2010. -48 с.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" y="206399"/>
            <a:ext cx="9144000" cy="27127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3. Реализация </a:t>
            </a:r>
            <a:r>
              <a:rPr lang="ru-RU" sz="2400" b="1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годового плана </a:t>
            </a: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и образовательной </a:t>
            </a:r>
            <a:r>
              <a:rPr lang="ru-RU" sz="2400" b="1" dirty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программы</a:t>
            </a:r>
            <a:endParaRPr lang="ru-RU" sz="2400" dirty="0">
              <a:solidFill>
                <a:srgbClr val="C0000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068" y="514273"/>
            <a:ext cx="89529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Реализация годового плана в МБДОУ «ЦРР </a:t>
            </a:r>
            <a:r>
              <a:rPr lang="ru-RU" sz="1200" dirty="0" err="1" smtClean="0">
                <a:latin typeface="a_FuturaRound" pitchFamily="34" charset="-52"/>
                <a:cs typeface="Times New Roman" pitchFamily="18" charset="0"/>
              </a:rPr>
              <a:t>д</a:t>
            </a:r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/с «</a:t>
            </a:r>
            <a:r>
              <a:rPr lang="ru-RU" sz="1200" dirty="0" err="1" smtClean="0">
                <a:latin typeface="a_FuturaRound" pitchFamily="34" charset="-52"/>
                <a:cs typeface="Times New Roman" pitchFamily="18" charset="0"/>
              </a:rPr>
              <a:t>Чуораанчык</a:t>
            </a:r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» ведется по программе «Детский сад – Дом радости» Н.М. Крыловой, вариативной программой «</a:t>
            </a:r>
            <a:r>
              <a:rPr lang="ru-RU" sz="1200" dirty="0" err="1" smtClean="0">
                <a:latin typeface="a_FuturaRound" pitchFamily="34" charset="-52"/>
                <a:cs typeface="Times New Roman" pitchFamily="18" charset="0"/>
              </a:rPr>
              <a:t>Тосхол</a:t>
            </a:r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» и примерной адаптированной «</a:t>
            </a:r>
            <a:r>
              <a:rPr lang="ru-RU" sz="1200" dirty="0" err="1" smtClean="0">
                <a:latin typeface="a_FuturaRound" pitchFamily="34" charset="-52"/>
                <a:cs typeface="Times New Roman" pitchFamily="18" charset="0"/>
              </a:rPr>
              <a:t>Со+единение</a:t>
            </a:r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» для детей с ограниченными возможностями здоровья  по итогам мониторинга работы выполнен на 100 %. Программа «Детский сад – Дом радости» включает в себя совокупность образовательных областей, которые обеспечивают разностороннее развитие детей с учетом их возрастных и индивидуальных способностей по основным направлениям развития – социально-коммуникативному, познавательному, речевому, художественно-эстетическому и физическому. 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Целью Программы</a:t>
            </a:r>
            <a:r>
              <a:rPr lang="ru-RU" sz="12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«Детский сад – Дом радости» является:  </a:t>
            </a:r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содействовать развитию и саморазвитию каждого воспитанника как неповторимой индивидуальности, как личности, испытывающей потребность в коллективе, на основе принципов «педагогики сотрудничества».</a:t>
            </a:r>
          </a:p>
          <a:p>
            <a:r>
              <a:rPr lang="ru-RU" sz="12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Задачи Программы: </a:t>
            </a:r>
            <a:endParaRPr lang="ru-RU" sz="1200" dirty="0" smtClean="0">
              <a:solidFill>
                <a:srgbClr val="C00000"/>
              </a:solidFill>
              <a:latin typeface="a_FuturaRound" pitchFamily="34" charset="-52"/>
              <a:cs typeface="Times New Roman" pitchFamily="18" charset="0"/>
            </a:endParaRPr>
          </a:p>
          <a:p>
            <a:pPr lvl="0"/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забота о здоровье ребёнка и содействие обогащению психического и физического развития каждого ребёнка;</a:t>
            </a:r>
          </a:p>
          <a:p>
            <a:pPr lvl="0"/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содействие освоению ребёнком разных видов деятельности на уровне самостоятельности и развитие его творческого потенциала;</a:t>
            </a:r>
          </a:p>
          <a:p>
            <a:pPr lvl="0"/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содействие овладению основами духовной культуры. </a:t>
            </a:r>
          </a:p>
          <a:p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Воспитательно-образовательная работа в группе строится на основе создания предметно- развивающей среды, перспективного и календарного планирования в соответствии годовыми задачами детского сода. Это совершенствование работы по сохранению и укреплению здоровья детей: утренняя гимнастика, занятия физкультурой, проведение </a:t>
            </a:r>
            <a:r>
              <a:rPr lang="ru-RU" sz="1200" dirty="0" err="1" smtClean="0">
                <a:latin typeface="a_FuturaRound" pitchFamily="34" charset="-52"/>
                <a:cs typeface="Times New Roman" pitchFamily="18" charset="0"/>
              </a:rPr>
              <a:t>физминуток</a:t>
            </a:r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 во время занятий, дыхательная гимнастика после сна, прогулка и игры на свежем воздухе. В работе с детьми были использованы различные методы для достижения хороших результатов: наблюдения, беседы, сравнение, самоанализ, индивидуальные работы с детьми. </a:t>
            </a:r>
          </a:p>
          <a:p>
            <a:r>
              <a:rPr lang="ru-RU" sz="1200" dirty="0" smtClean="0">
                <a:solidFill>
                  <a:srgbClr val="FF0000"/>
                </a:solidFill>
                <a:latin typeface="a_FuturaRound" pitchFamily="34" charset="-52"/>
                <a:cs typeface="Times New Roman" pitchFamily="18" charset="0"/>
              </a:rPr>
              <a:t>Выводы:</a:t>
            </a:r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 анализ выполнения требований к содержанию и методам воспитания и обучения, а также анализ усвоения детьми программного материала показывает стабильность и позитивную динамику по всем образовательным программам и областям. </a:t>
            </a:r>
          </a:p>
          <a:p>
            <a:r>
              <a:rPr lang="ru-RU" sz="1200" dirty="0" smtClean="0">
                <a:latin typeface="a_FuturaRound" pitchFamily="34" charset="-52"/>
                <a:cs typeface="Times New Roman" pitchFamily="18" charset="0"/>
              </a:rPr>
              <a:t>Реализация образовательной программы и годового плана (показатели по годовому отчёту об итогах работы за 3 года в табл.).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276119"/>
              </p:ext>
            </p:extLst>
          </p:nvPr>
        </p:nvGraphicFramePr>
        <p:xfrm>
          <a:off x="1416930" y="5109359"/>
          <a:ext cx="6206743" cy="1565636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551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18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18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18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53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 smtClean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</a:rPr>
                        <a:t>Программы</a:t>
                      </a:r>
                      <a:endParaRPr lang="ru-RU" sz="1260" b="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</a:rPr>
                        <a:t>Учебные года</a:t>
                      </a:r>
                      <a:endParaRPr lang="ru-RU" sz="1260" b="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</a:rPr>
                        <a:t>Программа «Детский сад –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</a:rPr>
                        <a:t>дом радости»</a:t>
                      </a:r>
                      <a:endParaRPr lang="ru-RU" sz="1260" b="0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</a:rPr>
                        <a:t>Вариативная программа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</a:rPr>
                        <a:t> «</a:t>
                      </a:r>
                      <a:r>
                        <a:rPr lang="ru-RU" sz="1260" b="0" dirty="0" err="1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</a:rPr>
                        <a:t>Тосхол</a:t>
                      </a:r>
                      <a:r>
                        <a:rPr lang="ru-RU" sz="1260" b="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</a:rPr>
                        <a:t>»</a:t>
                      </a:r>
                      <a:endParaRPr lang="ru-RU" sz="1260" b="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</a:rPr>
                        <a:t>Адаптированная программа «</a:t>
                      </a:r>
                      <a:r>
                        <a:rPr lang="ru-RU" sz="1260" b="0" dirty="0" smtClean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</a:rPr>
                        <a:t>Соединение</a:t>
                      </a:r>
                      <a:r>
                        <a:rPr lang="ru-RU" sz="1260" b="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</a:rPr>
                        <a:t>»</a:t>
                      </a:r>
                      <a:endParaRPr lang="ru-RU" sz="1260" b="0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3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>
                          <a:effectLst/>
                          <a:latin typeface="a_FuturaRound" pitchFamily="34" charset="-52"/>
                        </a:rPr>
                        <a:t>2015-2016 уч.год</a:t>
                      </a:r>
                      <a:endParaRPr lang="ru-RU" sz="1260" b="0">
                        <a:solidFill>
                          <a:schemeClr val="bg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3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>
                          <a:effectLst/>
                          <a:latin typeface="a_FuturaRound" pitchFamily="34" charset="-52"/>
                        </a:rPr>
                        <a:t>2016-2017 уч.год</a:t>
                      </a:r>
                      <a:endParaRPr lang="ru-RU" sz="1260" b="0">
                        <a:solidFill>
                          <a:schemeClr val="bg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3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2017-2018 </a:t>
                      </a:r>
                      <a:r>
                        <a:rPr lang="ru-RU" sz="1260" b="0" dirty="0" err="1">
                          <a:effectLst/>
                          <a:latin typeface="a_FuturaRound" pitchFamily="34" charset="-52"/>
                        </a:rPr>
                        <a:t>уч.год</a:t>
                      </a:r>
                      <a:endParaRPr lang="ru-RU" sz="1260" b="0" dirty="0">
                        <a:solidFill>
                          <a:schemeClr val="bg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60" b="0" dirty="0">
                          <a:effectLst/>
                          <a:latin typeface="a_FuturaRound" pitchFamily="34" charset="-52"/>
                        </a:rPr>
                        <a:t>100%</a:t>
                      </a:r>
                      <a:endParaRPr lang="ru-RU" sz="126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" y="-6586"/>
            <a:ext cx="9144000" cy="9755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atin typeface="a_FuturaRound" pitchFamily="34" charset="-52"/>
              </a:rPr>
              <a:t> </a:t>
            </a:r>
            <a:r>
              <a:rPr lang="ru-RU" sz="2700" b="1" dirty="0" smtClean="0">
                <a:solidFill>
                  <a:srgbClr val="00B050"/>
                </a:solidFill>
                <a:latin typeface="a_FuturaRound" pitchFamily="34" charset="-52"/>
              </a:rPr>
              <a:t>4. </a:t>
            </a:r>
            <a:r>
              <a:rPr lang="ru-RU" sz="27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Позитивная  динамика  результатов  по  образовательным  </a:t>
            </a:r>
            <a:r>
              <a:rPr lang="ru-RU" sz="2700" b="1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областям </a:t>
            </a:r>
            <a:r>
              <a:rPr lang="ru-RU" sz="27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и </a:t>
            </a:r>
            <a:r>
              <a:rPr lang="ru-RU" sz="2700" b="1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продуктивных </a:t>
            </a:r>
            <a:r>
              <a:rPr lang="ru-RU" sz="27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 видов  деятельности  воспитанников  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51706720"/>
              </p:ext>
            </p:extLst>
          </p:nvPr>
        </p:nvGraphicFramePr>
        <p:xfrm>
          <a:off x="740758" y="875829"/>
          <a:ext cx="7429336" cy="50160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206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82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82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3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31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429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</a:rPr>
                        <a:t>Образовательные области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</a:rPr>
                        <a:t>Уровни развития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</a:rPr>
                        <a:t> 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_FuturaRound" pitchFamily="34" charset="-52"/>
                        </a:rPr>
                        <a:t>Учебные годы, наименование группы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0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  <a:latin typeface="a_FuturaRound" pitchFamily="34" charset="-52"/>
                        </a:rPr>
                        <a:t>2017-2018 уч.год</a:t>
                      </a:r>
                      <a:endParaRPr lang="ru-RU" sz="1400">
                        <a:effectLst/>
                        <a:latin typeface="a_FuturaRound" pitchFamily="34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  <a:latin typeface="a_FuturaRound" pitchFamily="34" charset="-52"/>
                        </a:rPr>
                        <a:t>2 младшая группа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  <a:latin typeface="a_FuturaRound" pitchFamily="34" charset="-52"/>
                        </a:rPr>
                        <a:t>2016-2017 уч.год</a:t>
                      </a:r>
                      <a:endParaRPr lang="ru-RU" sz="1400">
                        <a:effectLst/>
                        <a:latin typeface="a_FuturaRound" pitchFamily="34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  <a:latin typeface="a_FuturaRound" pitchFamily="34" charset="-52"/>
                        </a:rPr>
                        <a:t>Средняя группа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  <a:latin typeface="a_FuturaRound" pitchFamily="34" charset="-52"/>
                        </a:rPr>
                        <a:t>2017-2018 уч.год</a:t>
                      </a:r>
                      <a:endParaRPr lang="ru-RU" sz="1400">
                        <a:effectLst/>
                        <a:latin typeface="a_FuturaRound" pitchFamily="34" charset="-52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5">
                          <a:effectLst/>
                          <a:latin typeface="a_FuturaRound" pitchFamily="34" charset="-52"/>
                        </a:rPr>
                        <a:t>Старшая группа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91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Социальное-коммуникативное развитие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высокий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45%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48%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64%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средний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48%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52%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36%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низкий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7%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-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-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491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Познавательное развитие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высокий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29%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49%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49%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средний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64%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47%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51%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низкий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7%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-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491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Речевое развитие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высокий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37%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46%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46%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средний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52%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47%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54%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низкий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11%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7%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-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491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Художественно-эстетическое развитие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высокий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19%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32%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52%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средний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44%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58%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48%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2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низкий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37%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10%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-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4911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Физическое развитие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высокий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48%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62%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70%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средний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44%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35%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30%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4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низкий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8%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_FuturaRound" pitchFamily="34" charset="-52"/>
                        </a:rPr>
                        <a:t>3%</a:t>
                      </a:r>
                      <a:endParaRPr lang="ru-RU" sz="14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_FuturaRound" pitchFamily="34" charset="-52"/>
                        </a:rPr>
                        <a:t>-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78440" y="5944962"/>
            <a:ext cx="7568588" cy="73866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По направлению работы ДОУ особое внимание ведется работа к родному краю, фольклору и культуре народа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саха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. Цели и задачи и принципы реализации Программы в вариативной части (40%) (Программа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Тосхол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ea typeface="Calibri" pitchFamily="34" charset="0"/>
                <a:cs typeface="Times New Roman" pitchFamily="18" charset="0"/>
              </a:rPr>
              <a:t>»).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3953" y="147696"/>
            <a:ext cx="7942217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Личные данные воспитателя</a:t>
            </a:r>
            <a:endParaRPr lang="ru-RU" sz="3200" b="1" dirty="0">
              <a:solidFill>
                <a:srgbClr val="00B05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53256220"/>
              </p:ext>
            </p:extLst>
          </p:nvPr>
        </p:nvGraphicFramePr>
        <p:xfrm>
          <a:off x="624300" y="712451"/>
          <a:ext cx="7920880" cy="595572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46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46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Ф.И.О.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Петрова</a:t>
                      </a:r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Моника Васильевна</a:t>
                      </a:r>
                      <a:endParaRPr lang="ru-RU" sz="1600" b="0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Дата рождения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24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февраля 1976 года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Место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рождения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latin typeface="a_FuturaRound" pitchFamily="34" charset="-52"/>
                        </a:rPr>
                        <a:t>с.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Дирин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Чурапчинского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улуса Республики Саха (Якутия)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Место работы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МБДОУ «ЦЦР-д</a:t>
                      </a:r>
                      <a:r>
                        <a:rPr lang="en-US" sz="1600" dirty="0" smtClean="0">
                          <a:latin typeface="a_FuturaRound" pitchFamily="34" charset="-52"/>
                        </a:rPr>
                        <a:t>/</a:t>
                      </a:r>
                      <a:r>
                        <a:rPr lang="ru-RU" sz="1600" dirty="0" smtClean="0">
                          <a:latin typeface="a_FuturaRound" pitchFamily="34" charset="-52"/>
                        </a:rPr>
                        <a:t>с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«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Чуораанчык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»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с.Чурапча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Должность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Воспитатель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Образование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Высшее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профессиональное, МИГА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Специальность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Квалификация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Учитель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логопед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Трудовой стаж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27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Педагогический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стаж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13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Стаж работы в ОУ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13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Квалификационная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категория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категория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Семейное положение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Замужем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Место жительства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ул. Коркина, д.58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404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Контактный телефон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_FuturaRound" pitchFamily="34" charset="-52"/>
                        </a:rPr>
                        <a:t>8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(914) 290-09-54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84872"/>
            <a:ext cx="9144000" cy="733605"/>
          </a:xfrm>
        </p:spPr>
        <p:txBody>
          <a:bodyPr>
            <a:noAutofit/>
          </a:bodyPr>
          <a:lstStyle/>
          <a:p>
            <a:pPr algn="ctr"/>
            <a:r>
              <a:rPr lang="ru-RU" sz="2300" b="1" cap="none" dirty="0" smtClean="0">
                <a:solidFill>
                  <a:srgbClr val="C00000"/>
                </a:solidFill>
                <a:latin typeface="a_FuturaRound" pitchFamily="34" charset="-52"/>
              </a:rPr>
              <a:t> 5. </a:t>
            </a:r>
            <a:r>
              <a:rPr lang="ru-RU" sz="2300" b="1" cap="none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Реализация </a:t>
            </a:r>
            <a:r>
              <a:rPr lang="ru-RU" sz="2300" b="1" cap="none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программы индивидуальной работы с воспитанниками. Индивидуальный образовательный маршрут воспитанника.</a:t>
            </a:r>
            <a:endParaRPr lang="ru-RU" sz="2300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1"/>
          </p:nvPr>
        </p:nvSpPr>
        <p:spPr>
          <a:xfrm>
            <a:off x="473656" y="1189216"/>
            <a:ext cx="8208912" cy="5293471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   		</a:t>
            </a:r>
            <a:r>
              <a:rPr lang="ru-RU" sz="19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Карта </a:t>
            </a:r>
            <a:r>
              <a:rPr lang="ru-RU" sz="1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развития ребенка </a:t>
            </a:r>
            <a:r>
              <a:rPr lang="ru-RU" sz="1900" b="1" dirty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(</a:t>
            </a:r>
            <a:r>
              <a:rPr lang="ru-RU" sz="1900" dirty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индивидуальный образовательный маршрут воспитанника) –документ, включающий в себя основные показатели развития ребенка, посещающего дошкольное образовательное учреждение, в динамике.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      	</a:t>
            </a:r>
            <a:r>
              <a:rPr lang="ru-RU" sz="1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Цель </a:t>
            </a:r>
            <a:r>
              <a:rPr lang="ru-RU" sz="1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использования карты</a:t>
            </a:r>
            <a:r>
              <a:rPr lang="ru-RU" sz="1900" dirty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 – выявление и обобщение в одном документе индивидуальных психофизических, личностных  особенностей воспитанника, уровня психического развития,  усвоения программного материала и как результат - проектирование индивидуального образовательного маршрута (ИОМ) в рамках образовательного процесса конкретного дошкольного учреждения. 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900" dirty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	</a:t>
            </a:r>
            <a:r>
              <a:rPr lang="ru-RU" sz="1900" dirty="0" smtClean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	Индивидуальная </a:t>
            </a:r>
            <a:r>
              <a:rPr lang="ru-RU" sz="1900" dirty="0">
                <a:solidFill>
                  <a:schemeClr val="tx1"/>
                </a:solidFill>
                <a:latin typeface="a_FuturaRound" pitchFamily="34" charset="-52"/>
                <a:cs typeface="Times New Roman" panose="02020603050405020304" pitchFamily="18" charset="0"/>
              </a:rPr>
              <a:t>карта развития заводится один раз при поступлении воспитанника в дошкольное образовательное учреждение и заполняется на каждого воспитанника на протяжении всего периода посещения детского сада воспитателями и специалистами, которые ведут образовательную и коррекционно-развивающую работу с ребенком. В карту вносятся показатели развития на начало и конец учебного года, рекомендации специалистов по проектированию индивидуального образовательного маршрута, который решает задачу создания психолого-педагогического сопровождения развития ребёнка. Эффективность психолого-педагогического сопровождения заложена в организации тесного взаимодействия между всеми участниками образовательного процесса  по созданию благоприятных условий воспитания, коррекции и развития детей в детском саду.</a:t>
            </a:r>
          </a:p>
          <a:p>
            <a:endParaRPr lang="ru-RU" dirty="0">
              <a:solidFill>
                <a:srgbClr val="0000CC"/>
              </a:solidFill>
              <a:latin typeface="a_FuturaRound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525440" y="510080"/>
            <a:ext cx="8003232" cy="5999902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      	Для </a:t>
            </a:r>
            <a:r>
              <a:rPr lang="ru-RU" sz="165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реализации основной цели психолого-педагогического сопровождения необходимо обеспечить информационный обмен, единое информационное пространство. Данные, полученные в результате педагогической диагностики должны координировать дальнейшую деятельность педагогов с дошкольниками. На особом контроле воспитателей и специалистов должны быть дети, показавшие низкий и высокий уровень развития освоения каких-либо образовательных областей. Для работы с этими детьми логично выстраивать  индивидуальный  образовательный маршрут ребенка с целью коррекции выявленных в процессе педагогической диагностики недостатков или особых способностей ребёнка, требующих индивидуального подхода к их развитию.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	Карта предназначена для воспитателей дошкольных образовательных учреждений, которые ее заполняют в  начале и конце учебного года, </a:t>
            </a:r>
            <a:r>
              <a:rPr lang="ru-RU" sz="1650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используя </a:t>
            </a:r>
            <a:r>
              <a:rPr lang="ru-RU" sz="165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для этого организованное наблюдение и специальные задания. Она служит общим ориентиром в достижении основных результатов в развитии детей вне зависимости от вида учреждения и используемых программ.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	Педагогическая диагностика проводится методами наблюдения, игры или беседы. Важно, чтобы обследование проходило в атмосфере доброжелательности: ребенка следует поощрять, оказывать ему эмоциональную поддержку.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5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	Кроме того, результаты всех детей заносятся в Сводную таблицу группы. Анализ полученных результатов позволит увидеть уровень развития детей конкретной группы и разработать коррекционно-развивающие программы на группу в целом.</a:t>
            </a:r>
            <a:endParaRPr lang="ru-RU" sz="1650" dirty="0"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"/>
          </p:nvPr>
        </p:nvSpPr>
        <p:spPr>
          <a:xfrm>
            <a:off x="545908" y="554791"/>
            <a:ext cx="8106770" cy="5654939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    		Для </a:t>
            </a: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заполнения карты воспитателю не надо организовывать </a:t>
            </a: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специальные ситуации</a:t>
            </a: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. Предполагается, что у педагога уже сложился определенный образ ребенка и при оценивании он использует те сведения, которые накопились за определенное время наблюдений. Если же воспитатель сомневается в оценивании, то ему необходимо провести дополнительно наблюдение за ребенком в определенных видах свободной деятельности. Предлагаемые формы для заполнения их воспитателем ориентированы на то, что в итоге в карте будет представлена информация об общей картине развития всех детей группы и о месте каждого ребенка в ней. То есть, воспитатель сможет увидеть, соответствует ли развитие различных сфер инициативы конкретного дошкольника возрастному нормативу.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b="1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Рекомендации </a:t>
            </a:r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для педагогов при заполнении карты развития ребенка</a:t>
            </a:r>
            <a:r>
              <a:rPr lang="ru-RU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1. Карта заполняется  при поступлении ребенка в детский сад и ведется до выпуска в школу.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2.  В  заполнении карты  принимают участие все педагоги ДОУ.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3.Диагноз, группа здоровья, физкультурная группа, физическое развитие  указываются, согласно данных медицинской карты ребенка.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4.Оценка результатов освоения программы дошкольного образования указывается согласно принятой в ДОУ оценки диагностики.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5. Средний показатель выводится  по итогам всех полученных данных.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b="1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Условные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anose="02020603050405020304" pitchFamily="18" charset="0"/>
              </a:rPr>
              <a:t>обозначения: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    </a:t>
            </a:r>
            <a:r>
              <a:rPr lang="ru-RU" sz="1600" dirty="0" err="1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н.г</a:t>
            </a: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. - начало года</a:t>
            </a:r>
          </a:p>
          <a:p>
            <a:pPr marL="342900" lvl="0" indent="-342900" algn="just">
              <a:spcBef>
                <a:spcPct val="20000"/>
              </a:spcBef>
              <a:buClrTx/>
              <a:buSzTx/>
              <a:buNone/>
            </a:pP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	    </a:t>
            </a:r>
            <a:r>
              <a:rPr lang="ru-RU" sz="1600" dirty="0" err="1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к.г</a:t>
            </a:r>
            <a:r>
              <a:rPr lang="ru-RU" sz="1600" dirty="0">
                <a:solidFill>
                  <a:prstClr val="black"/>
                </a:solidFill>
                <a:latin typeface="a_FuturaRound" pitchFamily="34" charset="-52"/>
                <a:cs typeface="Times New Roman" panose="02020603050405020304" pitchFamily="18" charset="0"/>
              </a:rPr>
              <a:t>. - конец года</a:t>
            </a:r>
          </a:p>
          <a:p>
            <a:endParaRPr lang="ru-RU" sz="1600" dirty="0">
              <a:latin typeface="a_FuturaRound" pitchFamily="34" charset="-5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C:\Users\Оксана\Desktop\сардаана\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27724" y="2433395"/>
            <a:ext cx="1728193" cy="285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Оксана\Desktop\сардаана\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3454" y="4359873"/>
            <a:ext cx="1826222" cy="284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46"/>
          <p:cNvSpPr>
            <a:spLocks noChangeArrowheads="1"/>
          </p:cNvSpPr>
          <p:nvPr/>
        </p:nvSpPr>
        <p:spPr bwMode="auto">
          <a:xfrm>
            <a:off x="1598488" y="260648"/>
            <a:ext cx="5981700" cy="33985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 smtClean="0">
                <a:solidFill>
                  <a:srgbClr val="7030A0"/>
                </a:solidFill>
                <a:latin typeface="a_FuturaRound" pitchFamily="34" charset="-52"/>
                <a:cs typeface="Arial" pitchFamily="34" charset="0"/>
              </a:rPr>
              <a:t>Индивидуальный образовательный маршрут ребенка</a:t>
            </a:r>
            <a:endParaRPr lang="ru-RU" sz="20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2360876">
            <a:off x="1377354" y="638388"/>
            <a:ext cx="341194" cy="1276796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2513463" y="793844"/>
            <a:ext cx="341194" cy="1034956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71831" y="791571"/>
            <a:ext cx="341194" cy="1037229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9206165">
            <a:off x="7476947" y="650942"/>
            <a:ext cx="341194" cy="1235413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44"/>
          <p:cNvSpPr>
            <a:spLocks noChangeArrowheads="1"/>
          </p:cNvSpPr>
          <p:nvPr/>
        </p:nvSpPr>
        <p:spPr bwMode="auto">
          <a:xfrm>
            <a:off x="341200" y="1891873"/>
            <a:ext cx="1439373" cy="33270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  <a:cs typeface="Arial" pitchFamily="34" charset="0"/>
              </a:rPr>
              <a:t>наблюдение</a:t>
            </a:r>
            <a:endParaRPr lang="ru-RU" sz="2400" b="1" dirty="0" smtClean="0">
              <a:solidFill>
                <a:srgbClr val="C0000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1" name="Прямоугольник 44"/>
          <p:cNvSpPr>
            <a:spLocks noChangeArrowheads="1"/>
          </p:cNvSpPr>
          <p:nvPr/>
        </p:nvSpPr>
        <p:spPr bwMode="auto">
          <a:xfrm>
            <a:off x="1961199" y="1894142"/>
            <a:ext cx="1439373" cy="34408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00B050"/>
                </a:solidFill>
                <a:latin typeface="a_FuturaRound" pitchFamily="34" charset="-52"/>
                <a:cs typeface="Arial" pitchFamily="34" charset="0"/>
              </a:rPr>
              <a:t>диагностика</a:t>
            </a:r>
            <a:endParaRPr lang="ru-RU" sz="2400" b="1" dirty="0" smtClean="0">
              <a:solidFill>
                <a:srgbClr val="00B05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2" name="Прямоугольник 44"/>
          <p:cNvSpPr>
            <a:spLocks noChangeArrowheads="1"/>
          </p:cNvSpPr>
          <p:nvPr/>
        </p:nvSpPr>
        <p:spPr bwMode="auto">
          <a:xfrm>
            <a:off x="3642150" y="1896418"/>
            <a:ext cx="1803312" cy="34180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  <a:cs typeface="Arial" pitchFamily="34" charset="0"/>
              </a:rPr>
              <a:t>конструирование</a:t>
            </a:r>
            <a:endParaRPr lang="ru-RU" sz="2400" b="1" dirty="0" smtClean="0">
              <a:solidFill>
                <a:srgbClr val="C0000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3" name="Прямоугольник 44"/>
          <p:cNvSpPr>
            <a:spLocks noChangeArrowheads="1"/>
          </p:cNvSpPr>
          <p:nvPr/>
        </p:nvSpPr>
        <p:spPr bwMode="auto">
          <a:xfrm>
            <a:off x="5675660" y="1910067"/>
            <a:ext cx="1439373" cy="32815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00B050"/>
                </a:solidFill>
                <a:latin typeface="a_FuturaRound" pitchFamily="34" charset="-52"/>
                <a:cs typeface="Arial" pitchFamily="34" charset="0"/>
              </a:rPr>
              <a:t>реализация</a:t>
            </a:r>
            <a:endParaRPr lang="ru-RU" sz="2400" b="1" dirty="0" smtClean="0">
              <a:solidFill>
                <a:srgbClr val="00B05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4" name="Прямоугольник 44"/>
          <p:cNvSpPr>
            <a:spLocks noChangeArrowheads="1"/>
          </p:cNvSpPr>
          <p:nvPr/>
        </p:nvSpPr>
        <p:spPr bwMode="auto">
          <a:xfrm>
            <a:off x="7327038" y="1828180"/>
            <a:ext cx="1439373" cy="6011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  <a:cs typeface="Arial" pitchFamily="34" charset="0"/>
              </a:rPr>
              <a:t>Итоговая диагностика</a:t>
            </a:r>
            <a:endParaRPr lang="ru-RU" sz="2400" b="1" dirty="0" smtClean="0">
              <a:solidFill>
                <a:srgbClr val="C00000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5" name="Скругленный прямоугольник 69"/>
          <p:cNvSpPr>
            <a:spLocks noChangeArrowheads="1"/>
          </p:cNvSpPr>
          <p:nvPr/>
        </p:nvSpPr>
        <p:spPr bwMode="auto">
          <a:xfrm>
            <a:off x="3629268" y="3307082"/>
            <a:ext cx="1843484" cy="67806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6DDE8"/>
              </a:gs>
            </a:gsLst>
            <a:lin ang="5400000" scaled="1"/>
          </a:gradFill>
          <a:ln w="12700">
            <a:solidFill>
              <a:srgbClr val="92CDDC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 err="1" smtClean="0">
                <a:solidFill>
                  <a:srgbClr val="7030A0"/>
                </a:solidFill>
                <a:latin typeface="a_FuturaRound" pitchFamily="34" charset="-52"/>
                <a:cs typeface="Arial" pitchFamily="34" charset="0"/>
              </a:rPr>
              <a:t>Портфолио</a:t>
            </a:r>
            <a:r>
              <a:rPr lang="ru-RU" b="1" dirty="0" smtClean="0">
                <a:solidFill>
                  <a:srgbClr val="7030A0"/>
                </a:solidFill>
                <a:latin typeface="a_FuturaRound" pitchFamily="34" charset="-52"/>
                <a:cs typeface="Arial" pitchFamily="34" charset="0"/>
              </a:rPr>
              <a:t>  ребенка</a:t>
            </a:r>
            <a:endParaRPr lang="ru-RU" sz="2400" b="1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202908" y="766551"/>
            <a:ext cx="341194" cy="1062250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C:\Users\Анастасия\Desktop\Documents\2016-11-22\014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-160341" y="3806391"/>
            <a:ext cx="3257049" cy="246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397259" y="238605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41B6"/>
                </a:solidFill>
                <a:latin typeface="a_FuturaRound" pitchFamily="34" charset="-52"/>
              </a:rPr>
              <a:t>Информация содержится</a:t>
            </a:r>
            <a:endParaRPr lang="ru-RU" sz="1400" b="1" dirty="0">
              <a:solidFill>
                <a:srgbClr val="0041B6"/>
              </a:solidFill>
              <a:latin typeface="a_FuturaRound" pitchFamily="34" charset="-52"/>
            </a:endParaRPr>
          </a:p>
        </p:txBody>
      </p:sp>
      <p:sp>
        <p:nvSpPr>
          <p:cNvPr id="19" name="Стрелка вниз 18"/>
          <p:cNvSpPr/>
          <p:nvPr/>
        </p:nvSpPr>
        <p:spPr>
          <a:xfrm rot="3903111">
            <a:off x="6618810" y="1830341"/>
            <a:ext cx="281213" cy="2585586"/>
          </a:xfrm>
          <a:prstGeom prst="downArrow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7944738">
            <a:off x="2155459" y="1659355"/>
            <a:ext cx="287182" cy="2689248"/>
          </a:xfrm>
          <a:prstGeom prst="downArrow">
            <a:avLst/>
          </a:prstGeom>
          <a:solidFill>
            <a:srgbClr val="007CC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4311887" y="2729553"/>
            <a:ext cx="451184" cy="504967"/>
          </a:xfrm>
          <a:prstGeom prst="downArrow">
            <a:avLst/>
          </a:prstGeom>
          <a:solidFill>
            <a:srgbClr val="007CC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99390"/>
            <a:ext cx="9144000" cy="975724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6. </a:t>
            </a:r>
            <a:r>
              <a:rPr lang="ru-RU" sz="2500" b="1" dirty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Позитивная динамика участия воспитанников в конкурсах, олимпиадах, соревнованиях. Результативность участия детей в конкурсах, олимпиадах, </a:t>
            </a:r>
            <a:r>
              <a:rPr lang="ru-RU" sz="25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соревнованиях</a:t>
            </a:r>
            <a:endParaRPr lang="ru-RU" sz="2500" b="1" dirty="0">
              <a:solidFill>
                <a:srgbClr val="00B050"/>
              </a:solidFill>
              <a:latin typeface="a_FuturaRound" pitchFamily="34" charset="-52"/>
            </a:endParaRP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980732"/>
              </p:ext>
            </p:extLst>
          </p:nvPr>
        </p:nvGraphicFramePr>
        <p:xfrm>
          <a:off x="361665" y="1247192"/>
          <a:ext cx="8413845" cy="529835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0440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46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83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567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42491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2014 год</a:t>
                      </a:r>
                      <a:endParaRPr lang="ru-RU" sz="1500" b="1" i="0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Улусный конкурс художественного чтения </a:t>
                      </a:r>
                      <a:r>
                        <a:rPr lang="ru-RU" sz="1500" b="1" i="0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500" b="1" i="0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Чобуо</a:t>
                      </a:r>
                      <a:r>
                        <a:rPr lang="ru-RU" sz="1500" b="1" i="0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i="0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чооруостар</a:t>
                      </a:r>
                      <a:r>
                        <a:rPr lang="ru-RU" sz="1500" b="1" i="0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» </a:t>
                      </a:r>
                      <a:r>
                        <a:rPr lang="ru-RU" sz="1500" b="0" i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среди детей дошкольного возраста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Куличкин</a:t>
                      </a:r>
                      <a:r>
                        <a:rPr lang="ru-RU" sz="1500" b="0" i="1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Айтал</a:t>
                      </a:r>
                      <a:endParaRPr lang="ru-RU" sz="1500" b="0" i="1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Диплом </a:t>
                      </a:r>
                      <a:r>
                        <a:rPr lang="en-US" sz="15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 </a:t>
                      </a:r>
                      <a:r>
                        <a:rPr lang="ru-RU" sz="15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степени</a:t>
                      </a:r>
                      <a:endParaRPr lang="ru-RU" sz="1500" b="1" i="1" dirty="0" smtClean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7933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2014 год</a:t>
                      </a:r>
                      <a:endParaRPr lang="ru-RU" sz="15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Международный дистанционный конкурс творческих работ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«У природы нет плохой погоды: октябрь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Конкурсная работа </a:t>
                      </a:r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«Краски осени»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Аржаков</a:t>
                      </a:r>
                      <a:r>
                        <a:rPr lang="ru-RU" sz="1500" b="0" i="1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5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Арылхан</a:t>
                      </a:r>
                      <a:endParaRPr lang="ru-RU" sz="1500" b="0" i="1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500" b="1" i="1" dirty="0" smtClean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Номинация</a:t>
                      </a:r>
                      <a:r>
                        <a:rPr lang="ru-RU" sz="15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 «Рисунок»</a:t>
                      </a:r>
                      <a:endParaRPr lang="ru-RU" sz="15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7933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2014 год</a:t>
                      </a:r>
                      <a:endParaRPr lang="ru-RU" sz="15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Международный дистанционный конкурс коллективных 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творческих работ </a:t>
                      </a:r>
                    </a:p>
                    <a:p>
                      <a:pPr algn="ctr"/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«Блеснул мороз, и рады мы проказам Матушки Зимы»</a:t>
                      </a:r>
                      <a:endParaRPr lang="ru-RU" sz="1500" b="1" dirty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Коллективная творческая работа </a:t>
                      </a:r>
                    </a:p>
                    <a:p>
                      <a:pPr algn="ctr"/>
                      <a:endParaRPr lang="ru-RU" sz="1500" b="1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5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</a:t>
                      </a:r>
                      <a:endParaRPr lang="ru-RU" sz="15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Владимир\Desktop\Новая папка\WhatsApp Image 2018-11-15 at 09.43.4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7653" y="1365147"/>
            <a:ext cx="1113861" cy="160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Владимир\Desktop\2fa14b9fde7e581c14c1ce8ca11158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8350" y="1843762"/>
            <a:ext cx="1054527" cy="1154080"/>
          </a:xfrm>
          <a:prstGeom prst="rect">
            <a:avLst/>
          </a:prstGeom>
          <a:noFill/>
        </p:spPr>
      </p:pic>
      <p:pic>
        <p:nvPicPr>
          <p:cNvPr id="2051" name="Picture 3" descr="C:\Users\Владимир\Desktop\арылх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3476" y="3243494"/>
            <a:ext cx="2053669" cy="1414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Владимир\Desktop\001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011" y="4977712"/>
            <a:ext cx="2054784" cy="143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0293" y="318827"/>
          <a:ext cx="8413845" cy="61638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0440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46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83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567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60550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201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год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Международный дистанционный конкурс творческих работ 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«Зимушка-зима»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Конкурсная работа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«Волшебная зима»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Корякина Алиса </a:t>
                      </a:r>
                      <a:endParaRPr kumimoji="0" lang="en-US" sz="1600" b="0" i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a_FuturaRound" pitchFamily="34" charset="-5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3 года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_FuturaRound" pitchFamily="34" charset="-5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Диплом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8233"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2016</a:t>
                      </a:r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год</a:t>
                      </a:r>
                      <a:endParaRPr lang="ru-RU" sz="15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VIII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улусная военно-спортивная игра </a:t>
                      </a:r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«Мохсо5ол» 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среди детей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дошкольного возраста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1 место </a:t>
                      </a:r>
                    </a:p>
                    <a:p>
                      <a:pPr algn="ctr"/>
                      <a:r>
                        <a:rPr lang="ru-RU" sz="15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по строевой</a:t>
                      </a:r>
                      <a:r>
                        <a:rPr lang="ru-RU" sz="15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подготовке</a:t>
                      </a:r>
                      <a:endParaRPr lang="ru-RU" sz="15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012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Улусный конкурс художественного чтения 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Чобуо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чооруостар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среди детей дошкольного возраста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Коллективное чтение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Times New Roman" panose="02020603050405020304" pitchFamily="18" charset="0"/>
                        </a:rPr>
                        <a:t>Гран-При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3074" name="Picture 2" descr="C:\Users\Владимир\Desktop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3412" y="2101756"/>
            <a:ext cx="1507132" cy="1879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Владимир\Desktop\20150227_123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2441" y="2756847"/>
            <a:ext cx="2074460" cy="122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C:\Users\Владимир\Desktop\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4448" y="4552238"/>
            <a:ext cx="2210937" cy="1552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Владимир\Desktop\20120216_1256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0680" y="4954134"/>
            <a:ext cx="1992572" cy="133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21" y="484458"/>
            <a:ext cx="1856095" cy="1265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49033963"/>
              </p:ext>
            </p:extLst>
          </p:nvPr>
        </p:nvGraphicFramePr>
        <p:xfrm>
          <a:off x="327547" y="257610"/>
          <a:ext cx="8379725" cy="648438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1054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84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0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48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3521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2017 год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</a:rPr>
                        <a:t>Саха</a:t>
                      </a:r>
                      <a:r>
                        <a:rPr lang="ru-RU" sz="1500" b="0" baseline="0" dirty="0" smtClean="0">
                          <a:latin typeface="a_FuturaRound" pitchFamily="34" charset="-52"/>
                        </a:rPr>
                        <a:t> АССР </a:t>
                      </a:r>
                      <a:r>
                        <a:rPr lang="ru-RU" sz="1500" b="0" baseline="0" dirty="0" err="1" smtClean="0">
                          <a:latin typeface="a_FuturaRound" pitchFamily="34" charset="-52"/>
                        </a:rPr>
                        <a:t>искусствотын</a:t>
                      </a:r>
                      <a:r>
                        <a:rPr lang="ru-RU" sz="1500" b="0" baseline="0" dirty="0" smtClean="0">
                          <a:latin typeface="a_FuturaRound" pitchFamily="34" charset="-52"/>
                        </a:rPr>
                        <a:t>  </a:t>
                      </a:r>
                      <a:r>
                        <a:rPr lang="sah-RU" sz="1500" b="0" baseline="0" dirty="0" smtClean="0">
                          <a:latin typeface="a_FuturaRound" pitchFamily="34" charset="-52"/>
                        </a:rPr>
                        <a:t>үтүөлээх деятэлэ, художник-живописец Афанасий Петрович Собакин аатынан улуус уһуйааннарын иитиллээччилэригэр </a:t>
                      </a:r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sah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Сахам сиригэр дьыл кэмэ”</a:t>
                      </a:r>
                      <a:r>
                        <a:rPr lang="sah-RU" sz="1500" b="0" baseline="0" dirty="0" smtClean="0">
                          <a:latin typeface="a_FuturaRound" pitchFamily="34" charset="-52"/>
                        </a:rPr>
                        <a:t> курэх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Андреева </a:t>
                      </a:r>
                      <a:r>
                        <a:rPr kumimoji="0" lang="ru-RU" sz="1600" b="0" i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Аделия</a:t>
                      </a: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5 лет,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Лауреат</a:t>
                      </a: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 I</a:t>
                      </a:r>
                      <a:r>
                        <a:rPr kumimoji="0" lang="ru-RU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 степени</a:t>
                      </a:r>
                      <a:endParaRPr kumimoji="0" lang="ru-RU" sz="16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825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2017 год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</a:rPr>
                        <a:t>Конкурс рисунков </a:t>
                      </a:r>
                      <a:r>
                        <a:rPr lang="ru-RU" sz="15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5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Мы-за</a:t>
                      </a:r>
                      <a:r>
                        <a:rPr lang="ru-RU" sz="15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чистое село»</a:t>
                      </a:r>
                    </a:p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</a:rPr>
                        <a:t>Приуроченный к году патриотизма в селе Чурапча, году истории в </a:t>
                      </a:r>
                      <a:r>
                        <a:rPr lang="ru-RU" sz="1500" b="0" dirty="0" err="1" smtClean="0">
                          <a:latin typeface="a_FuturaRound" pitchFamily="34" charset="-52"/>
                        </a:rPr>
                        <a:t>Чурапчинском</a:t>
                      </a:r>
                      <a:r>
                        <a:rPr lang="ru-RU" sz="1500" b="0" dirty="0" smtClean="0">
                          <a:latin typeface="a_FuturaRound" pitchFamily="34" charset="-52"/>
                        </a:rPr>
                        <a:t> улусе, году молодежи в Республике Саха (Якутия)</a:t>
                      </a:r>
                      <a:endParaRPr lang="ru-RU" sz="15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latin typeface="a_FuturaRound" pitchFamily="34" charset="-52"/>
                        </a:rPr>
                        <a:t>Корякина Алиса</a:t>
                      </a:r>
                    </a:p>
                    <a:p>
                      <a:pPr algn="ctr"/>
                      <a:r>
                        <a:rPr lang="ru-RU" sz="1600" b="0" i="1" dirty="0" smtClean="0">
                          <a:latin typeface="a_FuturaRound" pitchFamily="34" charset="-52"/>
                        </a:rPr>
                        <a:t> 4 года</a:t>
                      </a:r>
                    </a:p>
                    <a:p>
                      <a:pPr algn="ctr"/>
                      <a:r>
                        <a:rPr lang="en-US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 </a:t>
                      </a: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место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729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2017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год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Улусный конкурс  творчества </a:t>
                      </a:r>
                      <a:r>
                        <a:rPr lang="ru-RU" sz="15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«Экологическая </a:t>
                      </a:r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елочная игрушка»</a:t>
                      </a:r>
                      <a:endParaRPr lang="ru-RU" sz="15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i="1" dirty="0" smtClean="0">
                          <a:latin typeface="a_FuturaRound" pitchFamily="34" charset="-52"/>
                        </a:rPr>
                        <a:t>Монастырева</a:t>
                      </a:r>
                      <a:r>
                        <a:rPr lang="ru-RU" sz="1500" i="1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500" i="1" baseline="0" dirty="0" err="1" smtClean="0">
                          <a:latin typeface="a_FuturaRound" pitchFamily="34" charset="-52"/>
                        </a:rPr>
                        <a:t>Ньургуйаана</a:t>
                      </a:r>
                      <a:r>
                        <a:rPr lang="ru-RU" sz="1500" i="1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i="1" baseline="0" dirty="0" smtClean="0">
                          <a:latin typeface="a_FuturaRound" pitchFamily="34" charset="-52"/>
                        </a:rPr>
                        <a:t>5 лет</a:t>
                      </a:r>
                    </a:p>
                    <a:p>
                      <a:pPr algn="ctr"/>
                      <a:r>
                        <a:rPr lang="en-US" sz="15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III</a:t>
                      </a:r>
                      <a:r>
                        <a:rPr lang="ru-RU" sz="15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место</a:t>
                      </a:r>
                      <a:endParaRPr lang="ru-RU" sz="15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4" y="368489"/>
            <a:ext cx="1506084" cy="1910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71" y="1023583"/>
            <a:ext cx="1214916" cy="1310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5891"/>
          <a:stretch/>
        </p:blipFill>
        <p:spPr>
          <a:xfrm>
            <a:off x="6770476" y="2524835"/>
            <a:ext cx="1346778" cy="1893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86" y="4667534"/>
            <a:ext cx="1470720" cy="1917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096454"/>
              </p:ext>
            </p:extLst>
          </p:nvPr>
        </p:nvGraphicFramePr>
        <p:xfrm>
          <a:off x="300251" y="116632"/>
          <a:ext cx="8393373" cy="644794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1191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11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49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676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882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 </a:t>
                      </a: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2017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Улусный конкурс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детского творчества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Алаас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сибэккилэрэ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latin typeface="a_FuturaRound" pitchFamily="34" charset="-52"/>
                        </a:rPr>
                        <a:t>Афанасьев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i="1" baseline="0" dirty="0" err="1" smtClean="0">
                          <a:latin typeface="a_FuturaRound" pitchFamily="34" charset="-52"/>
                        </a:rPr>
                        <a:t>Эркин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4 года,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</a:t>
                      </a:r>
                      <a:r>
                        <a:rPr lang="en-US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I</a:t>
                      </a:r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степени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82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2017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Улусный конкурс детского творчества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«</a:t>
                      </a:r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Алаас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сибэккилэрэ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</a:t>
                      </a:r>
                    </a:p>
                    <a:p>
                      <a:pPr algn="ctr"/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Угэ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«</a:t>
                      </a:r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Дьэдьэн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a_FuturaRound" pitchFamily="34" charset="-52"/>
                        </a:rPr>
                        <a:t>Трофимова </a:t>
                      </a:r>
                      <a:r>
                        <a:rPr lang="ru-RU" sz="1600" i="1" dirty="0" err="1" smtClean="0">
                          <a:latin typeface="a_FuturaRound" pitchFamily="34" charset="-52"/>
                        </a:rPr>
                        <a:t>Сайаана</a:t>
                      </a:r>
                      <a:r>
                        <a:rPr lang="ru-RU" sz="1600" i="1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i="1" dirty="0" smtClean="0">
                          <a:latin typeface="a_FuturaRound" pitchFamily="34" charset="-52"/>
                        </a:rPr>
                        <a:t>4 года,</a:t>
                      </a:r>
                    </a:p>
                    <a:p>
                      <a:pPr algn="ctr"/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 II степени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14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2017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Улусный конкурс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детского творчества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Алаас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сибэккилэрэ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latin typeface="a_FuturaRound" pitchFamily="34" charset="-52"/>
                        </a:rPr>
                        <a:t>Андреева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i="1" baseline="0" dirty="0" err="1" smtClean="0">
                          <a:latin typeface="a_FuturaRound" pitchFamily="34" charset="-52"/>
                        </a:rPr>
                        <a:t>Аделия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5 </a:t>
                      </a:r>
                      <a:r>
                        <a:rPr lang="ru-RU" sz="1600" b="0" i="1" dirty="0" smtClean="0">
                          <a:latin typeface="a_FuturaRound" pitchFamily="34" charset="-52"/>
                        </a:rPr>
                        <a:t>лет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88" y="264638"/>
            <a:ext cx="1337481" cy="184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59" y="5489722"/>
            <a:ext cx="1487729" cy="959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6" y="2300846"/>
            <a:ext cx="1419367" cy="189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58" y="5104264"/>
            <a:ext cx="1142876" cy="141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Владимир\Desktop\Новая папка\WhatsApp Image 2018-11-15 at 09.53.27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6460" y="4394579"/>
            <a:ext cx="1542197" cy="102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16" y="859809"/>
            <a:ext cx="108568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33937054"/>
              </p:ext>
            </p:extLst>
          </p:nvPr>
        </p:nvGraphicFramePr>
        <p:xfrm>
          <a:off x="251520" y="217603"/>
          <a:ext cx="8401162" cy="64698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167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98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09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48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7493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17 апреля 2017 год</a:t>
                      </a:r>
                    </a:p>
                    <a:p>
                      <a:pPr algn="ctr"/>
                      <a:r>
                        <a:rPr lang="ru-RU" sz="1600" b="1" dirty="0" err="1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Таатта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Республиканский виртуальный конкурс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детских рисунков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«Мы дети природы»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Васильева </a:t>
                      </a:r>
                      <a:r>
                        <a:rPr lang="ru-RU" sz="1600" b="0" i="1" baseline="0" dirty="0" err="1" smtClean="0">
                          <a:latin typeface="a_FuturaRound" pitchFamily="34" charset="-52"/>
                        </a:rPr>
                        <a:t>Нарыйаана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4 года,</a:t>
                      </a:r>
                    </a:p>
                    <a:p>
                      <a:pPr algn="ctr"/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Монастырева </a:t>
                      </a:r>
                      <a:r>
                        <a:rPr lang="ru-RU" sz="1600" b="0" i="1" baseline="0" dirty="0" err="1" smtClean="0">
                          <a:latin typeface="a_FuturaRound" pitchFamily="34" charset="-52"/>
                        </a:rPr>
                        <a:t>Ньургуйаана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4 года,</a:t>
                      </a:r>
                    </a:p>
                    <a:p>
                      <a:pPr algn="ctr"/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Логинова Наташа</a:t>
                      </a:r>
                    </a:p>
                    <a:p>
                      <a:pPr algn="ctr"/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4 года 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сертификаты</a:t>
                      </a:r>
                      <a:endParaRPr lang="ru-RU" sz="1600" b="1" i="1" baseline="0" dirty="0" smtClean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49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 </a:t>
                      </a: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2017 год </a:t>
                      </a:r>
                      <a:r>
                        <a:rPr kumimoji="0" lang="ru-RU" sz="1600" b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Таатта</a:t>
                      </a: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1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Этэр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тыл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эгэлгэтэ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республиканскай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виртуальнай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хоьоон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аа5ыыта П.Н.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Тобуруокап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100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сааьыгар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аналлаах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 smtClean="0"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a_FuturaRound" pitchFamily="34" charset="-52"/>
                        </a:rPr>
                        <a:t>Афанасьев</a:t>
                      </a:r>
                      <a:r>
                        <a:rPr lang="ru-RU" sz="1600" i="1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i="1" baseline="0" dirty="0" err="1" smtClean="0">
                          <a:latin typeface="a_FuturaRound" pitchFamily="34" charset="-52"/>
                        </a:rPr>
                        <a:t>Эркин</a:t>
                      </a:r>
                      <a:r>
                        <a:rPr lang="ru-RU" sz="1600" i="1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i="1" dirty="0" smtClean="0">
                          <a:latin typeface="a_FuturaRound" pitchFamily="34" charset="-52"/>
                        </a:rPr>
                        <a:t>4 года,</a:t>
                      </a:r>
                    </a:p>
                    <a:p>
                      <a:pPr algn="ctr"/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Гран-при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99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2017 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Улусный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конкурс рисунков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Айыллаан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глазами детей»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latin typeface="a_FuturaRound" pitchFamily="34" charset="-52"/>
                        </a:rPr>
                        <a:t>Корякина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Алиса </a:t>
                      </a:r>
                    </a:p>
                    <a:p>
                      <a:pPr algn="ctr"/>
                      <a:r>
                        <a:rPr lang="en-US" sz="1600" b="0" i="1" dirty="0" smtClean="0">
                          <a:latin typeface="a_FuturaRound" pitchFamily="34" charset="-52"/>
                        </a:rPr>
                        <a:t>4</a:t>
                      </a:r>
                      <a:r>
                        <a:rPr lang="ru-RU" sz="1600" b="0" i="1" dirty="0" smtClean="0">
                          <a:latin typeface="a_FuturaRound" pitchFamily="34" charset="-52"/>
                        </a:rPr>
                        <a:t> года</a:t>
                      </a:r>
                      <a:endParaRPr lang="en-US" sz="1600" b="0" i="1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en-US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</a:t>
                      </a:r>
                      <a:r>
                        <a:rPr lang="en-US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место</a:t>
                      </a:r>
                      <a:endParaRPr lang="ru-RU" sz="1600" b="1" i="1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61" b="10543"/>
          <a:stretch/>
        </p:blipFill>
        <p:spPr>
          <a:xfrm>
            <a:off x="6606174" y="1351129"/>
            <a:ext cx="1594325" cy="92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35" y="4689005"/>
            <a:ext cx="1763651" cy="1902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89" y="2511188"/>
            <a:ext cx="1619241" cy="194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C:\Users\Владимир\Desktop\Новая папка\WhatsApp Image 2018-11-15 at 09.53.1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529" y="327545"/>
            <a:ext cx="1613775" cy="941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42676448"/>
              </p:ext>
            </p:extLst>
          </p:nvPr>
        </p:nvGraphicFramePr>
        <p:xfrm>
          <a:off x="191069" y="221693"/>
          <a:ext cx="8461612" cy="642476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2847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83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09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975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984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Декабрь 2017 год 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Улусный этап Всероссийского конкурса исследовательских и творческих проектов младших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школьников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«Я-исследователь»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err="1" smtClean="0">
                          <a:latin typeface="a_FuturaRound" pitchFamily="34" charset="-52"/>
                        </a:rPr>
                        <a:t>Местников</a:t>
                      </a:r>
                      <a:r>
                        <a:rPr lang="ru-RU" sz="1600" b="0" i="1" dirty="0" smtClean="0">
                          <a:latin typeface="a_FuturaRound" pitchFamily="34" charset="-52"/>
                        </a:rPr>
                        <a:t> Антон </a:t>
                      </a:r>
                    </a:p>
                    <a:p>
                      <a:pPr algn="ctr"/>
                      <a:r>
                        <a:rPr lang="ru-RU" sz="1600" b="0" i="1" dirty="0" smtClean="0">
                          <a:latin typeface="a_FuturaRound" pitchFamily="34" charset="-52"/>
                        </a:rPr>
                        <a:t>5 лет,</a:t>
                      </a:r>
                    </a:p>
                    <a:p>
                      <a:pPr algn="ctr"/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2905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2018 год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Улусный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конкурс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фотопрезентаций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«Семейная реликвия» «Мин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эйгэм-дьиэ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кэргэним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err="1" smtClean="0">
                          <a:latin typeface="a_FuturaRound" pitchFamily="34" charset="-52"/>
                        </a:rPr>
                        <a:t>Куличкин</a:t>
                      </a:r>
                      <a:r>
                        <a:rPr lang="ru-RU" sz="1600" i="1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i="1" baseline="0" dirty="0" err="1" smtClean="0">
                          <a:latin typeface="a_FuturaRound" pitchFamily="34" charset="-52"/>
                        </a:rPr>
                        <a:t>Ньургун</a:t>
                      </a:r>
                      <a:r>
                        <a:rPr lang="ru-RU" sz="1600" i="1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i="1" baseline="0" dirty="0" smtClean="0">
                          <a:latin typeface="a_FuturaRound" pitchFamily="34" charset="-52"/>
                        </a:rPr>
                        <a:t> 5 лет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Номинация «Хомо5ой </a:t>
                      </a:r>
                      <a:r>
                        <a:rPr lang="ru-RU" sz="1600" b="1" i="1" baseline="0" dirty="0" err="1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тыллаах</a:t>
                      </a:r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i="1" baseline="0" dirty="0" err="1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хоьоонньут</a:t>
                      </a:r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»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729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2018 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Улусный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конкурс чтецов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Чобуо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чооруостар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 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посвященный к 10-летию Детства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Дьоллоох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дьиэ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кэргэн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</a:t>
                      </a:r>
                      <a:endParaRPr lang="ru-RU" sz="1600" b="1" dirty="0" smtClean="0">
                        <a:solidFill>
                          <a:srgbClr val="00B05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err="1" smtClean="0">
                          <a:latin typeface="a_FuturaRound" pitchFamily="34" charset="-52"/>
                        </a:rPr>
                        <a:t>Куличкин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i="1" baseline="0" dirty="0" err="1" smtClean="0">
                          <a:latin typeface="a_FuturaRound" pitchFamily="34" charset="-52"/>
                        </a:rPr>
                        <a:t>Ньургун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0" i="1" dirty="0" smtClean="0">
                          <a:latin typeface="a_FuturaRound" pitchFamily="34" charset="-52"/>
                        </a:rPr>
                        <a:t>5 лет</a:t>
                      </a:r>
                    </a:p>
                    <a:p>
                      <a:pPr algn="ctr"/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39" y="337978"/>
            <a:ext cx="1121846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35" y="520633"/>
            <a:ext cx="1153648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385" y="5500047"/>
            <a:ext cx="1404157" cy="10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68" y="4573175"/>
            <a:ext cx="1494207" cy="1022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38" y="2452490"/>
            <a:ext cx="1568372" cy="1846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5943" y="244141"/>
            <a:ext cx="8739051" cy="6470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_FuturaRound" pitchFamily="34" charset="-52"/>
                <a:cs typeface="Times New Roman" panose="02020603050405020304" pitchFamily="18" charset="0"/>
              </a:rPr>
              <a:t>Сведения об образовании </a:t>
            </a:r>
            <a:br>
              <a:rPr lang="ru-RU" sz="3200" b="1" dirty="0" smtClean="0">
                <a:solidFill>
                  <a:srgbClr val="FF0000"/>
                </a:solidFill>
                <a:latin typeface="a_FuturaRound" pitchFamily="34" charset="-52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_FuturaRound" pitchFamily="34" charset="-52"/>
                <a:cs typeface="Times New Roman" panose="02020603050405020304" pitchFamily="18" charset="0"/>
              </a:rPr>
              <a:t>(копии дипломов об образовании)</a:t>
            </a:r>
            <a:endParaRPr lang="ru-RU" sz="3200" b="1" dirty="0">
              <a:solidFill>
                <a:srgbClr val="FF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Lavrov\Desktop\моника портфолио(3)\1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0270" y="141882"/>
            <a:ext cx="4823460" cy="6819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 descr="C:\Users\Владимир\Desktop\5dfefd9578983b3327a5b61a6d2e8d8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89987">
            <a:off x="-259310" y="3800903"/>
            <a:ext cx="3193576" cy="319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01256355"/>
              </p:ext>
            </p:extLst>
          </p:nvPr>
        </p:nvGraphicFramePr>
        <p:xfrm>
          <a:off x="163773" y="332656"/>
          <a:ext cx="8502555" cy="632745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254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5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4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83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06935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2018 год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Участие в Республиканском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конкурсе</a:t>
                      </a:r>
                    </a:p>
                    <a:p>
                      <a:pPr algn="ctr"/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«Сайдыы-2018»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Барабанский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Алеша</a:t>
                      </a:r>
                    </a:p>
                    <a:p>
                      <a:pPr algn="ctr"/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Елисеев Алеша</a:t>
                      </a:r>
                      <a:endParaRPr lang="ru-RU" sz="1600" b="0" i="1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99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 </a:t>
                      </a:r>
                      <a:r>
                        <a:rPr kumimoji="0" lang="ru-RU" sz="16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Март 2018 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Улусны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й конкурс по риторике для мальчиков дошкольного возраста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«Мин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себулуур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дьылым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кэмэ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–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саас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» 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i="1" dirty="0" smtClean="0">
                          <a:latin typeface="a_FuturaRound" pitchFamily="34" charset="-52"/>
                        </a:rPr>
                        <a:t>Игнатьев</a:t>
                      </a:r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Дархан</a:t>
                      </a:r>
                    </a:p>
                    <a:p>
                      <a:pPr algn="ctr"/>
                      <a:r>
                        <a:rPr lang="ru-RU" sz="1600" b="0" i="1" baseline="0" dirty="0" smtClean="0">
                          <a:latin typeface="a_FuturaRound" pitchFamily="34" charset="-52"/>
                        </a:rPr>
                        <a:t> 6 лет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 </a:t>
                      </a:r>
                      <a:r>
                        <a:rPr lang="en-US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 </a:t>
                      </a:r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степени</a:t>
                      </a:r>
                      <a:endParaRPr lang="ru-RU" sz="1600" b="1" i="1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810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Март 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2018 год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Улусная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познавательная конференция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Чемчук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саас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 аа5ыылара»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среди детей дошкольного возраста в секции </a:t>
                      </a:r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«Естествознание»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err="1" smtClean="0">
                          <a:latin typeface="a_FuturaRound" pitchFamily="34" charset="-52"/>
                        </a:rPr>
                        <a:t>Местников</a:t>
                      </a:r>
                      <a:r>
                        <a:rPr lang="ru-RU" sz="1600" i="1" baseline="0" dirty="0" smtClean="0">
                          <a:latin typeface="a_FuturaRound" pitchFamily="34" charset="-52"/>
                        </a:rPr>
                        <a:t> Антон</a:t>
                      </a:r>
                    </a:p>
                    <a:p>
                      <a:pPr algn="ctr"/>
                      <a:r>
                        <a:rPr lang="ru-RU" sz="1600" i="1" baseline="0" dirty="0" smtClean="0">
                          <a:latin typeface="a_FuturaRound" pitchFamily="34" charset="-52"/>
                        </a:rPr>
                        <a:t>5 лет</a:t>
                      </a:r>
                    </a:p>
                    <a:p>
                      <a:pPr algn="ctr"/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 </a:t>
                      </a:r>
                      <a:r>
                        <a:rPr lang="en-US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</a:t>
                      </a:r>
                      <a:r>
                        <a:rPr lang="ru-RU" sz="1600" b="1" i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степени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 b="1755"/>
          <a:stretch/>
        </p:blipFill>
        <p:spPr>
          <a:xfrm>
            <a:off x="7055893" y="3253976"/>
            <a:ext cx="1484084" cy="119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t="-708" r="3206" b="708"/>
          <a:stretch/>
        </p:blipFill>
        <p:spPr>
          <a:xfrm>
            <a:off x="6291679" y="2550484"/>
            <a:ext cx="1473899" cy="1085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95" y="4804012"/>
            <a:ext cx="1275227" cy="1750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31" y="4694829"/>
            <a:ext cx="1179655" cy="1655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 descr="C:\Users\Владимир\Desktop\Новая папка\WhatsApp Image 2018-11-15 at 09.53.4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1993" y="436727"/>
            <a:ext cx="1313525" cy="1842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23012"/>
              </p:ext>
            </p:extLst>
          </p:nvPr>
        </p:nvGraphicFramePr>
        <p:xfrm>
          <a:off x="186496" y="591768"/>
          <a:ext cx="8502555" cy="459879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{E8B1032C-EA38-4F05-BA0D-38AFFFC7BED3}</a:tableStyleId>
              </a:tblPr>
              <a:tblGrid>
                <a:gridCol w="1254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5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46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183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9879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2018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Республиканский  конкурс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Ойунских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чтений посвященный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к 125-летию 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П.А. </a:t>
                      </a:r>
                      <a:r>
                        <a:rPr lang="ru-RU" sz="1600" b="1" baseline="0" dirty="0" err="1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Ойунского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Игнатьев Дархан</a:t>
                      </a:r>
                    </a:p>
                    <a:p>
                      <a:pPr algn="ctr"/>
                      <a:r>
                        <a:rPr lang="ru-RU" sz="14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Местников</a:t>
                      </a: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Антон</a:t>
                      </a:r>
                    </a:p>
                    <a:p>
                      <a:pPr algn="ctr"/>
                      <a:r>
                        <a:rPr lang="ru-RU" sz="14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Куличкин</a:t>
                      </a:r>
                      <a:r>
                        <a:rPr lang="ru-RU" sz="1400" b="0" i="1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1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Ньургун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i="1" dirty="0" err="1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Гран-При</a:t>
                      </a:r>
                      <a:endParaRPr lang="ru-RU" sz="1600" b="1" i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Picture 2" descr="C:\Users\Владимир\Desktop\Новая папка\WhatsApp Image 2018-11-16 at 16.46.5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770" y="2627501"/>
            <a:ext cx="1233346" cy="127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Владимир\Desktop\чурапча 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806" y="2788612"/>
            <a:ext cx="1222110" cy="1740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Владимир\Desktop\чурапча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913" y="730349"/>
            <a:ext cx="1241948" cy="1750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733759"/>
              </p:ext>
            </p:extLst>
          </p:nvPr>
        </p:nvGraphicFramePr>
        <p:xfrm>
          <a:off x="646113" y="479424"/>
          <a:ext cx="7869236" cy="5882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309"/>
                <a:gridCol w="1967309"/>
                <a:gridCol w="1967309"/>
                <a:gridCol w="1967309"/>
              </a:tblGrid>
              <a:tr h="208089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Диплом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степени </a:t>
                      </a:r>
                    </a:p>
                    <a:p>
                      <a:r>
                        <a:rPr lang="ru-RU" baseline="0" dirty="0" smtClean="0"/>
                        <a:t>Всероссийская образовательная викторина «Интеллект»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Васильева 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err="1" smtClean="0"/>
                        <a:t>нарыйаана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6379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41B6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rgbClr val="0041B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Диплом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степени </a:t>
                      </a:r>
                      <a:r>
                        <a:rPr lang="ru-RU" baseline="0" dirty="0" smtClean="0"/>
                        <a:t>Всероссийская образовательная викторина «Интеллект»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Попов </a:t>
                      </a:r>
                      <a:r>
                        <a:rPr lang="ru-RU" dirty="0" err="1" smtClean="0"/>
                        <a:t>Эрсан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1534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2018 год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лауреат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I 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степени</a:t>
                      </a:r>
                      <a:endParaRPr lang="sah-RU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baseline="0" dirty="0" smtClean="0"/>
                        <a:t>VI</a:t>
                      </a:r>
                      <a:r>
                        <a:rPr lang="ru-RU" baseline="0" dirty="0" smtClean="0"/>
                        <a:t>Республиканский конкурс фестиваль Зима начинается с Якутии</a:t>
                      </a:r>
                      <a:r>
                        <a:rPr lang="sah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E:\Васильева Нарыйаа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0881" y="640080"/>
            <a:ext cx="1200151" cy="15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опов Эрс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881" y="2811780"/>
            <a:ext cx="1200151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IMG-20181130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4777740"/>
            <a:ext cx="160020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72" y="4777740"/>
            <a:ext cx="1280160" cy="13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141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68" y="0"/>
            <a:ext cx="91440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ly Lite" pitchFamily="34" charset="0"/>
                <a:cs typeface="Times New Roman" panose="02020603050405020304" pitchFamily="18" charset="0"/>
              </a:rPr>
              <a:t>7. Динамика снижения заболеваемости детей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ly Lite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97862" y="586236"/>
            <a:ext cx="4751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_FuturaRound" pitchFamily="34" charset="-52"/>
                <a:cs typeface="Calibri" pitchFamily="34" charset="0"/>
              </a:rPr>
              <a:t>Состояние здоровья воспитанников</a:t>
            </a:r>
            <a:endParaRPr lang="ru-RU" sz="900" dirty="0" smtClean="0"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67002028"/>
              </p:ext>
            </p:extLst>
          </p:nvPr>
        </p:nvGraphicFramePr>
        <p:xfrm>
          <a:off x="152400" y="924790"/>
          <a:ext cx="8737599" cy="193824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39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16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16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0209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Группа здоровья</a:t>
                      </a:r>
                    </a:p>
                    <a:p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2015-2016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2016-2017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130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(здоровые дети)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10,7%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10,3%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14,2%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438">
                <a:tc>
                  <a:txBody>
                    <a:bodyPr/>
                    <a:lstStyle/>
                    <a:p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(дети с морфофункциональными заболеваниями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78.5%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72,4%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60,7%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1974">
                <a:tc>
                  <a:txBody>
                    <a:bodyPr/>
                    <a:lstStyle/>
                    <a:p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III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(дети с хроническими заболеваниями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10,7%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17,2 </a:t>
                      </a: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25%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8497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IV-V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(дети-инвалиды)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46339" y="2937190"/>
            <a:ext cx="54808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_FuturaRound" pitchFamily="34" charset="-52"/>
                <a:cs typeface="Calibri" pitchFamily="34" charset="0"/>
              </a:rPr>
              <a:t>Пропуск дней одним ребенком по заболеваемости</a:t>
            </a:r>
            <a:endParaRPr lang="ru-RU" sz="900" dirty="0" smtClean="0"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5790994"/>
              </p:ext>
            </p:extLst>
          </p:nvPr>
        </p:nvGraphicFramePr>
        <p:xfrm>
          <a:off x="239247" y="3275744"/>
          <a:ext cx="8650751" cy="117387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2877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02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16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011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799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Пропуск дней одним ребенком по заболеваемости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2015-2017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2016-2017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2017-2018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000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Всего воспитанников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926">
                <a:tc>
                  <a:txBody>
                    <a:bodyPr/>
                    <a:lstStyle/>
                    <a:p>
                      <a:pPr marL="347345" marR="0" lvl="0" indent="-347345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Заболеваемость в </a:t>
                      </a:r>
                      <a:r>
                        <a:rPr kumimoji="0" lang="ru-RU" sz="12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детоднях</a:t>
                      </a: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 на 1ребенка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302517" y="4516022"/>
            <a:ext cx="59046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a_FuturaRound" pitchFamily="34" charset="-52"/>
                <a:cs typeface="Calibri" pitchFamily="34" charset="0"/>
              </a:rPr>
              <a:t>Данные физического развития детей </a:t>
            </a:r>
            <a:endParaRPr lang="ru-RU" sz="900" dirty="0" smtClean="0"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745440"/>
              </p:ext>
            </p:extLst>
          </p:nvPr>
        </p:nvGraphicFramePr>
        <p:xfrm>
          <a:off x="424946" y="4871380"/>
          <a:ext cx="8352928" cy="18595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178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1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15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19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370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2015-2016 год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2016-2017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2017-2018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9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Всего воспитанников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с дефицитом веса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с избытком веса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5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низкого роста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19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  <a:cs typeface="Times New Roman" pitchFamily="18" charset="0"/>
                        </a:rPr>
                        <a:t>Дети с основной характеристикой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91072"/>
            <a:ext cx="9144000" cy="91780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_FuturaRound" pitchFamily="34" charset="-52"/>
              </a:rPr>
              <a:t>Паспорт  здоровья  ребенка</a:t>
            </a:r>
            <a:br>
              <a:rPr lang="ru-RU" sz="2800" b="1" dirty="0" smtClean="0">
                <a:solidFill>
                  <a:srgbClr val="00B050"/>
                </a:solidFill>
                <a:latin typeface="a_FuturaRound" pitchFamily="34" charset="-52"/>
              </a:rPr>
            </a:br>
            <a:r>
              <a:rPr lang="ru-RU" sz="1800" b="1" dirty="0" smtClean="0">
                <a:solidFill>
                  <a:srgbClr val="00B050"/>
                </a:solidFill>
                <a:latin typeface="a_FuturaRound" pitchFamily="34" charset="-52"/>
              </a:rPr>
              <a:t/>
            </a:r>
            <a:br>
              <a:rPr lang="ru-RU" sz="1800" b="1" dirty="0" smtClean="0">
                <a:solidFill>
                  <a:srgbClr val="00B050"/>
                </a:solidFill>
                <a:latin typeface="a_FuturaRound" pitchFamily="34" charset="-52"/>
              </a:rPr>
            </a:br>
            <a:r>
              <a:rPr lang="ru-RU" sz="1600" b="1" dirty="0">
                <a:solidFill>
                  <a:srgbClr val="00B050"/>
                </a:solidFill>
                <a:latin typeface="a_FuturaRound" pitchFamily="34" charset="-52"/>
              </a:rPr>
              <a:t>Анализ </a:t>
            </a:r>
            <a:r>
              <a:rPr lang="ru-RU" sz="1600" b="1" dirty="0" smtClean="0">
                <a:solidFill>
                  <a:srgbClr val="00B050"/>
                </a:solidFill>
                <a:latin typeface="a_FuturaRound" pitchFamily="34" charset="-52"/>
              </a:rPr>
              <a:t> посещаемости  и  заболеваемости  воспитанников</a:t>
            </a:r>
            <a:r>
              <a:rPr lang="ru-RU" sz="1100" dirty="0" smtClean="0">
                <a:solidFill>
                  <a:schemeClr val="tx1"/>
                </a:solidFill>
                <a:latin typeface="a_FuturaRound" pitchFamily="34" charset="-52"/>
              </a:rPr>
              <a:t/>
            </a:r>
            <a:br>
              <a:rPr lang="ru-RU" sz="1100" dirty="0" smtClean="0">
                <a:solidFill>
                  <a:schemeClr val="tx1"/>
                </a:solidFill>
                <a:latin typeface="a_FuturaRound" pitchFamily="34" charset="-52"/>
              </a:rPr>
            </a:br>
            <a:endParaRPr lang="ru-RU" sz="1100" dirty="0">
              <a:solidFill>
                <a:schemeClr val="tx1"/>
              </a:solidFill>
              <a:latin typeface="a_FuturaRound" pitchFamily="34" charset="-52"/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20954325"/>
              </p:ext>
            </p:extLst>
          </p:nvPr>
        </p:nvGraphicFramePr>
        <p:xfrm>
          <a:off x="702862" y="1108880"/>
          <a:ext cx="7786048" cy="16829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{ED083AE6-46FA-4A59-8FB0-9F97EB10719F}</a:tableStyleId>
              </a:tblPr>
              <a:tblGrid>
                <a:gridCol w="14225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67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040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708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18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93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Среднесписочный состав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Посещено д/д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Пропущено по болезни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всего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за год на                                     1 ребенка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5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2015-2016</a:t>
                      </a:r>
                      <a:endParaRPr lang="ru-RU" sz="110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7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2016-2017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3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2017-2018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47</a:t>
                      </a: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0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75888" marR="75888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2877812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</a:rPr>
              <a:t>Анализ уровня здоровья</a:t>
            </a:r>
            <a:endParaRPr lang="ru-RU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</a:endParaRPr>
          </a:p>
          <a:p>
            <a:r>
              <a:rPr lang="ru-RU" sz="1400" b="1" dirty="0">
                <a:latin typeface="a_FuturaRound" pitchFamily="34" charset="-52"/>
              </a:rPr>
              <a:t> </a:t>
            </a:r>
            <a:endParaRPr lang="ru-RU" sz="1400" dirty="0">
              <a:latin typeface="a_FuturaRound" pitchFamily="34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379128"/>
              </p:ext>
            </p:extLst>
          </p:nvPr>
        </p:nvGraphicFramePr>
        <p:xfrm>
          <a:off x="696035" y="3262941"/>
          <a:ext cx="7820168" cy="14199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{8799B23B-EC83-4686-B30A-512413B5E67A}</a:tableStyleId>
              </a:tblPr>
              <a:tblGrid>
                <a:gridCol w="1992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37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38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03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4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Учебный год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Количество детей на конец года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Количество детей ни разу не болевших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Индекс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66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2015 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– 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2016</a:t>
                      </a:r>
                      <a:endParaRPr lang="ru-RU" sz="110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7,1%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2016- 2017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13,7%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2017-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21,4%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 flipH="1">
            <a:off x="-1" y="470468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</a:rPr>
              <a:t>Индекс здоровья</a:t>
            </a:r>
            <a:endParaRPr lang="ru-RU" sz="1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Round" pitchFamily="34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652754"/>
              </p:ext>
            </p:extLst>
          </p:nvPr>
        </p:nvGraphicFramePr>
        <p:xfrm>
          <a:off x="710959" y="5065065"/>
          <a:ext cx="7805244" cy="16103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{BDBED569-4797-4DF1-A0F4-6AAB3CD982D8}</a:tableStyleId>
              </a:tblPr>
              <a:tblGrid>
                <a:gridCol w="12015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98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98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98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00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8402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70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93900" algn="l"/>
                        </a:tabLs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Учебный</a:t>
                      </a:r>
                      <a:r>
                        <a:rPr lang="ru-RU" sz="1100" baseline="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Количество воспитанников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Группа здоровья</a:t>
                      </a:r>
                      <a:endParaRPr lang="ru-RU" sz="11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III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IV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9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2015-2016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22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--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2016- 2017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29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--</a:t>
                      </a:r>
                      <a:r>
                        <a:rPr lang="ru-RU" sz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9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2017- 2018</a:t>
                      </a:r>
                      <a:endParaRPr lang="ru-RU" sz="12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28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22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---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648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План   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оздоровительно-профилактической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 работы</a:t>
            </a:r>
            <a:endParaRPr lang="ru-RU" sz="1600" b="1" dirty="0">
              <a:solidFill>
                <a:srgbClr val="C00000"/>
              </a:solidFill>
              <a:latin typeface="a_FuturaRound" pitchFamily="34" charset="-52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В  подготовительной группе  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МБДОУ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«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ЦРР-д/с «</a:t>
            </a:r>
            <a:r>
              <a:rPr lang="ru-RU" sz="1600" b="1" dirty="0" err="1">
                <a:solidFill>
                  <a:srgbClr val="C00000"/>
                </a:solidFill>
                <a:latin typeface="a_FuturaRound" pitchFamily="34" charset="-52"/>
              </a:rPr>
              <a:t>Чуораанчык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»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</a:t>
            </a:r>
            <a:r>
              <a:rPr lang="ru-RU" sz="1600" b="1" dirty="0" err="1" smtClean="0">
                <a:solidFill>
                  <a:srgbClr val="C00000"/>
                </a:solidFill>
                <a:latin typeface="a_FuturaRound" pitchFamily="34" charset="-52"/>
              </a:rPr>
              <a:t>с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.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Чурапча 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на  2018-2019  </a:t>
            </a:r>
            <a:r>
              <a:rPr lang="ru-RU" sz="1600" b="1" dirty="0">
                <a:solidFill>
                  <a:srgbClr val="C00000"/>
                </a:solidFill>
                <a:latin typeface="a_FuturaRound" pitchFamily="34" charset="-52"/>
              </a:rPr>
              <a:t>учебный 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</a:rPr>
              <a:t> год</a:t>
            </a:r>
            <a:endParaRPr lang="ru-RU" sz="1600" b="1" dirty="0">
              <a:solidFill>
                <a:srgbClr val="C00000"/>
              </a:solidFill>
              <a:latin typeface="a_FuturaRound" pitchFamily="34" charset="-52"/>
            </a:endParaRPr>
          </a:p>
        </p:txBody>
      </p:sp>
      <p:graphicFrame>
        <p:nvGraphicFramePr>
          <p:cNvPr id="3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13132246"/>
              </p:ext>
            </p:extLst>
          </p:nvPr>
        </p:nvGraphicFramePr>
        <p:xfrm>
          <a:off x="215818" y="844645"/>
          <a:ext cx="8712361" cy="5894691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982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75200">
                  <a:extLst>
                    <a:ext uri="{9D8B030D-6E8A-4147-A177-3AD203B41FA5}">
                      <a16:colId xmlns:a16="http://schemas.microsoft.com/office/drawing/2014/main" xmlns="" val="3070164776"/>
                    </a:ext>
                  </a:extLst>
                </a:gridCol>
                <a:gridCol w="3538941">
                  <a:extLst>
                    <a:ext uri="{9D8B030D-6E8A-4147-A177-3AD203B41FA5}">
                      <a16:colId xmlns:a16="http://schemas.microsoft.com/office/drawing/2014/main" xmlns="" val="861548414"/>
                    </a:ext>
                  </a:extLst>
                </a:gridCol>
              </a:tblGrid>
              <a:tr h="280219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№</a:t>
                      </a:r>
                      <a:endParaRPr lang="ru-RU" sz="105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Виды</a:t>
                      </a:r>
                      <a:endParaRPr lang="ru-RU" sz="105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Особенности организации</a:t>
                      </a:r>
                      <a:endParaRPr lang="ru-RU" sz="105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Медико-профилактические</a:t>
                      </a:r>
                      <a:endParaRPr lang="ru-RU" sz="1050" b="1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437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Закаливание  в соответствии с медицинскими показаниями</a:t>
                      </a:r>
                      <a:endParaRPr lang="ru-RU" sz="1050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1957">
                <a:tc>
                  <a:txBody>
                    <a:bodyPr/>
                    <a:lstStyle/>
                    <a:p>
                      <a:pPr marL="57150" indent="-571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Обширное умывание после дневного сна (мытье рук до локтя)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7780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5778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2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Контрастное обливание ног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7780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Сухое обтирание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8732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2563" algn="l"/>
                        </a:tabLs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Ходьба босиком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182563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Облегченная одежда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Воздушные ванны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Прогулка на воздухе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день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Гимнастика после сна в постели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871">
                <a:tc>
                  <a:txBody>
                    <a:bodyPr/>
                    <a:lstStyle/>
                    <a:p>
                      <a:pPr marL="457200" indent="-40005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9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Хождение по доске с ребристой поверхностью и дорожкам нестандартного типа с целью закаливания и профилактики плоскостопия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1429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Профилактические мероприятия</a:t>
                      </a:r>
                      <a:endParaRPr lang="ru-RU" sz="105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Витаминотерапия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 (осень, весна)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Витаминизация 3-х блюд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Употребление </a:t>
                      </a:r>
                      <a:r>
                        <a:rPr lang="ru-RU" sz="105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фитоцидов</a:t>
                      </a: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(лук, чеснок)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осенне-зимний период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Полоскание рта после еды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4487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Ароматерапия чесноком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 в период заболеваемости гриппа и ОРЗ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Профилактические прививки</a:t>
                      </a:r>
                      <a:endParaRPr lang="ru-RU" sz="105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сезонные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Проветривание по графику</a:t>
                      </a:r>
                      <a:endParaRPr lang="ru-RU" sz="105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81429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Медицинские</a:t>
                      </a: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Мониторинг здоровья дошкольников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 течение года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Плановые медицинские осмотры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Антропометрические измерения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Профилактические прививки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Кварцевание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 раза в год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Организация и контроль питания детей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81429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Ингаляции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2794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 назначению врача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97993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Физио</a:t>
                      </a: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-процедуры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 назначению врача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66028">
                <a:tc>
                  <a:txBody>
                    <a:bodyPr/>
                    <a:lstStyle/>
                    <a:p>
                      <a:pPr marL="457200" indent="-363538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9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Массаж 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tc>
                  <a:txBody>
                    <a:bodyPr/>
                    <a:lstStyle/>
                    <a:p>
                      <a:pPr marL="0" indent="1778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по назначению врача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52708" marR="52708" marT="0" marB="0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50635026"/>
              </p:ext>
            </p:extLst>
          </p:nvPr>
        </p:nvGraphicFramePr>
        <p:xfrm>
          <a:off x="237068" y="372530"/>
          <a:ext cx="8644466" cy="629074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095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03333">
                  <a:extLst>
                    <a:ext uri="{9D8B030D-6E8A-4147-A177-3AD203B41FA5}">
                      <a16:colId xmlns:a16="http://schemas.microsoft.com/office/drawing/2014/main" xmlns="" val="3167788401"/>
                    </a:ext>
                  </a:extLst>
                </a:gridCol>
                <a:gridCol w="2531534">
                  <a:extLst>
                    <a:ext uri="{9D8B030D-6E8A-4147-A177-3AD203B41FA5}">
                      <a16:colId xmlns:a16="http://schemas.microsoft.com/office/drawing/2014/main" xmlns="" val="1680580325"/>
                    </a:ext>
                  </a:extLst>
                </a:gridCol>
              </a:tblGrid>
              <a:tr h="314154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B05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Физкультурно-оздоровительные</a:t>
                      </a:r>
                      <a:endParaRPr lang="ru-RU" sz="1400" dirty="0">
                        <a:solidFill>
                          <a:srgbClr val="00B05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Утренняя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Зрительная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177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Пальчиковая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177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Дыхательная гимнастика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1778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2878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7780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Коррегирующие</a:t>
                      </a: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упражнения (улучшение осанки, плоскостопие, зрение)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Элементы точечного массажа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не реже 1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Динамические паузы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Релаксация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426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Музыкотерапия 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2222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Светотерапия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9410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Психотерапия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9410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Сказкотерапия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9413">
                <a:tc>
                  <a:txBody>
                    <a:bodyPr/>
                    <a:lstStyle/>
                    <a:p>
                      <a:pPr marL="457200" indent="-363538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Логоритмика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2-3 раза в неделю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5426">
                <a:tc gridSpan="3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Образовательные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964419">
                <a:tc>
                  <a:txBody>
                    <a:bodyPr/>
                    <a:lstStyle/>
                    <a:p>
                      <a:pPr marL="358775" indent="-2444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0975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Привитие культурно-гигиенических навыков и основ здорового образа жизни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8775" indent="-1809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ежедневно</a:t>
                      </a:r>
                      <a:endParaRPr lang="ru-RU" sz="14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0878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8. Мониторинг   удовлетворенности   родителей  качеством </a:t>
            </a:r>
            <a:br>
              <a:rPr lang="ru-RU" sz="20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предоставляемых   услуг  педагога  законных  представителей </a:t>
            </a:r>
            <a:br>
              <a:rPr lang="ru-RU" sz="20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качеством  предоставляемых  услуг  педагога</a:t>
            </a:r>
            <a:endParaRPr lang="ru-RU" sz="2000" b="1" dirty="0">
              <a:solidFill>
                <a:srgbClr val="00B05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42247" y="956733"/>
            <a:ext cx="8639285" cy="57403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>
                <a:latin typeface="a_FuturaRound" pitchFamily="34" charset="-52"/>
              </a:rPr>
              <a:t>	</a:t>
            </a:r>
            <a:r>
              <a:rPr lang="ru-RU" sz="1800" dirty="0" smtClean="0">
                <a:solidFill>
                  <a:srgbClr val="C00000"/>
                </a:solidFill>
                <a:latin typeface="a_FuturaRound" pitchFamily="34" charset="-52"/>
              </a:rPr>
              <a:t>	</a:t>
            </a:r>
            <a:r>
              <a:rPr lang="ru-RU" sz="16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По определению рейтинга педагога проведено анкетирование родителей и педагогов ДОУ, выявлено что педагог пользуется любовью, уважением и авторитетом среди воспитанников, родителей и коллег.</a:t>
            </a:r>
          </a:p>
          <a:p>
            <a:pPr algn="ctr">
              <a:buNone/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		</a:t>
            </a:r>
            <a:r>
              <a:rPr lang="ru-RU" sz="1600" dirty="0" smtClean="0">
                <a:solidFill>
                  <a:srgbClr val="324057"/>
                </a:solidFill>
                <a:latin typeface="a_FuturaRound" pitchFamily="34" charset="-52"/>
                <a:cs typeface="Times New Roman" pitchFamily="18" charset="0"/>
              </a:rPr>
              <a:t>Итоги анкетирования родителей (анкету заполнили 30 родителей) </a:t>
            </a:r>
            <a:r>
              <a:rPr lang="ru-RU" sz="1600" b="1" dirty="0" smtClean="0">
                <a:solidFill>
                  <a:srgbClr val="324057"/>
                </a:solidFill>
                <a:latin typeface="a_FuturaRound" pitchFamily="34" charset="-52"/>
                <a:cs typeface="Times New Roman" pitchFamily="18" charset="0"/>
              </a:rPr>
              <a:t> </a:t>
            </a:r>
            <a:endParaRPr lang="ru-RU" sz="1600" dirty="0" smtClean="0">
              <a:solidFill>
                <a:srgbClr val="324057"/>
              </a:solidFill>
              <a:latin typeface="a_FuturaRound" pitchFamily="34" charset="-52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dirty="0" smtClean="0"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600" b="1" u="sng" dirty="0" smtClean="0">
                <a:latin typeface="a_FuturaRound" pitchFamily="34" charset="-52"/>
                <a:cs typeface="Times New Roman" pitchFamily="18" charset="0"/>
              </a:rPr>
              <a:t>Анкета № 1</a:t>
            </a:r>
            <a:endParaRPr lang="ru-RU" sz="1600" u="sng" dirty="0" smtClean="0">
              <a:latin typeface="a_FuturaRound" pitchFamily="34" charset="-52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1. Ваш ребёнок ходит в детский сад: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С удовольствием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Через силу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Со слезами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Редко с удовольствием</a:t>
            </a:r>
          </a:p>
          <a:p>
            <a:pPr algn="ctr">
              <a:buNone/>
            </a:pPr>
            <a:r>
              <a:rPr lang="ru-RU" sz="1600" b="1" dirty="0" smtClean="0"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2. Работа педагогов в группе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Устраивает Вас полностью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Устраивает частично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Не устраивает совсем</a:t>
            </a:r>
          </a:p>
          <a:p>
            <a:pPr algn="ctr">
              <a:buNone/>
            </a:pPr>
            <a:r>
              <a:rPr lang="ru-RU" sz="1600" dirty="0" smtClean="0">
                <a:solidFill>
                  <a:srgbClr val="0070C0"/>
                </a:solidFill>
                <a:latin typeface="a_FuturaRound" pitchFamily="34" charset="-52"/>
                <a:cs typeface="Times New Roman" pitchFamily="18" charset="0"/>
              </a:rPr>
              <a:t>	3. Считаете ли Вы, что в детском саду дети: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Получают интересные знания и навыки культурного общения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Получают, но недостаточно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Получают вредную информацию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Затрудняюсь ответить</a:t>
            </a:r>
          </a:p>
          <a:p>
            <a:endParaRPr lang="ru-RU" sz="1400" dirty="0">
              <a:latin typeface="a_FuturaRound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26709" y="176147"/>
            <a:ext cx="8680224" cy="6470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endParaRPr lang="ru-RU" sz="1800" dirty="0" smtClean="0">
              <a:latin typeface="a_FuturaRound" pitchFamily="34" charset="-52"/>
            </a:endParaRPr>
          </a:p>
          <a:p>
            <a:pPr algn="ctr">
              <a:buNone/>
            </a:pPr>
            <a:r>
              <a:rPr lang="ru-RU" sz="1800" b="1" dirty="0" smtClean="0">
                <a:latin typeface="a_FuturaRound" pitchFamily="34" charset="-52"/>
              </a:rPr>
              <a:t>	</a:t>
            </a:r>
            <a:r>
              <a:rPr lang="ru-RU" sz="16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4. Информацию о детском саде получаю: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Из наглядной информации ДОУ - 23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Со слов воспитателя - 20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От других родителей - 3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На собраниях - 17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От ребёнка -5</a:t>
            </a:r>
          </a:p>
          <a:p>
            <a:pPr algn="ctr">
              <a:buNone/>
            </a:pPr>
            <a:r>
              <a:rPr lang="ru-RU" sz="1600" b="1" dirty="0" smtClean="0"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5. Спокойно ли вы ходите на работу: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Да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Нет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Частично </a:t>
            </a:r>
          </a:p>
          <a:p>
            <a:pPr lvl="0">
              <a:spcBef>
                <a:spcPts val="0"/>
              </a:spcBef>
            </a:pPr>
            <a:endParaRPr lang="ru-RU" sz="1600" dirty="0" smtClean="0">
              <a:latin typeface="a_FuturaRound" pitchFamily="34" charset="-52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0070C0"/>
                </a:solidFill>
                <a:latin typeface="a_FuturaRound" pitchFamily="34" charset="-52"/>
                <a:cs typeface="Times New Roman" pitchFamily="18" charset="0"/>
              </a:rPr>
              <a:t>6. С каким настроением посещает Ваш ребёнок детский сад: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Хорошим - 25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Разным - 4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Отрицательным </a:t>
            </a:r>
          </a:p>
          <a:p>
            <a:pPr lvl="0">
              <a:spcBef>
                <a:spcPts val="0"/>
              </a:spcBef>
            </a:pPr>
            <a:endParaRPr lang="ru-RU" sz="1600" dirty="0" smtClean="0">
              <a:latin typeface="a_FuturaRound" pitchFamily="34" charset="-52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600" b="1" dirty="0" smtClean="0">
                <a:solidFill>
                  <a:srgbClr val="2A1255"/>
                </a:solidFill>
                <a:latin typeface="a_FuturaRound" pitchFamily="34" charset="-52"/>
                <a:cs typeface="Times New Roman" pitchFamily="18" charset="0"/>
              </a:rPr>
              <a:t>7. Отношение ребёнка к своему воспитателю: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Положительное - 30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Разное</a:t>
            </a:r>
          </a:p>
          <a:p>
            <a:pPr lvl="0">
              <a:spcBef>
                <a:spcPts val="0"/>
              </a:spcBef>
            </a:pPr>
            <a:r>
              <a:rPr lang="ru-RU" sz="1600" dirty="0" smtClean="0">
                <a:latin typeface="a_FuturaRound" pitchFamily="34" charset="-52"/>
                <a:cs typeface="Times New Roman" pitchFamily="18" charset="0"/>
              </a:rPr>
              <a:t>Отрицательное </a:t>
            </a:r>
          </a:p>
          <a:p>
            <a:endParaRPr lang="ru-RU" sz="1600" dirty="0">
              <a:latin typeface="a_FuturaRound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22104" y="97555"/>
            <a:ext cx="2771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u="sng" dirty="0" smtClean="0">
                <a:latin typeface="a_FuturaRound" pitchFamily="34" charset="-52"/>
                <a:ea typeface="Calibri" pitchFamily="34" charset="0"/>
                <a:cs typeface="Times New Roman" pitchFamily="18" charset="0"/>
              </a:rPr>
              <a:t>Анкета № 2 </a:t>
            </a:r>
            <a:endParaRPr lang="ru-RU" sz="900" u="sng" dirty="0" smtClean="0">
              <a:latin typeface="a_FuturaRound" pitchFamily="34" charset="-52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4794864"/>
              </p:ext>
            </p:extLst>
          </p:nvPr>
        </p:nvGraphicFramePr>
        <p:xfrm>
          <a:off x="144054" y="461943"/>
          <a:ext cx="8813802" cy="2699004"/>
        </p:xfrm>
        <a:graphic>
          <a:graphicData uri="http://schemas.openxmlformats.org/drawingml/2006/table">
            <a:tbl>
              <a:tblPr>
                <a:effectLst/>
                <a:tableStyleId>{616DA210-FB5B-4158-B5E0-FEB733F419BA}</a:tableStyleId>
              </a:tblPr>
              <a:tblGrid>
                <a:gridCol w="58246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1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16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59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«да»</a:t>
                      </a:r>
                      <a:endParaRPr lang="ru-RU" sz="1100" b="1" dirty="0">
                        <a:solidFill>
                          <a:srgbClr val="00B050"/>
                        </a:solidFill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«нет»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41B6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«не всегда»</a:t>
                      </a:r>
                      <a:endParaRPr lang="ru-RU" sz="1100" b="1" dirty="0">
                        <a:solidFill>
                          <a:srgbClr val="0041B6"/>
                        </a:solidFill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1. Внимателен к детям и родителям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2. Доброжелателен в общении с родителями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3. Старается помочь решить проблемы семейного воспитания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26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7030A0"/>
                        </a:solidFill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4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4. Читает лекции по вопросам воспитания для родителей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5. Организует совместные дела и отдых детей и родителей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6. Посещает семьи</a:t>
                      </a:r>
                      <a:endParaRPr lang="ru-RU" sz="1100" dirty="0"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•с целью изучения условий жизни детей </a:t>
                      </a:r>
                      <a:endParaRPr lang="ru-RU" sz="1100" dirty="0"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•с целью изучения морального климата семьи </a:t>
                      </a:r>
                      <a:endParaRPr lang="ru-RU" sz="1100" dirty="0"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•консультации для родителей 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26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2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7. Помогает правильно решить проблему развития интересов детей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30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a_FuturaRound" pitchFamily="34" charset="-52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44054" y="3381345"/>
            <a:ext cx="8813800" cy="32932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По результатам анкетирования выявлено, воспитатель обладает такими </a:t>
            </a:r>
            <a:r>
              <a:rPr lang="ru-RU" sz="1600" b="1" i="1" dirty="0" smtClean="0">
                <a:solidFill>
                  <a:srgbClr val="00B050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базовыми компетенциями педагога</a:t>
            </a: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, как: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интерес к внутреннему миру воспитанников;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открытость к принятию других позиций, точек зрения;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общая культура определяет её характер и стиль педагогической деятельности;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позитивная направленность на педагогическую деятельность;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уверенность в себе и в своих силах;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умение обеспечить успех в деятельности;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сочетание теоретического знания с видением его практического применения;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способность педагога к взаимопониманию, установлению отношений сотрудничества, способность слушать и чувствовать, выяснять интересы и потребности коллег;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 обеспечивает постоянный профессиональный рост и творческий подход к педагогической деятельности. </a:t>
            </a:r>
            <a:endParaRPr lang="ru-RU" sz="1600" dirty="0" smtClean="0">
              <a:solidFill>
                <a:prstClr val="black"/>
              </a:solidFill>
              <a:latin typeface="a_FuturaRound" pitchFamily="34" charset="-52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195" y="359952"/>
            <a:ext cx="8559548" cy="432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Сведения об образовании </a:t>
            </a:r>
            <a:br>
              <a:rPr lang="ru-RU" sz="32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(копии дипломов об образовании)</a:t>
            </a:r>
            <a:endParaRPr lang="ru-RU" sz="3200" b="1" dirty="0">
              <a:solidFill>
                <a:srgbClr val="00B05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Владимир\Desktop\Эбээ Моника\Дипломы\Диплом 2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901" y="1170451"/>
            <a:ext cx="7172325" cy="5022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9" name="Picture 5" descr="C:\Users\Владимир\Desktop\5dfefd9578983b3327a5b61a6d2e8d8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89987" flipH="1">
            <a:off x="5573410" y="4177696"/>
            <a:ext cx="3704591" cy="3193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93134"/>
            <a:ext cx="9144000" cy="711200"/>
          </a:xfrm>
        </p:spPr>
        <p:txBody>
          <a:bodyPr>
            <a:noAutofit/>
          </a:bodyPr>
          <a:lstStyle/>
          <a:p>
            <a:pPr lvl="0" algn="ctr"/>
            <a:r>
              <a:rPr lang="ru-RU" sz="2400" b="1" cap="none" dirty="0" smtClean="0">
                <a:solidFill>
                  <a:srgbClr val="C00000"/>
                </a:solidFill>
                <a:latin typeface="a_FuturaRound" pitchFamily="34" charset="-52"/>
                <a:ea typeface="Calibri" pitchFamily="34" charset="0"/>
                <a:cs typeface="Times New Roman" pitchFamily="18" charset="0"/>
              </a:rPr>
              <a:t>План работы с родителями на 2018-2019 учебный год</a:t>
            </a:r>
            <a:endParaRPr lang="ru-RU" sz="2400" dirty="0">
              <a:latin typeface="a_FuturaRound" pitchFamily="34" charset="-52"/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54619136"/>
              </p:ext>
            </p:extLst>
          </p:nvPr>
        </p:nvGraphicFramePr>
        <p:xfrm>
          <a:off x="151137" y="804334"/>
          <a:ext cx="8848929" cy="588433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190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04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4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894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03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Название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мероприятия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Цель проведения мероприятия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Сроки</a:t>
                      </a:r>
                      <a:endParaRPr lang="ru-RU" sz="11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Участники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мероприятия</a:t>
                      </a:r>
                      <a:endParaRPr lang="ru-RU" sz="11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06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Оформление «Уголка для родителей»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Распространение педагогических знаний среди родителей.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Активизация родительского внимания к вопросам воспитания, жизни ребенка в детском саду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сентябрь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0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Анкетирование «Давайте познакомимся»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Получение и анализ первичной информации о ребенке и его семье.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сентябрь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0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Памятка для родителей «Возрастные особенности детей пятого года жизни». Анкетирование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-Знакомство родителей с психологическими и возрастными особенностями детей.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сентябрь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Логопед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Психолог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50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Развлечение «Праздник осени»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-Демонстрация творческих способностей детей, родителей.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- Развитие эмоционально-насыщенного взаимодействия родителей, детей работников детского сада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сентябрь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педагоги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50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Групповое родительское собрание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-Знакомство родителей с правилами посещения детского сада; с задачами воспитания на учебный год; с психологическими и возрастными особенностями детей.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Выбор родительского комитета группы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сентябрь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50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Выставка «Я, и моя семья»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«Наши спортивные достижения» 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-Роль семьи в передаче системы ценностей от поколения к поколению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-Изучить историю своей семьи(родословную)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-Создать рисунки поделки «Моя семья»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- Пропаганда здорового образа жизни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сентябрь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996226"/>
              </p:ext>
            </p:extLst>
          </p:nvPr>
        </p:nvGraphicFramePr>
        <p:xfrm>
          <a:off x="282053" y="183232"/>
          <a:ext cx="8543500" cy="637093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130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61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80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Конкурс фотовыставка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Баай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Байанай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Активизация родительского участия в жизни детского сада, воспитании ребенка.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Создание атмосферы общности интересов детей, родителей и коллектива детского сада.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октябрь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Досуг для мам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Ийэ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баар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буолан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творческих способностей детей, сформированных творческих умений и навыков.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эмоционально-насыщенного взаимодействия мам, детей, работников детского сада.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октябрь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  <a:r>
                        <a:rPr lang="ru-RU" sz="11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Конкурс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«Малыши крепыши»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-Привлечение родительского интереса к здоровому образу жизни.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внимания коллектив детского сада к вопросам сохранения и укрепления здоровья детей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Медсестра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Папка передвижка «Здоровый образ жизни»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Привлечение родительского интереса к здоровому образу жизни.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Распространение педагогических знаний среди родителей.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ноябрь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32106" marR="3210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«Что такое ЗОЖ»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-Пропаганда здорового образа жизни.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Привлечение внимания семьи к вопросам оздоровления детей в домашних условиях</a:t>
                      </a:r>
                      <a:endParaRPr lang="ru-RU" sz="105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ноябрь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«Что подарит Дед Мороз»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Как дарить новогодние подарки.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Знакомство родителей с интересными вариантами оформления и вручения новогодних подарков.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Обогащение отношений детей и родителей опытом эмоционального общения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Совместный выпуск Новогодней газеты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-Создание атмосферы ожидания праздника в детском саду.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Активизация взаимодействия детского сада и родителей при подготовке к Новому году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8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Конкурс творческих семейных работ «Ёлочная игрушка»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-Создание общих творческих интересов у ребенка и родителя для укрепления; отношений в семье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-Объединение и сплочение детей и родителей;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творческого взаимодействия родителей и детей.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95701" y="209645"/>
          <a:ext cx="8493457" cy="651090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653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4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0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30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Новогодний утренник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-Демонстрация творческих способностей детей, сформированных творческих умений и навыков.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эмоционально-насыщенного взаимодействия родителей, детей, работников детского сада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декабрь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Логопед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Танха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ыйа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-Привлечения родителей к проведению «</a:t>
                      </a:r>
                      <a:r>
                        <a:rPr lang="ru-RU" sz="11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Танха</a:t>
                      </a: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ыйа</a:t>
                      </a: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январь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Групповое родительское собрание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-Знакомство родителей с промежуточными результатами воспитательной образовательной работы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Активизация педагогических умений родителей.</a:t>
                      </a:r>
                      <a:endParaRPr lang="ru-RU" sz="11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январь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Логопед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психолог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2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«Мир увлечений» выставка коллекций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-Привлечение родителей.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февраль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3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Конкурс рисунков «Лучше папы друга нет»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уважительного отношения детского сада к роли отца в воспитании ребенка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- Формирование атмосферы общности интересов детей, родителей и коллектива детского сада.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февраль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6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Спортивные соревнования к Дню защитника Отечества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-Совершенствование уровня включенности родителей в работу детского сада.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Пропаганда активных форм отдыха.</a:t>
                      </a:r>
                      <a:endParaRPr lang="ru-RU" sz="11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февраль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6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Конкурс рисунков «Мама, мамочка, мамуля»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Демонстрация уважительного отношения детского сада к семейным ценностям.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Развитие позитивного отношения родителей к детскому саду.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март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6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Утренник к «Дню 8 марта»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Тематическая выставка семейных поделок «Золотые руки наших мам»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-Демонстрация творческих способностей детей, сформированных творческих умений и навыков.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- Развитие эмоционально-насыщенного внимания родителей к потребностям и интересам ребенка.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Практическая помощь родителям детского </a:t>
                      </a:r>
                      <a:r>
                        <a:rPr lang="ru-RU" sz="105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сада</a:t>
                      </a:r>
                      <a:endParaRPr lang="ru-RU" sz="1050" dirty="0"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март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05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 инструкторы</a:t>
                      </a:r>
                      <a:endParaRPr lang="ru-RU" sz="105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28246" marR="2824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6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Фольклорное развлечение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«Широкая Масленица»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-Развитие эмоционально- насыщенного взаимодействия родителей, детей и работников детского сада.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Формирование положительного имиджа детского сада.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март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Муз.рук</a:t>
                      </a: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педагоги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68406" y="264236"/>
          <a:ext cx="8534400" cy="559265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79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5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94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603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2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логопеда и психолога для родителей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-Внедрение в практику семейного воспитания форм и методов работы взаимодействию взрослого с ребенком.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апрель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b="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6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Проведение субботника по благоустройству территории детского сада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Формирование командного духа среди родителей.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Консолидация усилий работников детского сада и родителей по благоустройству территории детского сада.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-Формирование положительных взаимоотношений между коллективом детского сада и родителями.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апрель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2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Консультация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«Ребенок на дороге»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-Реализация единого воспитательного подхода при обучении ребенка правилам дорожного движения в детском саду и дома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апрель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8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Групповое родительское собрание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Подведение итогов воспитательной образовательной работы за учебный год.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май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  <a:r>
                        <a:rPr lang="ru-RU" sz="11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Ст.воспит</a:t>
                      </a: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педагоги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6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Анкетирование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«По результатам года»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-Определение успешных мероприятий и форм работы с семьей в прошедшем году.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Выявление и анализ причин неудовлетворенности родителей воспитанием и обучением в детском саду.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 Определение основного содержания работы с родителями на новый учебный год.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май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педагоги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84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Ысыах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-Привлечение родителей к проведению национального праздника «Ысыах»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-Конкурс запевал осуохай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-Национальный костюм</a:t>
                      </a:r>
                      <a:endParaRPr lang="ru-RU" sz="110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май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Воспитатели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Родители </a:t>
                      </a:r>
                      <a:endParaRPr lang="ru-RU" sz="1100" dirty="0">
                        <a:effectLst/>
                        <a:latin typeface="a_FuturaRound" pitchFamily="34" charset="-52"/>
                        <a:ea typeface="Calibri"/>
                        <a:cs typeface="Times New Roman" pitchFamily="18" charset="0"/>
                      </a:endParaRPr>
                    </a:p>
                  </a:txBody>
                  <a:tcPr marL="49534" marR="49534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20844" y="157576"/>
            <a:ext cx="7467600" cy="41805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Работа  с  родителями</a:t>
            </a:r>
            <a:endParaRPr lang="ru-RU" sz="3600" b="1" dirty="0">
              <a:solidFill>
                <a:srgbClr val="00B05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Мичил\Desktop\детсад\Лебедева\биьикчээн\IMG-20170519-WA00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84" y="761985"/>
            <a:ext cx="4038571" cy="268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3" y="3624886"/>
            <a:ext cx="4148533" cy="300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4" y="3624886"/>
            <a:ext cx="4038571" cy="3009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1" y="761984"/>
            <a:ext cx="4140744" cy="268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4" y="301680"/>
            <a:ext cx="3935828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8" y="301680"/>
            <a:ext cx="3888432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4" y="3442513"/>
            <a:ext cx="3960440" cy="299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4" y="3442513"/>
            <a:ext cx="3935828" cy="299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esktop\WhatsApp Image 2018-11-18 at 05.53.2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6493" y="1294412"/>
            <a:ext cx="6725392" cy="5044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1874" y="152400"/>
            <a:ext cx="8270543" cy="79586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Конкурс </a:t>
            </a:r>
            <a:b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Папа, Мама и Я – спортивная семья</a:t>
            </a:r>
            <a:endParaRPr lang="ru-RU" sz="3200" dirty="0">
              <a:solidFill>
                <a:srgbClr val="C00000"/>
              </a:solidFill>
              <a:latin typeface="a_FuturaRound" pitchFamily="34" charset="-52"/>
            </a:endParaRPr>
          </a:p>
        </p:txBody>
      </p:sp>
      <p:pic>
        <p:nvPicPr>
          <p:cNvPr id="1026" name="Picture 2" descr="C:\Users\Владимир\Desktop\Новая папка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5141" y="4033211"/>
            <a:ext cx="2988860" cy="28247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" y="188640"/>
            <a:ext cx="9144001" cy="43204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Результаты  работы  с  </a:t>
            </a:r>
            <a:r>
              <a:rPr lang="ru-RU" sz="3600" b="1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родителями</a:t>
            </a:r>
            <a:endParaRPr lang="ru-RU" sz="3600" dirty="0">
              <a:solidFill>
                <a:srgbClr val="C00000"/>
              </a:solidFill>
              <a:latin typeface="a_FuturaRound" pitchFamily="34" charset="-52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39980879"/>
              </p:ext>
            </p:extLst>
          </p:nvPr>
        </p:nvGraphicFramePr>
        <p:xfrm>
          <a:off x="508487" y="760936"/>
          <a:ext cx="8237579" cy="58445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4472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9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06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2081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_FuturaRound" pitchFamily="34" charset="-52"/>
                        </a:rPr>
                        <a:t>27 </a:t>
                      </a:r>
                      <a:r>
                        <a:rPr lang="ru-RU" sz="1600" b="0" dirty="0" smtClean="0">
                          <a:latin typeface="a_FuturaRound" pitchFamily="34" charset="-52"/>
                        </a:rPr>
                        <a:t>ноября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2015 год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 smtClean="0">
                          <a:latin typeface="a_FuturaRound" pitchFamily="34" charset="-52"/>
                        </a:rPr>
                        <a:t>Внутрисадовское</a:t>
                      </a:r>
                      <a:r>
                        <a:rPr lang="ru-RU" sz="1600" b="0" dirty="0" smtClean="0">
                          <a:latin typeface="a_FuturaRound" pitchFamily="34" charset="-52"/>
                        </a:rPr>
                        <a:t> соревнование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«Уголок безопасности дорожного движения»</a:t>
                      </a:r>
                      <a:r>
                        <a:rPr lang="en-US" sz="1600" b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dirty="0" smtClean="0">
                          <a:latin typeface="a_FuturaRound" pitchFamily="34" charset="-52"/>
                        </a:rPr>
                        <a:t>проведенного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в рамках Декады «Зеленый огонек» </a:t>
                      </a:r>
                    </a:p>
                    <a:p>
                      <a:pPr algn="ctr"/>
                      <a:endParaRPr lang="ru-RU" sz="1600" b="0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 </a:t>
                      </a:r>
                      <a:r>
                        <a:rPr lang="ru-RU" sz="1600" b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место</a:t>
                      </a:r>
                      <a:endParaRPr lang="ru-RU" sz="1600" b="0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7233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25 декабря 2015 год</a:t>
                      </a:r>
                      <a:endParaRPr lang="ru-RU" sz="1600" b="1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a_FuturaRound" pitchFamily="34" charset="-52"/>
                        </a:rPr>
                        <a:t>Внутрисадовские</a:t>
                      </a:r>
                      <a:r>
                        <a:rPr lang="ru-RU" sz="1600" dirty="0" smtClean="0">
                          <a:latin typeface="a_FuturaRound" pitchFamily="34" charset="-52"/>
                        </a:rPr>
                        <a:t> соревнования</a:t>
                      </a:r>
                      <a:endParaRPr lang="en-US" sz="1600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«Лучшая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новогодняя газета» </a:t>
                      </a: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</a:t>
                      </a:r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место</a:t>
                      </a:r>
                    </a:p>
                    <a:p>
                      <a:pPr algn="ctr"/>
                      <a:endParaRPr lang="ru-RU" sz="1600" baseline="0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baseline="0" dirty="0" smtClean="0">
                          <a:latin typeface="a_FuturaRound" pitchFamily="34" charset="-52"/>
                        </a:rPr>
                        <a:t>«Лучшая снежная фигура»</a:t>
                      </a:r>
                      <a:r>
                        <a:rPr lang="en-US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baseline="0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III </a:t>
                      </a:r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место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14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25 декабря 2015 год</a:t>
                      </a:r>
                    </a:p>
                    <a:p>
                      <a:pPr algn="ctr"/>
                      <a:endParaRPr lang="ru-RU" sz="1600" b="1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a_FuturaRound" pitchFamily="34" charset="-52"/>
                        </a:rPr>
                        <a:t>«Лучшая снежная фигура»</a:t>
                      </a:r>
                      <a:r>
                        <a:rPr lang="en-US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baseline="0" dirty="0" smtClean="0">
                        <a:latin typeface="a_FuturaRound" pitchFamily="34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0" dirty="0" smtClean="0">
                        <a:latin typeface="a_FuturaRound" pitchFamily="34" charset="-52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III </a:t>
                      </a:r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место</a:t>
                      </a:r>
                      <a:endParaRPr lang="ru-RU" sz="1600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79" y="2674823"/>
            <a:ext cx="144016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09" y="887349"/>
            <a:ext cx="1426230" cy="159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79" y="4667287"/>
            <a:ext cx="144015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22603904"/>
              </p:ext>
            </p:extLst>
          </p:nvPr>
        </p:nvGraphicFramePr>
        <p:xfrm>
          <a:off x="270933" y="237068"/>
          <a:ext cx="8585199" cy="64431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13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156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62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02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28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января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dirty="0" smtClean="0">
                          <a:latin typeface="a_FuturaRound" pitchFamily="34" charset="-52"/>
                        </a:rPr>
                        <a:t>2016 год</a:t>
                      </a:r>
                    </a:p>
                    <a:p>
                      <a:pPr algn="ctr"/>
                      <a:endParaRPr lang="ru-RU" sz="16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Номинация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«Лучший болельщик»</a:t>
                      </a:r>
                      <a:endParaRPr lang="ru-RU" sz="1600" b="0" dirty="0" smtClean="0"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72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28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января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dirty="0" smtClean="0">
                          <a:latin typeface="a_FuturaRound" pitchFamily="34" charset="-52"/>
                        </a:rPr>
                        <a:t>2016 год</a:t>
                      </a:r>
                    </a:p>
                    <a:p>
                      <a:pPr algn="ctr"/>
                      <a:endParaRPr lang="ru-RU" sz="1600" b="1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latin typeface="a_FuturaRound" pitchFamily="34" charset="-52"/>
                        </a:rPr>
                        <a:t>Внутрисадовское</a:t>
                      </a:r>
                      <a:r>
                        <a:rPr lang="ru-RU" sz="1600" dirty="0" smtClean="0">
                          <a:latin typeface="a_FuturaRound" pitchFamily="34" charset="-52"/>
                        </a:rPr>
                        <a:t> соревнование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по волейболу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среди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a_FuturaRound" pitchFamily="34" charset="-52"/>
                        </a:rPr>
                        <a:t>родителей и педагогов</a:t>
                      </a:r>
                    </a:p>
                    <a:p>
                      <a:pPr algn="ctr"/>
                      <a:endParaRPr lang="ru-RU" sz="1600" baseline="0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 </a:t>
                      </a:r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место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 </a:t>
                      </a:r>
                      <a:endParaRPr lang="ru-RU" sz="1600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87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2017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Конференция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 родителей «Роль семьи в формировании здорового образа жизни», в секции «Из опыта семейного воспитания по формированию здорового образа жизни»</a:t>
                      </a:r>
                    </a:p>
                    <a:p>
                      <a:pPr algn="ctr"/>
                      <a:endParaRPr lang="ru-RU" sz="1600" baseline="0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Лауреат</a:t>
                      </a:r>
                      <a:endParaRPr lang="ru-RU" sz="1600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83" y="744732"/>
            <a:ext cx="2408127" cy="135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65" y="292659"/>
            <a:ext cx="1552590" cy="193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57" y="2357963"/>
            <a:ext cx="1552590" cy="193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Владимир\Desktop\Новая папка\WhatsApp Image 2018-11-15 at 09.50.1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4950" y="4423267"/>
            <a:ext cx="1614604" cy="2152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98" y="832513"/>
            <a:ext cx="2199984" cy="150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48195"/>
              </p:ext>
            </p:extLst>
          </p:nvPr>
        </p:nvGraphicFramePr>
        <p:xfrm>
          <a:off x="262467" y="195996"/>
          <a:ext cx="8627532" cy="653500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62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9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00856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2018 год</a:t>
                      </a:r>
                      <a:endParaRPr lang="ru-RU" sz="16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err="1" smtClean="0">
                          <a:latin typeface="a_FuturaRound" pitchFamily="34" charset="-52"/>
                        </a:rPr>
                        <a:t>Внутрисадовское</a:t>
                      </a:r>
                      <a:r>
                        <a:rPr lang="ru-RU" sz="1600" b="0" dirty="0" smtClean="0">
                          <a:latin typeface="a_FuturaRound" pitchFamily="34" charset="-52"/>
                        </a:rPr>
                        <a:t> соревнование </a:t>
                      </a:r>
                    </a:p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по волейболу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среди </a:t>
                      </a:r>
                    </a:p>
                    <a:p>
                      <a:pPr algn="ctr"/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родителей и педагогов</a:t>
                      </a:r>
                    </a:p>
                    <a:p>
                      <a:pPr algn="ctr"/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 </a:t>
                      </a:r>
                      <a:r>
                        <a:rPr lang="ru-RU" sz="16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место</a:t>
                      </a:r>
                      <a:r>
                        <a:rPr lang="en-US" sz="16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</a:t>
                      </a:r>
                      <a:r>
                        <a:rPr lang="en-US" sz="1600" b="0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endParaRPr lang="ru-RU" sz="1600" b="0" dirty="0" smtClean="0"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62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a_FuturaRound" pitchFamily="34" charset="-52"/>
                        </a:rPr>
                        <a:t>2018 год</a:t>
                      </a:r>
                    </a:p>
                    <a:p>
                      <a:pPr algn="ctr"/>
                      <a:endParaRPr lang="ru-RU" sz="16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  <a:cs typeface="Times New Roman" pitchFamily="18" charset="0"/>
                        </a:rPr>
                        <a:t>Заочный конкурс авторских стихотворений «Милый образ»,</a:t>
                      </a:r>
                      <a:r>
                        <a:rPr lang="ru-RU" sz="15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посвященный Дню Матери в Республике Саха (Якутия) и Международному Дню девочек</a:t>
                      </a:r>
                    </a:p>
                    <a:p>
                      <a:pPr algn="ctr"/>
                      <a:endParaRPr lang="ru-RU" sz="1500" b="0" baseline="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Родитель Романова </a:t>
                      </a:r>
                      <a:r>
                        <a:rPr lang="ru-RU" sz="1500" b="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Люсция</a:t>
                      </a:r>
                      <a:r>
                        <a:rPr lang="ru-RU" sz="15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Иннокентьевна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5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I</a:t>
                      </a:r>
                      <a:r>
                        <a:rPr lang="ru-RU" sz="15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степени</a:t>
                      </a:r>
                      <a:endParaRPr lang="ru-RU" sz="1500" b="0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379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2018 год</a:t>
                      </a:r>
                    </a:p>
                    <a:p>
                      <a:pPr algn="ctr"/>
                      <a:endParaRPr lang="ru-RU" sz="1600" b="1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  <a:cs typeface="Times New Roman" pitchFamily="18" charset="0"/>
                        </a:rPr>
                        <a:t>Заочный конкурс авторских стихотворений «Милый образ»,</a:t>
                      </a:r>
                      <a:r>
                        <a:rPr lang="ru-RU" sz="15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посвященный Дню Матери в Республике Саха (Якутия) и Международному Дню девочек</a:t>
                      </a:r>
                    </a:p>
                    <a:p>
                      <a:pPr algn="ctr"/>
                      <a:endParaRPr lang="ru-RU" sz="1500" b="0" baseline="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5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Родитель Кузьмина </a:t>
                      </a:r>
                      <a:r>
                        <a:rPr lang="ru-RU" sz="1500" b="0" baseline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Туяра</a:t>
                      </a:r>
                      <a:r>
                        <a:rPr lang="ru-RU" sz="15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Анатольевна</a:t>
                      </a:r>
                    </a:p>
                    <a:p>
                      <a:pPr algn="ctr"/>
                      <a:r>
                        <a:rPr lang="ru-RU" sz="15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5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r>
                        <a:rPr lang="ru-RU" sz="1500" b="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степени</a:t>
                      </a:r>
                      <a:endParaRPr lang="ru-RU" sz="1500" b="0" dirty="0" smtClean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Владимир\Desktop\Новая папка\WhatsApp Image 2018-11-15 at 09.47.1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9685" y="2331272"/>
            <a:ext cx="1559182" cy="2078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Владимир\Desktop\Новая папка\WhatsApp Image 2018-11-15 at 09.47.3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9685" y="4548483"/>
            <a:ext cx="1626914" cy="210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85" y="260559"/>
            <a:ext cx="1559182" cy="193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232012"/>
            <a:ext cx="9144000" cy="69269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t"/>
            <a:r>
              <a:rPr lang="ru-RU" sz="1800" b="1" dirty="0" smtClean="0">
                <a:solidFill>
                  <a:srgbClr val="7030A0"/>
                </a:solidFill>
              </a:rPr>
              <a:t/>
            </a:r>
            <a:br>
              <a:rPr lang="ru-RU" sz="1800" b="1" dirty="0" smtClean="0">
                <a:solidFill>
                  <a:srgbClr val="7030A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</a:rPr>
              <a:t>1. </a:t>
            </a: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ПРЕДСТАВЛЕНИЕ СОБСТВЕННОГО ИННОВАЦИОННОГО ПЕДАГОГИЧЕСКОГО ОПЫТА</a:t>
            </a:r>
            <a:endParaRPr lang="ru-RU" sz="1800" dirty="0">
              <a:solidFill>
                <a:srgbClr val="C0000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955" y="818569"/>
            <a:ext cx="867997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Round" pitchFamily="34" charset="-52"/>
                <a:cs typeface="Times New Roman" pitchFamily="18" charset="0"/>
              </a:rPr>
              <a:t>Тема: Использование стихотворений в бытовой деятельности ДОУ как одно из средств формирования выразительного чтения</a:t>
            </a:r>
          </a:p>
        </p:txBody>
      </p:sp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245659" y="1712296"/>
            <a:ext cx="8652681" cy="4879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92500" lnSpcReduction="20000"/>
          </a:bodyPr>
          <a:lstStyle/>
          <a:p>
            <a:pPr algn="ctr" eaLnBrk="1" hangingPunct="1">
              <a:buNone/>
              <a:defRPr/>
            </a:pPr>
            <a:r>
              <a:rPr lang="ru-RU" sz="2000" b="1" i="1" dirty="0" smtClean="0">
                <a:solidFill>
                  <a:srgbClr val="C00000"/>
                </a:solidFill>
                <a:latin typeface="a_FuturaRound" pitchFamily="34" charset="-52"/>
              </a:rPr>
              <a:t> </a:t>
            </a:r>
            <a:r>
              <a:rPr lang="ru-RU" sz="2200" b="1" i="1" dirty="0" smtClean="0">
                <a:solidFill>
                  <a:srgbClr val="C00000"/>
                </a:solidFill>
                <a:latin typeface="a_FuturaRound" pitchFamily="34" charset="-52"/>
              </a:rPr>
              <a:t>Актуальность:</a:t>
            </a:r>
            <a:endParaRPr lang="ru-RU" sz="2000" b="1" i="1" dirty="0" smtClean="0">
              <a:solidFill>
                <a:srgbClr val="C00000"/>
              </a:solidFill>
              <a:latin typeface="a_FuturaRound" pitchFamily="34" charset="-52"/>
            </a:endParaRPr>
          </a:p>
          <a:p>
            <a:pPr marL="46037" indent="0" algn="just" eaLnBrk="1" hangingPunct="1">
              <a:buFont typeface="Wingdings" pitchFamily="2" charset="2"/>
              <a:buChar char="Ø"/>
              <a:defRPr/>
            </a:pPr>
            <a:r>
              <a:rPr lang="ru-RU" sz="2000" b="1" dirty="0">
                <a:solidFill>
                  <a:schemeClr val="tx1"/>
                </a:solidFill>
                <a:latin typeface="a_FuturaRound" pitchFamily="34" charset="-52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_FuturaRound" pitchFamily="34" charset="-52"/>
              </a:rPr>
              <a:t>    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</a:rPr>
              <a:t>Одним </a:t>
            </a:r>
            <a:r>
              <a:rPr lang="ru-RU" sz="2000" dirty="0">
                <a:solidFill>
                  <a:schemeClr val="tx1"/>
                </a:solidFill>
                <a:latin typeface="a_FuturaRound" pitchFamily="34" charset="-52"/>
              </a:rPr>
              <a:t>из причин искажения духовностей, человеческих ценностей и общей культуры общества, мы видим с отдалением подрастающего поколения от художественной литературы и культуры.   </a:t>
            </a:r>
          </a:p>
          <a:p>
            <a:pPr marL="46037" indent="0" algn="just"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</a:rPr>
              <a:t>      Психологические</a:t>
            </a:r>
            <a:r>
              <a:rPr lang="ru-RU" sz="2000" dirty="0">
                <a:solidFill>
                  <a:schemeClr val="tx1"/>
                </a:solidFill>
                <a:latin typeface="a_FuturaRound" pitchFamily="34" charset="-52"/>
              </a:rPr>
              <a:t>, социологические, библиотековедческие исследований исследования показывают, что у современных детей в силу повышенного влияния информации, развивается правое полушарие в ущерб левому. Когда как, в свою очередь, именно левое полушарие мозга отвечает за творчество,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</a:rPr>
              <a:t>воображение.  </a:t>
            </a:r>
          </a:p>
          <a:p>
            <a:pPr marL="46037" indent="0" algn="just" eaLnBrk="1" hangingPunct="1"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tx1"/>
                </a:solidFill>
                <a:latin typeface="a_FuturaRound" pitchFamily="34" charset="-52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</a:rPr>
              <a:t>     Понижение </a:t>
            </a:r>
            <a:r>
              <a:rPr lang="ru-RU" sz="2000" dirty="0">
                <a:solidFill>
                  <a:schemeClr val="tx1"/>
                </a:solidFill>
                <a:latin typeface="a_FuturaRound" pitchFamily="34" charset="-52"/>
              </a:rPr>
              <a:t>интереса к художественной литературе, выступает барьером в воспитании личности подрастающего поколения, в его нравственном и эстетическом развитии, взамен получая </a:t>
            </a:r>
            <a:r>
              <a:rPr lang="ru-RU" sz="2000" dirty="0" err="1">
                <a:solidFill>
                  <a:schemeClr val="tx1"/>
                </a:solidFill>
                <a:latin typeface="a_FuturaRound" pitchFamily="34" charset="-52"/>
              </a:rPr>
              <a:t>гиперактивную</a:t>
            </a:r>
            <a:r>
              <a:rPr lang="ru-RU" sz="2000" dirty="0">
                <a:solidFill>
                  <a:schemeClr val="tx1"/>
                </a:solidFill>
                <a:latin typeface="a_FuturaRound" pitchFamily="34" charset="-52"/>
              </a:rPr>
              <a:t> практичность и эмоционально-эстетическую инфантильность, низкий уровень культуры общения и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</a:rPr>
              <a:t>грамотности.</a:t>
            </a:r>
          </a:p>
          <a:p>
            <a:pPr marL="46037" indent="0" algn="just" eaLnBrk="1" hangingPunct="1">
              <a:buFont typeface="Wingdings" pitchFamily="2" charset="2"/>
              <a:buChar char="Ø"/>
              <a:defRPr/>
            </a:pPr>
            <a:r>
              <a:rPr lang="ru-RU" sz="2000" dirty="0">
                <a:solidFill>
                  <a:schemeClr val="tx1"/>
                </a:solidFill>
                <a:latin typeface="a_FuturaRound" pitchFamily="34" charset="-52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a_FuturaRound" pitchFamily="34" charset="-52"/>
              </a:rPr>
              <a:t>     Поэтому нацелили нашу работу на </a:t>
            </a:r>
            <a:r>
              <a:rPr lang="ru-RU" sz="2000" dirty="0">
                <a:solidFill>
                  <a:schemeClr val="tx1"/>
                </a:solidFill>
                <a:latin typeface="a_FuturaRound" pitchFamily="34" charset="-52"/>
              </a:rPr>
              <a:t>поиск новых технологий в работе с детьми по формированию выразительного чтения, по развитию творческой деятельности детей, педагогических возможностей по осваиванию детьми произведения искусства на личностно значимом уровне.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8795"/>
            <a:ext cx="9144000" cy="56264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Отзывы  родителей</a:t>
            </a:r>
            <a:endParaRPr lang="ru-RU" sz="3200" b="1" dirty="0">
              <a:solidFill>
                <a:srgbClr val="00B05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1026" name="Picture 2" descr="C:\Users\Владимир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780" y="851339"/>
            <a:ext cx="4170138" cy="584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Владимир\Desktop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656" y="867104"/>
            <a:ext cx="4146330" cy="582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Владимир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877" y="839972"/>
            <a:ext cx="4682358" cy="5879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89663"/>
            <a:ext cx="9144000" cy="562644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Отзывы  родителей</a:t>
            </a:r>
            <a:endParaRPr lang="ru-RU" sz="4400" b="1" dirty="0">
              <a:solidFill>
                <a:srgbClr val="00B050"/>
              </a:solidFill>
              <a:latin typeface="a_FuturaRound" pitchFamily="34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Наши будни</a:t>
            </a:r>
            <a:endParaRPr lang="ru-RU" sz="3600" dirty="0">
              <a:solidFill>
                <a:srgbClr val="C00000"/>
              </a:solidFill>
              <a:latin typeface="a_FuturaRound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" y="748145"/>
            <a:ext cx="4303772" cy="283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14" y="3669476"/>
            <a:ext cx="4269080" cy="305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6" y="3657601"/>
            <a:ext cx="4315647" cy="306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15" y="736271"/>
            <a:ext cx="4280954" cy="285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WhatsApp Image 2018-11-18 at 05.54.5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7786" y="1125952"/>
            <a:ext cx="3987704" cy="531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Владимир\Desktop\WhatsApp Image 2018-11-18 at 05.56.2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16" y="1961870"/>
            <a:ext cx="4576550" cy="343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Наши будни</a:t>
            </a:r>
            <a:endParaRPr lang="ru-RU" sz="4000" dirty="0">
              <a:solidFill>
                <a:srgbClr val="C00000"/>
              </a:solidFill>
              <a:latin typeface="a_FuturaRound" pitchFamily="34" charset="-5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8667" y="0"/>
            <a:ext cx="8398934" cy="9087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a_FuturaRound" pitchFamily="34" charset="-52"/>
              </a:rPr>
              <a:t>9.  </a:t>
            </a:r>
            <a:r>
              <a:rPr lang="ru-RU" sz="24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Участие  в  научно-исследовательской,  инновационной, проектной  деятельности</a:t>
            </a:r>
            <a:endParaRPr lang="ru-RU" sz="2400" b="1" dirty="0">
              <a:solidFill>
                <a:srgbClr val="00B05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5" name="Picture 9" descr="Чемпион своей судьбы"/>
          <p:cNvPicPr>
            <a:picLocks noGr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6" y="652332"/>
            <a:ext cx="1728192" cy="162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Рисунок 5" descr="плакат1"/>
          <p:cNvPicPr/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13773" r="1805" b="6061"/>
          <a:stretch>
            <a:fillRect/>
          </a:stretch>
        </p:blipFill>
        <p:spPr bwMode="auto">
          <a:xfrm>
            <a:off x="6473299" y="772644"/>
            <a:ext cx="232425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9642" y="2281359"/>
            <a:ext cx="8856984" cy="4431983"/>
          </a:xfrm>
          <a:prstGeom prst="rect">
            <a:avLst/>
          </a:prstGeom>
          <a:ln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ea typeface="Times New Roman" pitchFamily="18" charset="0"/>
                <a:cs typeface="Times New Roman" pitchFamily="18" charset="0"/>
              </a:rPr>
              <a:t>Основной замысел экспериментальной деятельности состоит в формировании духовности, связанной с физическим оздоровлением и совершенствованием ребенка, основанной на жизненно-мировоззренческих позициях выдающегося тренера и педагога–подвижника Д.П. Коркина, который был убежден в том что достичь подлинных спортивных высот, можно лишь прежде став «чемпионом своей судьбы», состояться «чемпионом» в самом себе, победив в самом сложном, напряженном и ответственном «соревновании» с самим собой, имя которому – судьба.</a:t>
            </a:r>
            <a:endParaRPr lang="ru-RU" sz="1500" dirty="0" smtClean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ea typeface="Times New Roman" pitchFamily="18" charset="0"/>
                <a:cs typeface="Times New Roman" pitchFamily="18" charset="0"/>
              </a:rPr>
              <a:t>Воспитание ребенка в духе «Чемпиона своей судьбы» экстремальных условиях Севера возможно при:</a:t>
            </a:r>
            <a:endParaRPr lang="ru-RU" sz="1500" dirty="0" smtClean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  <a:p>
            <a:pPr marL="342900" indent="-3429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ea typeface="Times New Roman" pitchFamily="18" charset="0"/>
                <a:cs typeface="Times New Roman" pitchFamily="18" charset="0"/>
              </a:rPr>
              <a:t>создание эмоционально-привлекательной воспитывающей предметно-развивающей среды для проживания и физического оздоровления ребенка;</a:t>
            </a:r>
          </a:p>
          <a:p>
            <a:pPr marL="342900" indent="-342900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- использование </a:t>
            </a: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педагогических идей и традиций Д.П.Коркина;</a:t>
            </a:r>
            <a:b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</a:b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- соблюдение заповедей учения </a:t>
            </a:r>
            <a:r>
              <a:rPr lang="ru-RU" sz="1500" dirty="0" err="1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Айыы</a:t>
            </a: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 о сильном духе, теле и духовности;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- организация воспитательной работы «всем миром»;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- осуществление взаимосвязи и преемственности общеобразовательных и дошкольных воспитательных программ и программ по физическому развитию и воспитанию детей;</a:t>
            </a:r>
          </a:p>
          <a:p>
            <a:pPr marL="342900" indent="-342900" algn="just">
              <a:spcBef>
                <a:spcPct val="20000"/>
              </a:spcBef>
            </a:pPr>
            <a:r>
              <a:rPr lang="ru-RU" sz="1500" dirty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	- создание единого социокультурного образовательного пространства в условиях сельской местности</a:t>
            </a:r>
            <a:r>
              <a:rPr lang="ru-RU" sz="1500" dirty="0" smtClean="0">
                <a:solidFill>
                  <a:prstClr val="black"/>
                </a:solidFill>
                <a:latin typeface="a_FuturaRound" pitchFamily="34" charset="-52"/>
                <a:cs typeface="Times New Roman" pitchFamily="18" charset="0"/>
              </a:rPr>
              <a:t>.</a:t>
            </a:r>
            <a:endParaRPr lang="ru-RU" sz="1500" dirty="0">
              <a:solidFill>
                <a:prstClr val="black"/>
              </a:solidFill>
              <a:latin typeface="a_FuturaRound" pitchFamily="34" charset="-5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7516343"/>
              </p:ext>
            </p:extLst>
          </p:nvPr>
        </p:nvGraphicFramePr>
        <p:xfrm>
          <a:off x="251520" y="188641"/>
          <a:ext cx="8679829" cy="319856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5510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7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1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Год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rgbClr val="FF0000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Этапы инновационной деятельности</a:t>
                      </a:r>
                      <a:endParaRPr lang="ru-RU" sz="1800" b="0" dirty="0">
                        <a:solidFill>
                          <a:srgbClr val="FF0000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3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Экспериментальная площадка РАО по теме «Развитие социальной компетентности дошкольников в условиях физкультурно-оздоровительной деятельности в малокомплектных дошкольных учреждениях».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22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Экспериментальная работа по теме «Технологии оптимизации физического состояния воспитанников и работников ДОУ в условиях Республики Саха (Якутия)»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9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Пилотное ДОУ РС (Я), реализующее требования ФГОС ДО</a:t>
                      </a:r>
                      <a:r>
                        <a:rPr lang="ru-RU" sz="1200" kern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.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Пилотное ДОУ по реализации проекта "Методика исследования по международной шкале </a:t>
                      </a:r>
                      <a:r>
                        <a:rPr lang="en-US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ECERS</a:t>
                      </a: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" Всемирного банка, МО РС (Я), АОУ РС (Я) "</a:t>
                      </a:r>
                      <a:r>
                        <a:rPr lang="ru-RU" sz="1200" kern="1200" dirty="0" err="1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ИРОиПК</a:t>
                      </a: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"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43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/>
                        </a:defRPr>
                      </a:lvl9pPr>
                    </a:lstStyle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Региональная </a:t>
                      </a:r>
                      <a:r>
                        <a:rPr lang="ru-RU" sz="1200" kern="1200" dirty="0" err="1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стажировачная</a:t>
                      </a:r>
                      <a:r>
                        <a:rPr lang="ru-RU" sz="1200" kern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площадка "Распространение моделей развития системы психолого-педагогического и медико-социального сопровождения воспитанников"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672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Экспериментальная площадка по реализации программы «От </a:t>
                      </a:r>
                      <a:r>
                        <a:rPr lang="ru-RU" sz="1200" dirty="0" err="1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Фрёбеля</a:t>
                      </a: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до робота» в соответствии</a:t>
                      </a:r>
                      <a:r>
                        <a:rPr lang="ru-RU" sz="1200" baseline="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 с ФГОС дошкольного образования»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170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2018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Пилотное ДОУ по апробации и реализации регионального компонента по образовательным областям ФГОС в рамках комплексной программы "Радуга".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ea typeface="Times New Roman"/>
                        <a:cs typeface="Times New Roman" pitchFamily="18" charset="0"/>
                      </a:endParaRPr>
                    </a:p>
                  </a:txBody>
                  <a:tcPr marL="36701" marR="3670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5" name="Picture 3" descr="C:\Users\Оксана\Desktop\изображения\2016-2017\ленский образ форум\IMG_58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4390" r="5432"/>
          <a:stretch/>
        </p:blipFill>
        <p:spPr bwMode="auto">
          <a:xfrm>
            <a:off x="202018" y="3501008"/>
            <a:ext cx="4504085" cy="317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Оксана\Desktop\изображения 2017-2018\сельская ярмарка\IMG-20170630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75303"/>
            <a:ext cx="4143325" cy="3201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6086" y="97322"/>
            <a:ext cx="914400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10.  Распространение  педагогического  опыта. </a:t>
            </a:r>
            <a:b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Наличие  публикаций, включая  интернет-публикации</a:t>
            </a:r>
            <a:endParaRPr lang="ru-RU" sz="2400" b="1" dirty="0">
              <a:solidFill>
                <a:srgbClr val="C0000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741298"/>
              </p:ext>
            </p:extLst>
          </p:nvPr>
        </p:nvGraphicFramePr>
        <p:xfrm>
          <a:off x="173426" y="889000"/>
          <a:ext cx="8784976" cy="58589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277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Где распространено, тема публикации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357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19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мая</a:t>
                      </a:r>
                    </a:p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2014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Научно-методическая работа «Совместная образовательно-игровая деятельность с использованием информационно-коммуникационных технологий для детей подготовительной группы» опубликована в сборнике материалов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Международной заочной научно-практической конференции «Повышение качества образования: новые идеи, новые подходы»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602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17 июня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2015 года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Выдан сертификат о распространении опыта на республиканских курсах, научно-практических конференциях, семинарах, педагогических чтениях работников образования Республики Саха (Якутия)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</a:t>
                      </a:r>
                      <a:r>
                        <a:rPr lang="sah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Өс хоһоон нөҥүө оҕо саҥарар саҥатын сайыннарыы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602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2017 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Выдан сертификат о распространении передового опыта на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I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Республиканских Педагогических чтений «Совместная деятельность детей и взрослых в условиях реализации ФГОС»</a:t>
                      </a:r>
                      <a:endParaRPr lang="en-US" sz="1400" baseline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Этноэтикет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народа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саха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как средство воспитание гендерной культуры»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098" name="Picture 2" descr="C:\Users\Владимир\Desktop\ПМВ - копия\1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0580" y="1352559"/>
            <a:ext cx="1364776" cy="1942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Владимир\Desktop\ПМВ - копия\Сертификаты\00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952" y="3538637"/>
            <a:ext cx="2024031" cy="1410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Владимир\Desktop\ПМВ - копия\Сертификаты\002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952" y="5192283"/>
            <a:ext cx="2115403" cy="146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176469"/>
              </p:ext>
            </p:extLst>
          </p:nvPr>
        </p:nvGraphicFramePr>
        <p:xfrm>
          <a:off x="186267" y="228598"/>
          <a:ext cx="8746066" cy="6451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21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4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Где распространено, тема публикации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Примечание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10346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Вектор развития современного дошкольного образования</a:t>
                      </a:r>
                    </a:p>
                    <a:p>
                      <a:r>
                        <a:rPr lang="ru-RU" dirty="0" smtClean="0"/>
                        <a:t>Тема « Социализация</a:t>
                      </a:r>
                      <a:r>
                        <a:rPr lang="ru-RU" baseline="0" dirty="0" smtClean="0"/>
                        <a:t> дошкольников в условиях физкультурно-оздоровительной деятельности ДОО»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6836">
                <a:tc>
                  <a:txBody>
                    <a:bodyPr/>
                    <a:lstStyle/>
                    <a:p>
                      <a:r>
                        <a:rPr lang="ru-RU" dirty="0" smtClean="0"/>
                        <a:t>2016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Ленский образовательный форум</a:t>
                      </a:r>
                    </a:p>
                    <a:p>
                      <a:r>
                        <a:rPr lang="ru-RU" dirty="0" smtClean="0"/>
                        <a:t>«Открытая школа-горизонты Якутии» </a:t>
                      </a:r>
                    </a:p>
                    <a:p>
                      <a:r>
                        <a:rPr lang="ru-RU" dirty="0" smtClean="0"/>
                        <a:t>« Открытая школа:</a:t>
                      </a:r>
                      <a:r>
                        <a:rPr lang="ru-RU" baseline="0" dirty="0" smtClean="0"/>
                        <a:t> человек –институт образования»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28" name="Picture 4" descr="C:\Users\1\Desktop\00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65" y="887862"/>
            <a:ext cx="3501207" cy="241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65" y="4025709"/>
            <a:ext cx="3501207" cy="246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458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416062"/>
              </p:ext>
            </p:extLst>
          </p:nvPr>
        </p:nvGraphicFramePr>
        <p:xfrm>
          <a:off x="173426" y="135876"/>
          <a:ext cx="8784976" cy="669566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13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31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79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Дата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Где распространено, тема публикации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Примечание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b="1" dirty="0">
                        <a:solidFill>
                          <a:srgbClr val="00B050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622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2017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Доклад на тему «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Этноэтикет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народа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саха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как средство воспитания детей дошкольного возраста» опубликован в электронном сборнике Всероссийской конференции «Воспитание культурой: музейная педагогика, краеведение в современной образовательной практике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5609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2018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Провела мастер-класс в рамках курсов повышения квалификации «Методические аспекты образовательной деятельности педагогов дошкольных образовательных учреждений в условиях модернизации дошкольного образования»</a:t>
                      </a:r>
                    </a:p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«Использование стихотворений в бытовой деятельности как средство формирования выразительного чтения»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269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12 ноября</a:t>
                      </a:r>
                    </a:p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2018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Опубликован на сайте издания: </a:t>
                      </a:r>
                      <a:r>
                        <a:rPr lang="en-US" sz="1500" u="sng" baseline="0" dirty="0" smtClean="0">
                          <a:solidFill>
                            <a:srgbClr val="FF000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slovlpedagoga.ru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учебно-методический материал-презентация на тему: </a:t>
                      </a:r>
                      <a:r>
                        <a:rPr lang="ru-RU" sz="15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«Использование стихотворений для детей дошкольного возраста»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171" name="Picture 3" descr="C:\Users\Владимир\Desktop\ПМВ - копия\Сертификаты\00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4881" y="2665264"/>
            <a:ext cx="2889651" cy="1943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Владимир\Desktop\ПМВ - копия\Сертификаты\783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034" y="564876"/>
            <a:ext cx="1298445" cy="194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Владимир\Desktop\7349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034" y="4760435"/>
            <a:ext cx="1401952" cy="198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13" y="1714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algn="ctr" fontAlgn="t">
              <a:lnSpc>
                <a:spcPct val="120000"/>
              </a:lnSpc>
              <a:defRPr/>
            </a:pPr>
            <a:r>
              <a:rPr lang="ru-RU" sz="20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11. Разработка и внедрение авторских программ, методических пособий, игр, цифровых образовательных ресурсов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168255"/>
              </p:ext>
            </p:extLst>
          </p:nvPr>
        </p:nvGraphicFramePr>
        <p:xfrm>
          <a:off x="262467" y="1139493"/>
          <a:ext cx="8568266" cy="192543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012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118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5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161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838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2014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Пособие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«</a:t>
                      </a:r>
                      <a:r>
                        <a:rPr lang="ru-RU" sz="1600" dirty="0" err="1" smtClean="0">
                          <a:latin typeface="a_FuturaRound" pitchFamily="34" charset="-52"/>
                        </a:rPr>
                        <a:t>Сайаана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тереебут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кунэ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»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a_FuturaRound" pitchFamily="34" charset="-52"/>
                        </a:rPr>
                        <a:t>(тылы </a:t>
                      </a:r>
                      <a:r>
                        <a:rPr lang="ru-RU" sz="1600" baseline="0" dirty="0" err="1" smtClean="0">
                          <a:latin typeface="a_FuturaRound" pitchFamily="34" charset="-52"/>
                        </a:rPr>
                        <a:t>сайыннарыы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)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</a:t>
                      </a:r>
                      <a:r>
                        <a:rPr lang="ru-RU" sz="1600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место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Номинация «ЦОР для организации учебного процесса в ДОУ»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 конкурсе разработок цифровых образовательных ресурсов среди педагогов </a:t>
                      </a:r>
                      <a:r>
                        <a:rPr lang="ru-RU" sz="1600" dirty="0" err="1" smtClean="0">
                          <a:latin typeface="a_FuturaRound" pitchFamily="34" charset="-52"/>
                        </a:rPr>
                        <a:t>Чурапчинского</a:t>
                      </a:r>
                      <a:r>
                        <a:rPr lang="ru-RU" sz="1600" dirty="0" smtClean="0">
                          <a:latin typeface="a_FuturaRound" pitchFamily="34" charset="-52"/>
                        </a:rPr>
                        <a:t> улуса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6" name="Picture 2" descr="C:\Users\Владимир\Desktop\ПМВ - копия\Разработка и внедрение авторских программ\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348" y="3201958"/>
            <a:ext cx="2526178" cy="349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Владимир\Desktop\ПМВ - копия\Разработка и внедрение авторских программ\1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0467" y="3201958"/>
            <a:ext cx="3725334" cy="354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409432" y="271392"/>
            <a:ext cx="8325134" cy="5815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82296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Цель</a:t>
            </a:r>
            <a:r>
              <a:rPr lang="ru-RU" sz="2400" b="1" i="1" u="sng" dirty="0" smtClean="0">
                <a:solidFill>
                  <a:srgbClr val="7030A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- экспериментально обосновать влияние использования стихотворений в бытовой деятельности ДОУ на формирование выразительного чтения детей старшего дошкольного возраста</a:t>
            </a:r>
          </a:p>
          <a:p>
            <a:pPr marL="365760" indent="-283464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Char char=""/>
              <a:defRPr/>
            </a:pPr>
            <a:endParaRPr lang="ru-RU" sz="2400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  <a:p>
            <a:pPr marL="365760" indent="-283464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Char char=""/>
              <a:defRPr/>
            </a:pPr>
            <a:endParaRPr lang="ru-RU" sz="2400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  <a:p>
            <a:pPr marL="82296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Объект</a:t>
            </a:r>
            <a:r>
              <a:rPr lang="ru-RU" sz="2400" i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- процесс формирования выразительного чтения детей старшего дошкольного возраста.</a:t>
            </a:r>
          </a:p>
          <a:p>
            <a:pPr marL="82296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endParaRPr lang="ru-RU" sz="2400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  <a:p>
            <a:pPr marL="82296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endParaRPr lang="ru-RU" sz="2400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  <a:p>
            <a:pPr marL="82296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Предмет</a:t>
            </a:r>
            <a:r>
              <a:rPr lang="ru-RU" sz="2400" b="1" dirty="0" smtClean="0">
                <a:solidFill>
                  <a:srgbClr val="7030A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- влияние использования стихотворений в бытовой деятельности ДОУ на формирование выразительного чтения детей старшего                     дошкольного возраста.</a:t>
            </a:r>
          </a:p>
        </p:txBody>
      </p:sp>
      <p:pic>
        <p:nvPicPr>
          <p:cNvPr id="5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8095" y="4777401"/>
            <a:ext cx="2621202" cy="1998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0271"/>
            <a:ext cx="9144000" cy="89906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12. </a:t>
            </a:r>
            <a: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Выступления  </a:t>
            </a:r>
            <a:r>
              <a:rPr lang="ru-RU" sz="1800" b="1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на </a:t>
            </a:r>
            <a: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 научно-практических  конференциях</a:t>
            </a:r>
            <a:r>
              <a:rPr lang="ru-RU" sz="1800" b="1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, </a:t>
            </a:r>
            <a: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педчтениях</a:t>
            </a:r>
            <a:r>
              <a:rPr lang="ru-RU" sz="1800" b="1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, семинарах, секциях, </a:t>
            </a:r>
            <a: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проведение  </a:t>
            </a:r>
            <a:r>
              <a:rPr lang="ru-RU" sz="1800" b="1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открытых </a:t>
            </a:r>
            <a: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 </a:t>
            </a:r>
            <a:b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НОД, СИД</a:t>
            </a:r>
            <a:r>
              <a:rPr lang="ru-RU" sz="1800" b="1" dirty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, мастер-классов</a:t>
            </a:r>
            <a:endParaRPr lang="ru-RU" sz="1800" dirty="0">
              <a:solidFill>
                <a:srgbClr val="C00000"/>
              </a:solidFill>
              <a:latin typeface="a_FuturaRound" pitchFamily="34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388276"/>
              </p:ext>
            </p:extLst>
          </p:nvPr>
        </p:nvGraphicFramePr>
        <p:xfrm>
          <a:off x="160869" y="929340"/>
          <a:ext cx="8779931" cy="583552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879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90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3706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196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Январь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2014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Институт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развития образования и повышения квалификации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</a:rPr>
                        <a:t>им.С.Н.Донского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baseline="0" dirty="0" smtClean="0">
                          <a:latin typeface="a_FuturaRound" pitchFamily="34" charset="-52"/>
                        </a:rPr>
                        <a:t>Методический семинар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Введение ФГОС в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ДО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559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Февраль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2014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</a:rPr>
                        <a:t>Институт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развития образования и повышения квалификации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</a:rPr>
                        <a:t>им.С.Н.Донского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Использование наглядно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-дидактических пособий в коррекционной работе с детьми с нарушениями речи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0089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Апрель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2014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Улусные педагогические чтения работников дошкольного образования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Доклад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на тему: </a:t>
                      </a:r>
                      <a:r>
                        <a:rPr lang="en-US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айаана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тереебут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кунэ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(тылы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сайыннарыы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)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098" name="Picture 2" descr="C:\Users\Владимир\Desktop\ПМВ - копия\Семина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5735" y="1744710"/>
            <a:ext cx="2047241" cy="1598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Владимир\Desktop\ПМВ - копия\Семинар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35529" y="3556001"/>
            <a:ext cx="2067447" cy="1557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Владимир\Desktop\ПМВ - копия\Семинары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5736" y="5334315"/>
            <a:ext cx="2047241" cy="1349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454115"/>
              </p:ext>
            </p:extLst>
          </p:nvPr>
        </p:nvGraphicFramePr>
        <p:xfrm>
          <a:off x="211667" y="269071"/>
          <a:ext cx="8695267" cy="641959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36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66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767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108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239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Август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2014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Введение ФГОС дошкольного образования в практику работы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дошкольных организаций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Совместная образовательно-игровая деятельность с использованием информационно-коммуникационных технологий для детей подготовительной группы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467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Февраль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2016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Улусный конкурс учителей начальных классов и педагогов ДОУ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«Новый стандарт – новый педагог»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1144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Июль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2016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latin typeface="a_FuturaRound" pitchFamily="34" charset="-52"/>
                        </a:rPr>
                        <a:t>XIV</a:t>
                      </a:r>
                      <a:r>
                        <a:rPr lang="ru-RU" sz="1500" dirty="0" smtClean="0">
                          <a:latin typeface="a_FuturaRound" pitchFamily="34" charset="-52"/>
                        </a:rPr>
                        <a:t> Республиканская педагогическая ярмарка 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Слушание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 лекции</a:t>
                      </a:r>
                      <a:r>
                        <a:rPr lang="ru-RU" sz="150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sah-RU" sz="150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Сэдип</a:t>
                      </a:r>
                      <a:r>
                        <a:rPr lang="sah-RU" sz="150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 технология</a:t>
                      </a:r>
                      <a:r>
                        <a:rPr lang="sah-RU" sz="150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”Презентация</a:t>
                      </a:r>
                      <a:r>
                        <a:rPr lang="sah-RU" sz="150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  книги </a:t>
                      </a:r>
                      <a:r>
                        <a:rPr lang="sah-RU" sz="150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Чехордуновой Е.П., мастер классы</a:t>
                      </a:r>
                      <a:r>
                        <a:rPr lang="sah-RU" sz="1500" baseline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 “Олонхо-педагогиката”</a:t>
                      </a:r>
                      <a:endParaRPr lang="ru-RU" sz="1500" dirty="0" smtClean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122" name="Picture 2" descr="C:\Users\Владимир\Desktop\ПМВ - копия\Семинары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130" y="899614"/>
            <a:ext cx="2186865" cy="1513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Владимир\Desktop\ПМВ - копия\Семинары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5130" y="2851352"/>
            <a:ext cx="2193493" cy="1517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Владимир\Desktop\ПМВ - копия\Семинары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9122" y="4807152"/>
            <a:ext cx="2232873" cy="150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560818"/>
              </p:ext>
            </p:extLst>
          </p:nvPr>
        </p:nvGraphicFramePr>
        <p:xfrm>
          <a:off x="186265" y="184523"/>
          <a:ext cx="8805334" cy="650414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01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38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4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55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7699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35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Август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2016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Учебный семинар «Современные технологии для лиц с ограниченными возможностями здоровья»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«Речевое развитие детей</a:t>
                      </a:r>
                      <a:r>
                        <a:rPr lang="ru-RU" sz="15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дошкольного возраста»</a:t>
                      </a:r>
                      <a:endParaRPr lang="ru-RU" sz="15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385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Февраль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2017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</a:rPr>
                        <a:t>Институт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развития образования и повышения квалификации </a:t>
                      </a:r>
                      <a:r>
                        <a:rPr lang="ru-RU" sz="1500" baseline="0" dirty="0" err="1" smtClean="0">
                          <a:latin typeface="a_FuturaRound" pitchFamily="34" charset="-52"/>
                        </a:rPr>
                        <a:t>им.С.Н.Донского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Социально-коммуникативное развитие детей дошкольного возраста в условиях реализации ФГОС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908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2017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Практико-ориентировочный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с</a:t>
                      </a:r>
                      <a:r>
                        <a:rPr lang="ru-RU" sz="1500" dirty="0" smtClean="0">
                          <a:latin typeface="a_FuturaRound" pitchFamily="34" charset="-52"/>
                        </a:rPr>
                        <a:t>еминар «Психолого-педагогическое сопровождение детей раннего возраста с ОВЗ»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+mn-cs"/>
                        </a:rPr>
                        <a:t>Тема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+mn-cs"/>
                        </a:rPr>
                        <a:t> «Внутриутробное развитие ребенка»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147" name="Picture 3" descr="C:\Users\Владимир\Desktop\ПМВ - копия\Семинары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73" y="770004"/>
            <a:ext cx="2216072" cy="158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Владимир\Desktop\ПМВ - копия\Семинары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7225" y="2939214"/>
            <a:ext cx="2188120" cy="160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Владимир\Desktop\ПМВ - копия\Семинары\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7225" y="5017803"/>
            <a:ext cx="2188120" cy="1564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642095"/>
              </p:ext>
            </p:extLst>
          </p:nvPr>
        </p:nvGraphicFramePr>
        <p:xfrm>
          <a:off x="169331" y="243789"/>
          <a:ext cx="8796868" cy="647874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902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89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42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33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3507">
                <a:tc>
                  <a:txBody>
                    <a:bodyPr/>
                    <a:lstStyle/>
                    <a:p>
                      <a:pPr algn="ctr"/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Годы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Название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Тема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4893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Июнь</a:t>
                      </a:r>
                    </a:p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2017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Семинар «Формы обучения и развития одаренных детей» 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«Методические аспекты образовательной деятельности педагогов дошкольных образовательных учреждений в условиях модернизации дошкольного образования»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94067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Июль</a:t>
                      </a:r>
                    </a:p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2017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 smtClean="0">
                          <a:latin typeface="a_FuturaRound" pitchFamily="34" charset="-52"/>
                        </a:rPr>
                        <a:t>XV </a:t>
                      </a:r>
                      <a:r>
                        <a:rPr lang="ru-RU" sz="1500" dirty="0" smtClean="0">
                          <a:latin typeface="a_FuturaRound" pitchFamily="34" charset="-52"/>
                        </a:rPr>
                        <a:t>Республиканская педагогическая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ярмарка «Сельская школа </a:t>
                      </a:r>
                      <a:r>
                        <a:rPr lang="en-US" sz="1500" baseline="0" dirty="0" smtClean="0">
                          <a:latin typeface="a_FuturaRound" pitchFamily="34" charset="-52"/>
                        </a:rPr>
                        <a:t>&amp;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Образовательная марка»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  <a:cs typeface="Times New Roman" pitchFamily="18" charset="0"/>
                        </a:rPr>
                        <a:t>Использование стихотворений в бытовой деятельности ДОУ как одно из средств формирования выразительного чтения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06277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Ноябрь 2017 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>
                          <a:latin typeface="a_FuturaRound" pitchFamily="34" charset="-52"/>
                        </a:rPr>
                        <a:t>Научно-образовательный форум СВФУ «Корпоративная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социальная ответственность в современном образовательном пространстве»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Доклад на тему: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Этноэтикет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народа </a:t>
                      </a:r>
                      <a:r>
                        <a:rPr lang="ru-RU" sz="150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саха</a:t>
                      </a:r>
                      <a:r>
                        <a:rPr lang="ru-RU" sz="150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itchFamily="18" charset="0"/>
                        </a:rPr>
                        <a:t> как средство воспитания детей дошкольного возраста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171" name="Picture 3" descr="C:\Users\Владимир\Desktop\ПМВ - копия\Семинары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8133" y="753267"/>
            <a:ext cx="1465367" cy="216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C:\Users\Владимир\Desktop\ПМВ - копия\Семинары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6940" y="3164512"/>
            <a:ext cx="2274418" cy="161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Владимир\Desktop\ПМВ - копия\Семинары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6940" y="5070107"/>
            <a:ext cx="2254637" cy="1636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13.  Участие  в  муниципальных,  региональных  и  федеральных профессиональных   конкурсах</a:t>
            </a:r>
            <a:endParaRPr lang="ru-RU" sz="2000" dirty="0">
              <a:solidFill>
                <a:srgbClr val="00B050"/>
              </a:solidFill>
              <a:latin typeface="a_FuturaRound" pitchFamily="34" charset="-52"/>
            </a:endParaRPr>
          </a:p>
        </p:txBody>
      </p:sp>
      <p:graphicFrame>
        <p:nvGraphicFramePr>
          <p:cNvPr id="3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196084154"/>
              </p:ext>
            </p:extLst>
          </p:nvPr>
        </p:nvGraphicFramePr>
        <p:xfrm>
          <a:off x="135467" y="707887"/>
          <a:ext cx="8839201" cy="604297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14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673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569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891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Год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Конкурс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 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9898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2014 год</a:t>
                      </a:r>
                      <a:endParaRPr lang="ru-RU" sz="1400" b="0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Конкурс разработок цифровых образовательных ресурсов среди педагогов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baseline="0" dirty="0" err="1" smtClean="0">
                          <a:latin typeface="a_FuturaRound" pitchFamily="34" charset="-52"/>
                        </a:rPr>
                        <a:t>Чурапчинского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улуса </a:t>
                      </a:r>
                    </a:p>
                    <a:p>
                      <a:pPr algn="ctr"/>
                      <a:endParaRPr lang="ru-RU" sz="1600" b="0" baseline="0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Пособие </a:t>
                      </a:r>
                    </a:p>
                    <a:p>
                      <a:pPr algn="ctr"/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«</a:t>
                      </a:r>
                      <a:r>
                        <a:rPr lang="ru-RU" sz="1600" b="0" baseline="0" dirty="0" err="1" smtClean="0">
                          <a:latin typeface="a_FuturaRound" pitchFamily="34" charset="-52"/>
                        </a:rPr>
                        <a:t>Сайаана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baseline="0" dirty="0" err="1" smtClean="0">
                          <a:latin typeface="a_FuturaRound" pitchFamily="34" charset="-52"/>
                        </a:rPr>
                        <a:t>тереебут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 </a:t>
                      </a:r>
                      <a:r>
                        <a:rPr lang="ru-RU" sz="1600" b="0" baseline="0" dirty="0" err="1" smtClean="0">
                          <a:latin typeface="a_FuturaRound" pitchFamily="34" charset="-52"/>
                        </a:rPr>
                        <a:t>кунэ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»</a:t>
                      </a: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место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501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2014год</a:t>
                      </a:r>
                      <a:endParaRPr lang="ru-RU" sz="1400" b="0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Всероссийский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 постоянно действующий конкурс «Россыпь жизни и 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добра»Тема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 «Утренняя гимнастика»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Диплом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лауреата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005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2015 год</a:t>
                      </a:r>
                      <a:endParaRPr lang="ru-RU" sz="1400" b="0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Республиканская деловая игра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«ПРОФИ-Воспитатель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2015» 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среди воспитателей детских садов с рейтингом 36,66 из 100</a:t>
                      </a:r>
                      <a:endParaRPr lang="ru-RU" sz="1600" b="0" dirty="0"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123" name="Picture 3" descr="C:\Users\Владимир\Desktop\ПМВ - копия\Разработка и внедрение авторских программ\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6562" y="1081582"/>
            <a:ext cx="1366837" cy="1960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Владимир\Desktop\ПМВ - копия\Разработка и внедрение авторских программ\1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9338" y="1242751"/>
            <a:ext cx="1591081" cy="163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Владимир\Desktop\Новая папка\WhatsApp Image 2018-11-15 at 09.53.5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54697" y="5249331"/>
            <a:ext cx="2169898" cy="14562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1\Desktop\пмв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224" y="3076736"/>
            <a:ext cx="1490319" cy="20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498585"/>
              </p:ext>
            </p:extLst>
          </p:nvPr>
        </p:nvGraphicFramePr>
        <p:xfrm>
          <a:off x="177800" y="203200"/>
          <a:ext cx="8754534" cy="65193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1041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93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209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0499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2016 год</a:t>
                      </a:r>
                      <a:endParaRPr lang="ru-RU" sz="1400" b="0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a_FuturaRound" pitchFamily="34" charset="-52"/>
                        </a:rPr>
                        <a:t>Республиканская деловая игра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«ПРОФИ-Воспитатель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2016» </a:t>
                      </a:r>
                      <a:r>
                        <a:rPr lang="ru-RU" sz="1600" b="0" baseline="0" dirty="0" smtClean="0">
                          <a:latin typeface="a_FuturaRound" pitchFamily="34" charset="-52"/>
                        </a:rPr>
                        <a:t>среди воспитателей детских садов с рейтингом 65 из 100</a:t>
                      </a:r>
                      <a:endParaRPr lang="ru-RU" sz="1600" b="0" dirty="0"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736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2018 год</a:t>
                      </a:r>
                      <a:endParaRPr lang="ru-RU" sz="1600" b="1" dirty="0"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Профессиональный  конкурс  среди  педагогов кустового  методического  объединения  с. Чурапча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_FuturaRound" pitchFamily="34" charset="-52"/>
                        </a:rPr>
                        <a:t>«Воспитатель года – 2018 год»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Номинация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«Воспитатель – </a:t>
                      </a:r>
                      <a:r>
                        <a:rPr kumimoji="0" lang="ru-RU" sz="1800" b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Инноватор</a:t>
                      </a:r>
                      <a:r>
                        <a:rPr kumimoji="0" lang="ru-RU" sz="1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069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10 ноября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2018</a:t>
                      </a:r>
                      <a:r>
                        <a:rPr lang="ru-RU" sz="1600" baseline="0" dirty="0" smtClean="0">
                          <a:latin typeface="a_FuturaRound" pitchFamily="34" charset="-52"/>
                        </a:rPr>
                        <a:t> год</a:t>
                      </a:r>
                      <a:endParaRPr lang="ru-RU" sz="1600" dirty="0"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</a:rPr>
                        <a:t>Всероссийский конкурс «Теория и практика педагогической деятельности»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</a:rPr>
                        <a:t>Презентация на тему: Использование стихотворений в бытовой деятельности ДОУ как одно из средств формирования выразительного чтения </a:t>
                      </a:r>
                    </a:p>
                    <a:p>
                      <a:pPr algn="ctr"/>
                      <a:endParaRPr lang="ru-RU" sz="1600" dirty="0" smtClean="0"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FF0000"/>
                          </a:solidFill>
                          <a:latin typeface="a_FuturaRound" pitchFamily="34" charset="-52"/>
                        </a:rPr>
                        <a:t>Диплом 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_FuturaRound" pitchFamily="34" charset="-52"/>
                        </a:rPr>
                        <a:t>II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  <a:latin typeface="a_FuturaRound" pitchFamily="34" charset="-52"/>
                        </a:rPr>
                        <a:t> степени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Picture 2" descr="C:\Users\Владимир\Desktop\ПМВ\Участие в муниципальных региональных\1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500" y="2144734"/>
            <a:ext cx="1565167" cy="208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Владимир\Desktop\ПМВ\Участие в муниципальных региональных\13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932" y="2144734"/>
            <a:ext cx="1562219" cy="208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Владимир\Desktop\WhatsApp Image 2018-11-21 at 22.12.2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0286" y="4385733"/>
            <a:ext cx="1712907" cy="226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Владимир\Desktop\ПМВ\Семинары\001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9376" y="320981"/>
            <a:ext cx="2630783" cy="174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Владимир\Desktop\ПМВ - копия\IMG-20180321-WA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480" y="1329236"/>
            <a:ext cx="4301605" cy="439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Владимир\Desktop\ПМВ - копия\IMG-20180321-WA01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19055" y="1350418"/>
            <a:ext cx="4544707" cy="4373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1068" y="68240"/>
            <a:ext cx="8761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Фото с  </a:t>
            </a: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</a:rPr>
              <a:t>конкурса  среди  педагогов кустового  методического  объединения  с. Чурапча </a:t>
            </a:r>
          </a:p>
          <a:p>
            <a:pPr lvl="0"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</a:rPr>
              <a:t>«Воспитатель года – 2018 год»</a:t>
            </a:r>
            <a:endParaRPr lang="ru-RU" sz="24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068" y="0"/>
            <a:ext cx="87618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14.Общественная деятельность (работа в профкоме; экспертной комиссии; общественной организации; методических объединениях; выполнение функций наставника (т.д.)</a:t>
            </a:r>
            <a:endParaRPr lang="ru-RU" sz="20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25889"/>
              </p:ext>
            </p:extLst>
          </p:nvPr>
        </p:nvGraphicFramePr>
        <p:xfrm>
          <a:off x="191067" y="1205930"/>
          <a:ext cx="8761863" cy="551660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6264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35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8167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Всероссийский день бега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«Кросс Нации – 2017»</a:t>
                      </a:r>
                    </a:p>
                    <a:p>
                      <a:pPr algn="ctr"/>
                      <a:endParaRPr lang="ru-RU" sz="1600" b="1" baseline="0" dirty="0" smtClean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место среди женщин 1991 г.р.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 и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старше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493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</a:rPr>
                        <a:t>Член женсовета </a:t>
                      </a:r>
                      <a:r>
                        <a:rPr lang="ru-RU" sz="1600" b="1" dirty="0" smtClean="0">
                          <a:solidFill>
                            <a:srgbClr val="00B050"/>
                          </a:solidFill>
                          <a:latin typeface="a_FuturaRound" pitchFamily="34" charset="-52"/>
                        </a:rPr>
                        <a:t>ТОС «Спортивный»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3074" name="Picture 2" descr="C:\Users\Владимир\Desktop\Новая папка\WhatsApp Image 2018-11-15 at 09.49.2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28267" y="1219564"/>
            <a:ext cx="2018224" cy="269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Владимир\Desktop\Новая папка\WhatsApp Image 2018-11-15 at 09.46.0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86867" y="4111910"/>
            <a:ext cx="3882697" cy="253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1068" y="0"/>
            <a:ext cx="87618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_FuturaRound" pitchFamily="34" charset="-52"/>
                <a:cs typeface="Times New Roman" panose="02020603050405020304" pitchFamily="18" charset="0"/>
              </a:rPr>
              <a:t>14.Общественная деятельность (работа в профкоме; экспертной комиссии; общественной организации; методических объединениях; выполнение функций наставника (т.д.)</a:t>
            </a:r>
            <a:endParaRPr lang="ru-RU" sz="2000" b="1" dirty="0">
              <a:solidFill>
                <a:srgbClr val="C0000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810458"/>
              </p:ext>
            </p:extLst>
          </p:nvPr>
        </p:nvGraphicFramePr>
        <p:xfrm>
          <a:off x="191067" y="1015663"/>
          <a:ext cx="8761863" cy="572380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457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4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1207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C00000"/>
                          </a:solidFill>
                          <a:latin typeface="a_FuturaRound" pitchFamily="34" charset="-52"/>
                        </a:rPr>
                        <a:t>Член союза Петровых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17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+mn-cs"/>
                        </a:rPr>
                        <a:t>Член профсоюза коллектива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+mn-cs"/>
                        </a:rPr>
                        <a:t>д/с «</a:t>
                      </a:r>
                      <a:r>
                        <a:rPr kumimoji="0" lang="ru-RU" sz="16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+mn-cs"/>
                        </a:rPr>
                        <a:t>Чуораанчык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a_FuturaRound" pitchFamily="34" charset="-52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8133040"/>
                  </a:ext>
                </a:extLst>
              </a:tr>
            </a:tbl>
          </a:graphicData>
        </a:graphic>
      </p:graphicFrame>
      <p:pic>
        <p:nvPicPr>
          <p:cNvPr id="3076" name="Picture 4" descr="C:\Users\Владимир\Desktop\Новая папка\WhatsApp Image 2018-11-16 at 16.41.5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2868" y="1077440"/>
            <a:ext cx="4136982" cy="258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Владимир\Desktop\WhatsApp Image 2018-11-24 at 09.27.1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1408" y="4038976"/>
            <a:ext cx="4138442" cy="241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4896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429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B050"/>
                </a:solidFill>
                <a:latin typeface="a_FuturaRound" pitchFamily="34" charset="-52"/>
                <a:cs typeface="Times New Roman" panose="02020603050405020304" pitchFamily="18" charset="0"/>
              </a:rPr>
              <a:t>15. Звания, награды, поощрения, благодарность, грант</a:t>
            </a:r>
            <a:endParaRPr lang="ru-RU" sz="2400" b="1" dirty="0">
              <a:solidFill>
                <a:srgbClr val="00B050"/>
              </a:solidFill>
              <a:latin typeface="a_FuturaRound" pitchFamily="34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510640"/>
              </p:ext>
            </p:extLst>
          </p:nvPr>
        </p:nvGraphicFramePr>
        <p:xfrm>
          <a:off x="394136" y="778935"/>
          <a:ext cx="8450317" cy="11887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684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4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74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76866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2014 год</a:t>
                      </a:r>
                    </a:p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г. Якутск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Почетная  Грамота Министерства  образования Республики  Саха  (Якутия)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/>
                          <a:latin typeface="a_FuturaRound" pitchFamily="34" charset="-52"/>
                        </a:rPr>
                        <a:t>За многолетнюю плодотворную работу в системе образования, успехи в воспитании и обучении подрастающего поколения</a:t>
                      </a:r>
                      <a:endParaRPr lang="ru-RU" b="0" dirty="0">
                        <a:solidFill>
                          <a:schemeClr val="tx1"/>
                        </a:solidFill>
                        <a:effectLst/>
                        <a:latin typeface="a_FuturaRound" pitchFamily="34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099" name="Picture 3" descr="C:\Users\Владимир\Desktop\ПМВ - копия\Звания и награды\1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209" y="2190630"/>
            <a:ext cx="6491407" cy="4351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Владимир\Desktop\zvonochek_6-3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65859">
            <a:off x="97762" y="5295285"/>
            <a:ext cx="988767" cy="158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204717" y="271534"/>
            <a:ext cx="8661163" cy="6143625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a_FuturaRound" pitchFamily="34" charset="-52"/>
              </a:rPr>
              <a:t>	</a:t>
            </a:r>
            <a:r>
              <a:rPr lang="ru-RU" sz="24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Гипотеза</a:t>
            </a:r>
            <a:r>
              <a:rPr lang="ru-RU" sz="24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. </a:t>
            </a: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Состоит из предположения, что систематическая и последовательная работа по использованию содержательных стихотворений во всех режимных моментах пребывания в детском саду, в игровых и познавательных ситуациях, позволит эффективно повысить уровень выразительного чтения у детей старшего дошкольного возраста.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800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a_FuturaRound" pitchFamily="34" charset="-52"/>
                <a:cs typeface="Times New Roman" pitchFamily="18" charset="0"/>
              </a:rPr>
              <a:t>   </a:t>
            </a:r>
            <a:r>
              <a:rPr lang="ru-RU" sz="18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В соответствии с целью и гипотезой были выдвинуты следующие </a:t>
            </a:r>
            <a:r>
              <a:rPr lang="ru-RU" sz="20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задачи</a:t>
            </a:r>
            <a:r>
              <a:rPr lang="ru-RU" sz="18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:</a:t>
            </a:r>
            <a:r>
              <a:rPr lang="ru-RU" sz="1800" b="1" dirty="0" smtClean="0">
                <a:solidFill>
                  <a:srgbClr val="7030A0"/>
                </a:solidFill>
                <a:latin typeface="a_FuturaRound" pitchFamily="34" charset="-52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a_FuturaRound" pitchFamily="34" charset="-52"/>
                <a:cs typeface="Times New Roman" pitchFamily="18" charset="0"/>
              </a:rPr>
            </a:br>
            <a:endParaRPr lang="ru-RU" sz="1800" b="1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solidFill>
                  <a:srgbClr val="7030A0"/>
                </a:solidFill>
                <a:latin typeface="a_FuturaRound" pitchFamily="34" charset="-52"/>
                <a:cs typeface="Times New Roman" pitchFamily="18" charset="0"/>
              </a:rPr>
              <a:t>	</a:t>
            </a: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1. Изучение теоретических основ проблемы проекта.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	2. Разработка плана работы кружка «В стихах познаю мир я...» и  внедрение в бытовой деятельности в старшей группе муниципального бюджетного дошкольного образовательного учреждения «</a:t>
            </a:r>
            <a:r>
              <a:rPr lang="ru-RU" sz="1800" dirty="0" err="1" smtClean="0">
                <a:latin typeface="a_FuturaRound" pitchFamily="34" charset="-52"/>
                <a:cs typeface="Times New Roman" pitchFamily="18" charset="0"/>
              </a:rPr>
              <a:t>ЦРР-д</a:t>
            </a: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/с. «</a:t>
            </a:r>
            <a:r>
              <a:rPr lang="ru-RU" sz="1800" dirty="0" err="1" smtClean="0">
                <a:latin typeface="a_FuturaRound" pitchFamily="34" charset="-52"/>
                <a:cs typeface="Times New Roman" pitchFamily="18" charset="0"/>
              </a:rPr>
              <a:t>Чуораанчык</a:t>
            </a: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» </a:t>
            </a:r>
            <a:r>
              <a:rPr lang="ru-RU" sz="1800" dirty="0" err="1" smtClean="0">
                <a:latin typeface="a_FuturaRound" pitchFamily="34" charset="-52"/>
                <a:cs typeface="Times New Roman" pitchFamily="18" charset="0"/>
              </a:rPr>
              <a:t>Чурапчинского</a:t>
            </a: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 улуса.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	3. Анализ влияния использования стихотворений в бытовой деятельности ДОУ на формирование выразительного чтения детей старшего дошкольного возраста.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	4. Разработать практические рекомендации по итогам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a_FuturaRound" pitchFamily="34" charset="-52"/>
                <a:cs typeface="Times New Roman" pitchFamily="18" charset="0"/>
              </a:rPr>
              <a:t>	 внедрения проекта.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800" dirty="0" smtClean="0">
              <a:solidFill>
                <a:srgbClr val="7030A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5" name="Рисунок 2" descr="C:\Users\Stas\Desktop\2017\kartinki-raskrytoy-knigi-dlya-detey-8000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157" y="4844954"/>
            <a:ext cx="2389424" cy="182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Владимир\Desktop\ПМВ - копия\Звания и награды\IMG_9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0370" y="418102"/>
            <a:ext cx="6250675" cy="4849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Владимир\Desktop\ПМВ - копия\Звания и награды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871" y="2565517"/>
            <a:ext cx="2849039" cy="4060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988349"/>
              </p:ext>
            </p:extLst>
          </p:nvPr>
        </p:nvGraphicFramePr>
        <p:xfrm>
          <a:off x="204715" y="540375"/>
          <a:ext cx="8761485" cy="62329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951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75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29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57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952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Год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</a:rPr>
                        <a:t>Наименование курса</a:t>
                      </a:r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</a:rPr>
                        <a:t>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</a:rPr>
                        <a:t>Примечание</a:t>
                      </a:r>
                    </a:p>
                    <a:p>
                      <a:pPr algn="ctr"/>
                      <a:endParaRPr lang="ru-RU" sz="15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86877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  <a:cs typeface="Times New Roman" pitchFamily="18" charset="0"/>
                        </a:rPr>
                        <a:t>С 03 по 10 октября 2015 г.</a:t>
                      </a:r>
                      <a:endParaRPr lang="ru-RU" sz="15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Реализация Программы и Технологии «Детский сад-дом радости» в соответствии с федеральным</a:t>
                      </a:r>
                      <a:r>
                        <a:rPr lang="ru-RU" sz="15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государственным образовательным стандартом», 80 часов</a:t>
                      </a:r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г. Пермь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ФГБОУ ВПО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«Пермский ГГП-У»</a:t>
                      </a:r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9198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  <a:cs typeface="Times New Roman" pitchFamily="18" charset="0"/>
                        </a:rPr>
                        <a:t>С 08 по 13 декабря 2015 г.</a:t>
                      </a:r>
                      <a:endParaRPr lang="ru-RU" sz="15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Интерактивная доска в учебном процессе, 72 часа</a:t>
                      </a:r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АОУ РС (Я)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ДПО «</a:t>
                      </a:r>
                      <a:r>
                        <a:rPr lang="ru-RU" sz="15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ИРОиПК</a:t>
                      </a:r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им. С.Н. Донского – </a:t>
                      </a:r>
                      <a:r>
                        <a:rPr lang="en-US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r>
                        <a:rPr lang="ru-RU" sz="1500" dirty="0" smtClean="0"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4566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latin typeface="a_FuturaRound" pitchFamily="34" charset="-52"/>
                        </a:rPr>
                        <a:t>С 17</a:t>
                      </a:r>
                      <a:r>
                        <a:rPr lang="ru-RU" sz="1500" b="0" baseline="0" dirty="0" smtClean="0">
                          <a:latin typeface="a_FuturaRound" pitchFamily="34" charset="-52"/>
                        </a:rPr>
                        <a:t> по 21 марта 2016 г.</a:t>
                      </a:r>
                      <a:endParaRPr lang="ru-RU" sz="15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</a:rPr>
                        <a:t>Обновление содержания дошкольного образования в условиях введения ФГОС ДО на</a:t>
                      </a:r>
                      <a:r>
                        <a:rPr lang="ru-RU" sz="1500" baseline="0" dirty="0" smtClean="0">
                          <a:latin typeface="a_FuturaRound" pitchFamily="34" charset="-52"/>
                        </a:rPr>
                        <a:t> примере ПООП ДО «Детский сад – Дом радости» –старшая и подготовительная группа, 72 часа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a_FuturaRound" pitchFamily="34" charset="-52"/>
                        </a:rPr>
                        <a:t>г. Санкт-Петербург</a:t>
                      </a:r>
                      <a:endParaRPr lang="ru-RU" sz="15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45199"/>
            <a:ext cx="9144000" cy="4180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16.  Повышение  квалификации</a:t>
            </a:r>
            <a:endParaRPr lang="ru-RU" sz="2800" b="1" dirty="0">
              <a:solidFill>
                <a:srgbClr val="C0000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pic>
        <p:nvPicPr>
          <p:cNvPr id="1028" name="Picture 4" descr="C:\Users\Владимир\Desktop\ПМВ - копия\Курсы\004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2747" y="4901468"/>
            <a:ext cx="2566326" cy="1865887"/>
          </a:xfrm>
          <a:prstGeom prst="rect">
            <a:avLst/>
          </a:prstGeom>
          <a:noFill/>
        </p:spPr>
      </p:pic>
      <p:pic>
        <p:nvPicPr>
          <p:cNvPr id="1029" name="Picture 5" descr="C:\Users\Владимир\Desktop\ПМВ - копия\Курсы\001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2747" y="2943683"/>
            <a:ext cx="2643453" cy="1814584"/>
          </a:xfrm>
          <a:prstGeom prst="rect">
            <a:avLst/>
          </a:prstGeom>
          <a:noFill/>
        </p:spPr>
      </p:pic>
      <p:pic>
        <p:nvPicPr>
          <p:cNvPr id="1032" name="Picture 8" descr="C:\Users\Владимир\Desktop\ПМВ - копия\Курсы\003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873" y="1148531"/>
            <a:ext cx="2489200" cy="1756593"/>
          </a:xfrm>
          <a:prstGeom prst="rect">
            <a:avLst/>
          </a:prstGeom>
          <a:noFill/>
        </p:spPr>
      </p:pic>
      <p:pic>
        <p:nvPicPr>
          <p:cNvPr id="6146" name="Picture 2" descr="C:\Users\Владимир\Desktop\Безымянный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200" y="5308979"/>
            <a:ext cx="1723179" cy="139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ладимир\Desktop\WhatsApp Image 2018-11-24 at 09.24.1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4553" y="5513696"/>
            <a:ext cx="2366463" cy="112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Владимир\Desktop\WhatsApp Image 2018-11-23 at 21.39.23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913" y="3343701"/>
            <a:ext cx="2222948" cy="152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7881940"/>
              </p:ext>
            </p:extLst>
          </p:nvPr>
        </p:nvGraphicFramePr>
        <p:xfrm>
          <a:off x="152400" y="194732"/>
          <a:ext cx="8759589" cy="65218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949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06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25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252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80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Наименование курса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20333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itchFamily="18" charset="0"/>
                        </a:rPr>
                        <a:t>С 02 по 06 </a:t>
                      </a:r>
                      <a:r>
                        <a:rPr lang="ru-RU" sz="1400" b="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ферваля</a:t>
                      </a:r>
                      <a:r>
                        <a:rPr lang="ru-RU" sz="1400" b="0" dirty="0" smtClean="0">
                          <a:latin typeface="a_FuturaRound" pitchFamily="34" charset="-52"/>
                          <a:cs typeface="Times New Roman" pitchFamily="18" charset="0"/>
                        </a:rPr>
                        <a:t> 2017 г.</a:t>
                      </a:r>
                      <a:endParaRPr lang="ru-RU" sz="14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Совместная деятельность</a:t>
                      </a:r>
                      <a:r>
                        <a:rPr lang="ru-RU" sz="14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детей и взрослых в условиях реализации ФГОС ДО», 144 часа</a:t>
                      </a:r>
                      <a:endParaRPr lang="ru-RU" sz="14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с. Чурапча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ФГБОУ ВО «</a:t>
                      </a:r>
                      <a:r>
                        <a:rPr lang="ru-RU" sz="12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ЧГИФКиС</a:t>
                      </a: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680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itchFamily="18" charset="0"/>
                        </a:rPr>
                        <a:t>С 06 по 24 февраля 2017 г.</a:t>
                      </a:r>
                      <a:endParaRPr lang="ru-RU" sz="14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Совместная деятельность</a:t>
                      </a:r>
                      <a:r>
                        <a:rPr lang="ru-RU" sz="14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детей и взрослых в условиях реализации ФГОС ДО», 144 часа</a:t>
                      </a:r>
                      <a:endParaRPr lang="ru-RU" sz="14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с. Чурапча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ФГБОУ ВО «</a:t>
                      </a:r>
                      <a:r>
                        <a:rPr lang="ru-RU" sz="12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ЧГИФКиС</a:t>
                      </a: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466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itchFamily="18" charset="0"/>
                        </a:rPr>
                        <a:t>С 09 по 10 ноября 2017 г.</a:t>
                      </a:r>
                      <a:endParaRPr lang="ru-RU" sz="14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Проблемно-диалогическое обучение как средство реализации ФГОС», 36 часов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АОУ РС (Я)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ДПО «</a:t>
                      </a:r>
                      <a:r>
                        <a:rPr lang="ru-RU" sz="12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ИРОиПК</a:t>
                      </a: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им. С.Н. Донского – </a:t>
                      </a:r>
                      <a:r>
                        <a:rPr lang="en-US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II</a:t>
                      </a:r>
                      <a:r>
                        <a:rPr lang="ru-RU" sz="1200" dirty="0" smtClean="0"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050" name="Picture 2" descr="C:\Users\Владимир\Desktop\ПМВ - копия\Курсы\005 001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00" y="921142"/>
            <a:ext cx="2567535" cy="1638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Владимир\Desktop\ПМВ\Курсы\006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1467" y="2843019"/>
            <a:ext cx="2635268" cy="1852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Владимир\Desktop\ПМВ - копия\Курсы\007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200" y="5052420"/>
            <a:ext cx="2522035" cy="1582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704337"/>
              </p:ext>
            </p:extLst>
          </p:nvPr>
        </p:nvGraphicFramePr>
        <p:xfrm>
          <a:off x="193754" y="150335"/>
          <a:ext cx="8840180" cy="66229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1050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16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3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502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58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_FuturaRound" pitchFamily="34" charset="-52"/>
                        </a:rPr>
                        <a:t>Наименование курса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_FuturaRound" pitchFamily="34" charset="-52"/>
                        </a:rPr>
                        <a:t>Примечание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3059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itchFamily="18" charset="0"/>
                        </a:rPr>
                        <a:t>13 февраля 2018 г.</a:t>
                      </a:r>
                      <a:endParaRPr lang="ru-RU" sz="14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Содержание и методика развития технического творчества детей дошкольного</a:t>
                      </a:r>
                      <a:r>
                        <a:rPr lang="ru-RU" sz="14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образования , 16 часов</a:t>
                      </a:r>
                      <a:endParaRPr lang="ru-RU" sz="14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г. Самара</a:t>
                      </a:r>
                      <a:endParaRPr lang="ru-RU" sz="14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9651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itchFamily="18" charset="0"/>
                        </a:rPr>
                        <a:t>С 27 по 28 октября</a:t>
                      </a:r>
                      <a:r>
                        <a:rPr lang="ru-RU" sz="14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2018 г.</a:t>
                      </a:r>
                      <a:endParaRPr lang="ru-RU" sz="14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Обучение навыкам</a:t>
                      </a:r>
                      <a:r>
                        <a:rPr lang="ru-RU" sz="140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оказания первой помощи, 20 часов</a:t>
                      </a:r>
                      <a:endParaRPr lang="ru-RU" sz="14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с. Чурапча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ФГБОУ ВО «</a:t>
                      </a:r>
                      <a:r>
                        <a:rPr lang="ru-RU" sz="1400" dirty="0" err="1" smtClean="0">
                          <a:latin typeface="a_FuturaRound" pitchFamily="34" charset="-52"/>
                          <a:cs typeface="Times New Roman" pitchFamily="18" charset="0"/>
                        </a:rPr>
                        <a:t>ЧГИФКиС</a:t>
                      </a: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4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9001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a_FuturaRound" pitchFamily="34" charset="-52"/>
                          <a:cs typeface="Times New Roman" pitchFamily="18" charset="0"/>
                        </a:rPr>
                        <a:t>С</a:t>
                      </a:r>
                      <a:r>
                        <a:rPr lang="ru-RU" sz="1400" b="0" baseline="0" dirty="0" smtClean="0">
                          <a:latin typeface="a_FuturaRound" pitchFamily="34" charset="-52"/>
                          <a:cs typeface="Times New Roman" pitchFamily="18" charset="0"/>
                        </a:rPr>
                        <a:t> 03 по 05 ноября 2018 г.</a:t>
                      </a:r>
                      <a:endParaRPr lang="ru-RU" sz="1400" b="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latin typeface="a_FuturaRound" pitchFamily="34" charset="-52"/>
                          <a:cs typeface="Times New Roman" pitchFamily="18" charset="0"/>
                        </a:rPr>
                        <a:t>Технология проблемного диалога как средство реализации ФГОС, 72 часа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г. Якутск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_FuturaRound" pitchFamily="34" charset="-52"/>
                          <a:cs typeface="Times New Roman" pitchFamily="18" charset="0"/>
                        </a:rPr>
                        <a:t>АНО ДПО «Центр инновационного развития образования»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_FuturaRound" pitchFamily="34" charset="-5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3074" name="Picture 2" descr="C:\Users\Владимир\Desktop\ПМВ - копия\Курсы\008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5772" y="868325"/>
            <a:ext cx="2451496" cy="160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Владимир\Desktop\ПМВ - копия\Курсы\009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3583" y="2761652"/>
            <a:ext cx="2543685" cy="1810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Владимир\Desktop\ПМВ - копия\Курсы\0010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5772" y="4961704"/>
            <a:ext cx="2463628" cy="1741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Владимир\Desktop\WhatsApp Image 2018-11-23 at 21.39.23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1734" y="3069245"/>
            <a:ext cx="2624666" cy="173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Владимир\Desktop\WhatsApp Image 2018-11-23 at 21.39.2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0787" y="5367440"/>
            <a:ext cx="2070960" cy="1335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01677"/>
            <a:ext cx="9144000" cy="4180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Обучающие семинары</a:t>
            </a:r>
            <a:endParaRPr lang="ru-RU" sz="3200" b="1" dirty="0">
              <a:solidFill>
                <a:srgbClr val="00B050"/>
              </a:solidFill>
              <a:latin typeface="a_FuturaRound" pitchFamily="34" charset="-52"/>
              <a:cs typeface="Times New Roman" pitchFamily="18" charset="0"/>
            </a:endParaRPr>
          </a:p>
        </p:txBody>
      </p:sp>
      <p:graphicFrame>
        <p:nvGraphicFramePr>
          <p:cNvPr id="3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551664"/>
              </p:ext>
            </p:extLst>
          </p:nvPr>
        </p:nvGraphicFramePr>
        <p:xfrm>
          <a:off x="179512" y="691161"/>
          <a:ext cx="8784975" cy="605677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12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31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7236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06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_FuturaRound" pitchFamily="34" charset="-52"/>
                          <a:cs typeface="Times New Roman" panose="02020603050405020304" pitchFamily="18" charset="0"/>
                        </a:rPr>
                        <a:t>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_FuturaRound" pitchFamily="34" charset="-52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_FuturaRound" pitchFamily="34" charset="-52"/>
                          <a:cs typeface="Times New Roman" panose="02020603050405020304" pitchFamily="18" charset="0"/>
                        </a:rPr>
                        <a:t>Место проведения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Примечание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92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15 августа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2016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Современные технологии для лиц с ограниченными возможностями здоровья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г. Якутск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6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23-24 марта 2017г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0" baseline="0" dirty="0" err="1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Психолого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 – педагогическое сопровождение детей раннего возраста с ОВЗ»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 smtClean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a_FuturaRound" pitchFamily="34" charset="-52"/>
                          <a:cs typeface="Times New Roman" panose="02020603050405020304" pitchFamily="18" charset="0"/>
                        </a:rPr>
                        <a:t>г. Якутск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a_FuturaRound" pitchFamily="34" charset="-5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Владимир\Desktop\ПМВ - копия\Семинары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0933" y="1385040"/>
            <a:ext cx="3502033" cy="250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Владимир\Desktop\ПМВ - копия\Семинары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933" y="4099525"/>
            <a:ext cx="3502033" cy="2504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sz="quarter" idx="4294967295"/>
          </p:nvPr>
        </p:nvSpPr>
        <p:spPr>
          <a:xfrm>
            <a:off x="0" y="40944"/>
            <a:ext cx="9143999" cy="76676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dirty="0" smtClean="0">
                <a:solidFill>
                  <a:srgbClr val="C00000"/>
                </a:solidFill>
                <a:latin typeface="a_FuturaRound" pitchFamily="34" charset="-52"/>
              </a:rPr>
              <a:t>    </a:t>
            </a:r>
            <a:r>
              <a:rPr lang="ru-RU" sz="2000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a_FuturaRound" pitchFamily="34" charset="-52"/>
                <a:cs typeface="Times New Roman" pitchFamily="18" charset="0"/>
              </a:rPr>
              <a:t>Методы исследования:</a:t>
            </a:r>
            <a:endParaRPr lang="ru-RU" sz="4000" b="1" dirty="0" smtClean="0">
              <a:solidFill>
                <a:srgbClr val="C00000"/>
              </a:solidFill>
              <a:latin typeface="a_FuturaRound" pitchFamily="34" charset="-52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1194" y="725583"/>
            <a:ext cx="8434316" cy="5262979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1. Научный анализ и синтез философской, литературоведческой, искусствоведческой, психологической, педагогической и библиотековедческой научной литературы по проблеме проекта;</a:t>
            </a:r>
          </a:p>
          <a:p>
            <a:pPr algn="just" eaLnBrk="0" hangingPunct="0">
              <a:defRPr/>
            </a:pP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2. Анализ документов (образовательного стандарта и программы развития муниципального бюджетного дошкольного образовательного</a:t>
            </a:r>
            <a:r>
              <a:rPr lang="ru-RU" sz="1600" b="1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учреждения «ЦРР-д/с «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Чуораанчык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»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Чурапчинского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 улуса, документов образовательной деятельности старшей группы;</a:t>
            </a:r>
          </a:p>
          <a:p>
            <a:pPr marL="285750" indent="-285750" algn="just" eaLnBrk="0" hangingPunct="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беседа и наблюдение;</a:t>
            </a:r>
          </a:p>
          <a:p>
            <a:pPr marL="342900" indent="-342900" algn="just" eaLnBrk="0" hangingPunct="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анализ и обобщение опыта работы.</a:t>
            </a:r>
          </a:p>
          <a:p>
            <a:pPr algn="just" eaLnBrk="0" hangingPunct="0">
              <a:defRPr/>
            </a:pPr>
            <a:endParaRPr lang="ru-RU" sz="1600" b="1" dirty="0">
              <a:solidFill>
                <a:schemeClr val="tx1"/>
              </a:solidFill>
              <a:latin typeface="a_FuturaRound" pitchFamily="34" charset="-52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b="1" dirty="0">
                <a:solidFill>
                  <a:srgbClr val="00B050"/>
                </a:solidFill>
                <a:latin typeface="a_FuturaRound" pitchFamily="34" charset="-52"/>
                <a:cs typeface="Times New Roman" pitchFamily="18" charset="0"/>
              </a:rPr>
              <a:t>МЕТОДОЛОГИЧЕСКИЕ ОСНОВЫ ПРОЕКТА:</a:t>
            </a:r>
          </a:p>
          <a:p>
            <a:pPr marL="342900" indent="-342900" algn="just" eaLnBrk="0" hangingPunct="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Процесс становления и развития выразительного чтения в  первой половине XX века теоретики, педагоги, методисты: А.А. Адамович, П.О. Афанасьев, К.Б.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Бархин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, П.П.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Блонский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, В.В. Голубков, А.С. Макаренко, М.А. Рыбникова, В.А. Сухомлинский выявляли особую роль и значение выразительного чтения в художественном образовании, литературном развитии, эстетическом воспитании детей. </a:t>
            </a:r>
          </a:p>
          <a:p>
            <a:pPr marL="342900" indent="-342900" algn="just" eaLnBrk="0" hangingPunct="0">
              <a:buFont typeface="Wingdings" pitchFamily="2" charset="2"/>
              <a:buChar char="Ø"/>
              <a:defRPr/>
            </a:pP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Значительный вклад в развитие теории и практики выразительного чтения внесли и вносят педагоги, методисты: Ю.К. Беседа, И.Я. Блинов, М.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Бродовский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, А.И.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Долинина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, О.В.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Джежелей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, И.Г.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Качурин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, Н.И. </a:t>
            </a:r>
            <a:r>
              <a:rPr lang="ru-RU" sz="1600" dirty="0" err="1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Кудряшев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, З.И. Романовская, и другие. Ученые рассматривали выразительное чтение как </a:t>
            </a:r>
            <a:r>
              <a:rPr lang="ru-RU" sz="1600" dirty="0" smtClean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метод </a:t>
            </a:r>
            <a:r>
              <a:rPr lang="ru-RU" sz="1600" dirty="0">
                <a:solidFill>
                  <a:schemeClr val="tx1"/>
                </a:solidFill>
                <a:latin typeface="a_FuturaRound" pitchFamily="34" charset="-52"/>
                <a:cs typeface="Times New Roman" pitchFamily="18" charset="0"/>
              </a:rPr>
              <a:t>изучения литературного произведения, основанного на эстетическом восприятии.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2041</TotalTime>
  <Words>6308</Words>
  <Application>Microsoft Office PowerPoint</Application>
  <PresentationFormat>Экран (4:3)</PresentationFormat>
  <Paragraphs>1308</Paragraphs>
  <Slides>84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Office Theme</vt:lpstr>
      <vt:lpstr>Презентация PowerPoint</vt:lpstr>
      <vt:lpstr>Презентация PowerPoint</vt:lpstr>
      <vt:lpstr>Личные данные воспитателя</vt:lpstr>
      <vt:lpstr>Сведения об образовании  (копии дипломов об образовании)</vt:lpstr>
      <vt:lpstr>Сведения об образовании  (копии дипломов об образовании)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 этап – подготовительный (май - сентябрь 2017 г.), предполагает  научный анализ и синтез философской, литературоведческой, искусствоведческой, психологической, педагогической и библиотековедческой научной литературы по проблеме проекта;    II этап - основной (октябрь - май 2017-18 гг.), направлен на внедрение плана работы кружка «В стихах познаю мир я...» в бытовой деятельности в старшей группе ДОУ «Чуораанчык».    III этап - завершающий (июнь - август 2018 г.), предполагает анализ влияния использования стихотворений в бытовой деятельности ДОУ на формирование выразительного чтения детей старшего дошкольного возраста. </vt:lpstr>
      <vt:lpstr> Основаны на разработке И.А. Колесниковой  - принцип прогностичности;   - принцип пошаговости;  - принцип нормирования;   - принцип обратной связи;  - принцип продуктивности;  - принцип культурной аналогии;  - принцип саморазвития.</vt:lpstr>
      <vt:lpstr>Сюжетно-ролевые игры</vt:lpstr>
      <vt:lpstr>Сюжетно-ролевые игры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детских мультфильмов </vt:lpstr>
      <vt:lpstr>Список аудиозаписей</vt:lpstr>
      <vt:lpstr>Перечень наглядных, демонстрационных пособий </vt:lpstr>
      <vt:lpstr>Картотека</vt:lpstr>
      <vt:lpstr>Перечень справочной литературы и  дидактических материалов</vt:lpstr>
      <vt:lpstr>Национальные программы, методические пособии:</vt:lpstr>
      <vt:lpstr>3. Реализация годового плана и образовательной программы</vt:lpstr>
      <vt:lpstr> 4. Позитивная  динамика  результатов  по  образовательным  областям  и продуктивных  видов  деятельности  воспитанников  </vt:lpstr>
      <vt:lpstr> 5. Реализация программы индивидуальной работы с воспитанниками. Индивидуальный образовательный маршрут воспитанника.</vt:lpstr>
      <vt:lpstr>Презентация PowerPoint</vt:lpstr>
      <vt:lpstr>Презентация PowerPoint</vt:lpstr>
      <vt:lpstr>Презентация PowerPoint</vt:lpstr>
      <vt:lpstr>6. Позитивная динамика участия воспитанников в конкурсах, олимпиадах, соревнованиях. Результативность участия детей в конкурсах, олимпиадах,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Динамика снижения заболеваемости детей </vt:lpstr>
      <vt:lpstr>Паспорт  здоровья  ребенка  Анализ  посещаемости  и  заболеваемости  воспитанников </vt:lpstr>
      <vt:lpstr>Презентация PowerPoint</vt:lpstr>
      <vt:lpstr>Презентация PowerPoint</vt:lpstr>
      <vt:lpstr>8. Мониторинг   удовлетворенности   родителей  качеством  предоставляемых   услуг  педагога  законных  представителей  качеством  предоставляемых  услуг  педагога</vt:lpstr>
      <vt:lpstr>Презентация PowerPoint</vt:lpstr>
      <vt:lpstr>Презентация PowerPoint</vt:lpstr>
      <vt:lpstr>План работы с родителями на 2018-2019 учебный год</vt:lpstr>
      <vt:lpstr>Презентация PowerPoint</vt:lpstr>
      <vt:lpstr>Презентация PowerPoint</vt:lpstr>
      <vt:lpstr>Презентация PowerPoint</vt:lpstr>
      <vt:lpstr>Работа  с  родителями</vt:lpstr>
      <vt:lpstr>Презентация PowerPoint</vt:lpstr>
      <vt:lpstr>Конкурс  Папа, Мама и Я – спортивная семья</vt:lpstr>
      <vt:lpstr>Результаты  работы  с  родителями</vt:lpstr>
      <vt:lpstr>Презентация PowerPoint</vt:lpstr>
      <vt:lpstr>Презентация PowerPoint</vt:lpstr>
      <vt:lpstr>Отзывы  родителей</vt:lpstr>
      <vt:lpstr>Отзывы  родителей</vt:lpstr>
      <vt:lpstr>Презентация PowerPoint</vt:lpstr>
      <vt:lpstr>Презентация PowerPoint</vt:lpstr>
      <vt:lpstr>9.  Участие  в  научно-исследовательской,  инновационной, проектной  деятельности</vt:lpstr>
      <vt:lpstr>Презентация PowerPoint</vt:lpstr>
      <vt:lpstr>10.  Распространение  педагогического  опыта.  Наличие  публикаций, включая  интернет-публикации</vt:lpstr>
      <vt:lpstr>Презентация PowerPoint</vt:lpstr>
      <vt:lpstr>Презентация PowerPoint</vt:lpstr>
      <vt:lpstr>Презентация PowerPoint</vt:lpstr>
      <vt:lpstr>12. Выступления  на  научно-практических  конференциях,  педчтениях, семинарах, секциях, проведение  открытых   НОД, СИД, мастер-классов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16.  Повышение  квалификации</vt:lpstr>
      <vt:lpstr>Презентация PowerPoint</vt:lpstr>
      <vt:lpstr>Презентация PowerPoint</vt:lpstr>
      <vt:lpstr>Обучающие семинары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Image&amp;Matros ®</cp:lastModifiedBy>
  <cp:revision>383</cp:revision>
  <dcterms:created xsi:type="dcterms:W3CDTF">2016-11-18T14:12:19Z</dcterms:created>
  <dcterms:modified xsi:type="dcterms:W3CDTF">2018-11-30T08:08:08Z</dcterms:modified>
</cp:coreProperties>
</file>