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78" r:id="rId5"/>
    <p:sldId id="279" r:id="rId6"/>
    <p:sldId id="280" r:id="rId7"/>
    <p:sldId id="261" r:id="rId8"/>
    <p:sldId id="262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8" r:id="rId36"/>
    <p:sldId id="307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140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BEB34-A3AC-4F8B-97C6-5FD56A5EF67C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C70B2-FFE2-48B5-B4BC-6861FCA43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319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BEB34-A3AC-4F8B-97C6-5FD56A5EF67C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C70B2-FFE2-48B5-B4BC-6861FCA43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774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BEB34-A3AC-4F8B-97C6-5FD56A5EF67C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C70B2-FFE2-48B5-B4BC-6861FCA43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394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BEB34-A3AC-4F8B-97C6-5FD56A5EF67C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C70B2-FFE2-48B5-B4BC-6861FCA43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419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BEB34-A3AC-4F8B-97C6-5FD56A5EF67C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C70B2-FFE2-48B5-B4BC-6861FCA43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961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BEB34-A3AC-4F8B-97C6-5FD56A5EF67C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C70B2-FFE2-48B5-B4BC-6861FCA43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79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BEB34-A3AC-4F8B-97C6-5FD56A5EF67C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C70B2-FFE2-48B5-B4BC-6861FCA43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982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BEB34-A3AC-4F8B-97C6-5FD56A5EF67C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C70B2-FFE2-48B5-B4BC-6861FCA43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266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BEB34-A3AC-4F8B-97C6-5FD56A5EF67C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C70B2-FFE2-48B5-B4BC-6861FCA43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454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BEB34-A3AC-4F8B-97C6-5FD56A5EF67C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C70B2-FFE2-48B5-B4BC-6861FCA43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765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BEB34-A3AC-4F8B-97C6-5FD56A5EF67C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C70B2-FFE2-48B5-B4BC-6861FCA43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611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BEB34-A3AC-4F8B-97C6-5FD56A5EF67C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C70B2-FFE2-48B5-B4BC-6861FCA43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85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8421" y="4274519"/>
            <a:ext cx="7675419" cy="192881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Т</a:t>
            </a:r>
            <a:r>
              <a:rPr lang="ru-RU" sz="4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ерритория игры</a:t>
            </a:r>
          </a:p>
          <a:p>
            <a:pPr algn="ctr">
              <a:defRPr/>
            </a:pP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Предметно - игровая среда </a:t>
            </a:r>
            <a:endParaRPr lang="ru-RU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детского 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сада «Парус»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4925" y="10243"/>
            <a:ext cx="6534150" cy="3046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Муниципальное бюджетное дошкольное </a:t>
            </a:r>
          </a:p>
          <a:p>
            <a:pPr algn="ctr">
              <a:defRPr/>
            </a:pP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образовательное учреждение </a:t>
            </a:r>
          </a:p>
          <a:p>
            <a:pPr algn="ctr">
              <a:defRPr/>
            </a:pP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«Центр развития ребенка – Детский сад №89 </a:t>
            </a:r>
          </a:p>
          <a:p>
            <a:pPr algn="ctr">
              <a:defRPr/>
            </a:pP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defRPr/>
            </a:pP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defRPr/>
            </a:pP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Городского округа «город Якутск»</a:t>
            </a:r>
          </a:p>
          <a:p>
            <a:pPr algn="ctr">
              <a:defRPr/>
            </a:pP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Республика Саха Якутия</a:t>
            </a:r>
          </a:p>
        </p:txBody>
      </p:sp>
      <p:pic>
        <p:nvPicPr>
          <p:cNvPr id="6" name="Рисунок 5" descr="лого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2950" y="1210393"/>
            <a:ext cx="2646363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6244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Банк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036783"/>
            <a:ext cx="8229600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Игровые материалы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Банкомат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, касса, таблички с указанием отделов, компьютер, ноутбук, сейф, телефон стационарный, телефон мобильный, калькулятор; </a:t>
            </a: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Папка с документами /бланки для записей, ручки, печати, бланки/;</a:t>
            </a: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Рация игрушечная,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бейджики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сотрудников банка, костюм охранника, галстуки для сотрудников Банка;</a:t>
            </a: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Игровые денежные знаки,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паспорта.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039" y="4214648"/>
            <a:ext cx="3561923" cy="2450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5300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Банк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35" y="1022084"/>
            <a:ext cx="5975131" cy="5131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1905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ольница (медицинский центр, аптека)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036783"/>
            <a:ext cx="8229600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Игровые цели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Изготовить самодельные медицинские карты, листочки для рецептов, направления на уколы и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прививки;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Главный врач принимает на работу специалистов, руководит всеми и проверяет их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работу;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Врачи занимают свои кабинеты, одевают халаты, слушают жалобы и обследуют больных, выписывают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рецепт;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Медсестра помогает врачу, вызывает больных, находит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карточку;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Процедурная медсестра ставит инъекции, берет анализы,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физиомедсестра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проводит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физиолечение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, массажист делает массаж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больному;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157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ольница (медицинский центр, аптека)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036783"/>
            <a:ext cx="8229600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Игровые цели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Медрегистратор принимает звонки, выдаёт талоны и карточки в регистратуре, направляет пациентов к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специалистам;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Фармацевты принимают рецепты, выдают лекарства, объясняют правила приема лекарств: капли, таблетки, уколы,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мази;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Релаксация (проводится под музыку гимнастика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);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Совещание «пятиминутка», консилиум врачей (главврач вызывает всех врачей, они обсуждают состояние здоровья больного, советуются какое лечение назначить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);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Создавать доброжелательные отношения, готовность помочь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больным.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282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ольница (медицинский центр, аптека)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826579"/>
            <a:ext cx="8229600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Игровой материал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Белые халаты, шапочки для врачей,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маски;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Ширма,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кушетка;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Медицинские карты, листочки для рецептов, направления на уколы и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прививки;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Фонендоскоп, пинцеты, шпатели, шприцы, бинты и др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Пустые флакончики, коробки из-под лекарственных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средств.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Рисунок 4" descr="IMG_306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"/>
          <a:stretch/>
        </p:blipFill>
        <p:spPr bwMode="auto">
          <a:xfrm>
            <a:off x="1408385" y="3993931"/>
            <a:ext cx="3973549" cy="2690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2"/>
          <a:stretch/>
        </p:blipFill>
        <p:spPr>
          <a:xfrm>
            <a:off x="5612524" y="3993931"/>
            <a:ext cx="3216165" cy="27072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9161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ольница (медицинский центр, аптека)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79936" y="1844824"/>
            <a:ext cx="8584128" cy="3582146"/>
            <a:chOff x="457200" y="1136999"/>
            <a:chExt cx="8584128" cy="3582146"/>
          </a:xfrm>
        </p:grpSpPr>
        <p:pic>
          <p:nvPicPr>
            <p:cNvPr id="6" name="Рисунок 5" descr="00000IMG_00000_BURST20181213164751864_COVER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136999"/>
              <a:ext cx="3063766" cy="358214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109" y="1136999"/>
              <a:ext cx="5373219" cy="358214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58822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ольница (медицинский центр, аптека)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622738" y="1111245"/>
            <a:ext cx="7898524" cy="5044965"/>
            <a:chOff x="457200" y="1111245"/>
            <a:chExt cx="7898524" cy="504496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73421" y="1741866"/>
              <a:ext cx="5044965" cy="378372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941379" y="1741866"/>
              <a:ext cx="5044965" cy="378372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09109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Полиция (сотрудник ГИБДД)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036783"/>
            <a:ext cx="8229600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Игровые цели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Создать игровую ситуацию – полицейский защитник мирного населения; сложная дорожная ситуация – инспектор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ГИБДД;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Удобно оборудовать место для расположения полицейского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участка;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На происшествие приезжают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полицейские;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Остановить водителя (преступника), нарушившего установленные государством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законы;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Провести расследование дорожно-транспортного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происшествия;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Выписать штраф, заполнить протокол о нарушении, лишить водительских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прав;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123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Полиция (сотрудник ГИБДД)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036783"/>
            <a:ext cx="8229600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Игровые цели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Провести беседу с водителями о правилах соблюдения дорожных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правил;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Инспектор рассказывает пешеходам о запрещающих и предупреждающих дорожных знаках, помогает перейти через пешеходную дорожку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ребенку;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Сотрудник полиции, участковый полиции проводит беседу с жильцами дома о правилах порядка в доме и общественных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местах.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354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Полиция (сотрудник ГИБДД)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036783"/>
            <a:ext cx="3883572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Игровой материал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Полицейская форма: фуражка, жилет сотрудника ГИБДД;</a:t>
            </a:r>
          </a:p>
          <a:p>
            <a:pPr marL="0" indent="0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Телефон, рация, пистолет, свисток, жезл, «удостоверение», фотоаппарат, папка с документами для полицейского;</a:t>
            </a:r>
          </a:p>
          <a:p>
            <a:pPr marL="0" indent="0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Дорожные знаки,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светофор.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Рисунок 4" descr="00000PORTRAIT_00000_BURST2018121317102012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104" y="1036783"/>
            <a:ext cx="3900696" cy="5017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784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Предметно - игровая среда </a:t>
            </a:r>
            <a:endParaRPr lang="ru-RU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детского </a:t>
            </a:r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сада «Парус»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429404"/>
            <a:ext cx="8229600" cy="4542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	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Одна из актуальнейших задач дошкольного образования – превратить современный детский	 сад в «территорию игры», где можно было бы эффективно решать задачи воспитания. В группе для проведения сюжетно-ролевых игр должна быть создана предметно-развивающая среда, которая наполнена всеми необходимыми игрушками и атрибутами.</a:t>
            </a:r>
            <a:endParaRPr lang="ru-RU" sz="2000" i="1" dirty="0"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5"/>
          <a:stretch/>
        </p:blipFill>
        <p:spPr>
          <a:xfrm>
            <a:off x="2662621" y="3668110"/>
            <a:ext cx="3818759" cy="26013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2722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Полиция (сотрудник ГИБДД)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61446" y="992608"/>
            <a:ext cx="7821108" cy="5302660"/>
            <a:chOff x="457200" y="992608"/>
            <a:chExt cx="7821108" cy="5302660"/>
          </a:xfrm>
        </p:grpSpPr>
        <p:pic>
          <p:nvPicPr>
            <p:cNvPr id="6" name="Рисунок 5" descr="полицичя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673" y="992608"/>
              <a:ext cx="3623635" cy="53026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522"/>
            <a:stretch/>
          </p:blipFill>
          <p:spPr>
            <a:xfrm>
              <a:off x="457201" y="3815682"/>
              <a:ext cx="4041228" cy="24795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992608"/>
              <a:ext cx="4041228" cy="269415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86109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Магазин продуктовый (супермаркет)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036783"/>
            <a:ext cx="8229600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Игровые цели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Изучить особенности функционирование продуктового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магазина;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Подготовить рабочие места сотрудников (прилавки, муляжи продуктов, одежды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);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Изготовить деньги для покупателей и кассиров, фото работников на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бейджики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Нарисовать рекламу об открытии нового магазина (супермаркета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);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Покупатели выбирают товар, консультируются с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сотрудниками;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Продавцы обслуживают покупателей, консультируют по качеству и ассортименту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товара;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797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Магазин продуктовый (супермаркет)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036783"/>
            <a:ext cx="8229600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Игровые цели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Кассиры пробивают покупки, берут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деньги;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Грузчик магазина заносит товар со склада, размещает на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полке;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Охранник следит за порядком, пользуется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рацией;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Сотрудники магазина и покупатели соблюдают правила поведения в общественных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местах;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Рисунок 4" descr="магазин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880" y="3636579"/>
            <a:ext cx="4114240" cy="2616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9720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Магазин продуктовый (супермаркет)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036783"/>
            <a:ext cx="4608786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Игровой материал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Муляжи овощей и фруктов, макаронные изделия, молочные продукты, кондитерские изделия и т.д.;</a:t>
            </a: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Касса, прилавок, корзины, тележки, весы, указатели названия отделов;</a:t>
            </a: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Деньги, кошельки, чеки, корзины, тележки, рация, указатели названия отделов;</a:t>
            </a: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Спецодежда для продавцов, кассиров, менеджеров, охранника,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рация.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Рисунок 4" descr="IMG_409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084" y="1136999"/>
            <a:ext cx="3509054" cy="47718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10205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Магазин продуктовый (супермаркет)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81619" y="974094"/>
            <a:ext cx="8180762" cy="2880880"/>
            <a:chOff x="457200" y="974094"/>
            <a:chExt cx="8180762" cy="288088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8228" y="974094"/>
              <a:ext cx="3739734" cy="288088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974094"/>
              <a:ext cx="4201283" cy="288088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393" y="3355426"/>
            <a:ext cx="3773214" cy="2829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8572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Морское путешествие (моряки)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036783"/>
            <a:ext cx="8229600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Игровые цели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изучить карту морского путешествия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познакомить с морской терминологией: «поднять якорь», «полный вперёд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использовать спасательный круг при спасении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утопающего;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углублять знания о морских обитателях: рыбы, акулы, киты, крабы, морские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черепахи;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умение использовать компас, бинокль, управлять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штурвалом;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соблюдать культуру поведения, взаимоотношения между детьми в процессе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игры.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149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Морское путешествие (моряки)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036783"/>
            <a:ext cx="4587766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Игровой материал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Мачта с флажками, стойка со штурвалом; </a:t>
            </a:r>
          </a:p>
          <a:p>
            <a:pPr marL="0" indent="0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Якорь, карта морского пути, бинокль, спасательный круг, рация;</a:t>
            </a:r>
          </a:p>
          <a:p>
            <a:pPr marL="0" indent="0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Фуражка капитана, бескозырки и воротники моряков; гюйс – воротники; </a:t>
            </a:r>
          </a:p>
          <a:p>
            <a:pPr marL="0" indent="0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Удочки с рыбками, игрушечные рыбки, сети, ящик для рыбы.</a:t>
            </a:r>
          </a:p>
        </p:txBody>
      </p:sp>
      <p:pic>
        <p:nvPicPr>
          <p:cNvPr id="5" name="Рисунок 4" descr="00000PORTRAIT_00000_BURST2019021416200899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393" y="1136999"/>
            <a:ext cx="3334407" cy="4312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8472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Морское путешествие (моряки)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91510" y="983750"/>
            <a:ext cx="8360980" cy="5179418"/>
            <a:chOff x="457200" y="983750"/>
            <a:chExt cx="8360980" cy="5179418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457200" y="983750"/>
              <a:ext cx="3725917" cy="5179418"/>
              <a:chOff x="457199" y="1015281"/>
              <a:chExt cx="3725917" cy="5179418"/>
            </a:xfrm>
          </p:grpSpPr>
          <p:pic>
            <p:nvPicPr>
              <p:cNvPr id="6" name="Рисунок 5" descr="00000IMG_00000_BURST20190214161854584_COVER"/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199" y="3489434"/>
                <a:ext cx="3725917" cy="270526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7" name="Рисунок 6" descr="IMG_20190214_163101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1015281"/>
                <a:ext cx="3725916" cy="237956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2814" y="1910197"/>
              <a:ext cx="4435366" cy="33265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96857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Парикмахерская (салон красоты)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036783"/>
            <a:ext cx="8229600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Игровые цели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Изготовление рекламы об открытии салона красоты и талонов «запись к мастеру»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Мастера салона проходят на свои рабочие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места;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Администратор принимает звонки, предлагает посмотреть журналы, выпить чашечку чая или кофе на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выбор;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Клиенты проходят в зал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ожидания;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Мастера предоставляют свои услуги клиентам (подстригают, красят волосы, делают причёску, укладку волос, ухаживают за ногтями, делают макияж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);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031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Парикмахерская (салон красоты)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889643"/>
            <a:ext cx="8229600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Игровые цели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Кассир принимает плату за услуги, сдаёт сдачу, записывает в журнал информацию об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услуге;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Уборщик помещения убирает зал, моет, подметает, меняет полотенца, моет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инструменты;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Сотрудники салона и клиенты соблюдают культуру поведения в общественном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месте;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48878" y="3366106"/>
            <a:ext cx="8046244" cy="2869340"/>
            <a:chOff x="494590" y="3460696"/>
            <a:chExt cx="8046244" cy="286934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590" y="3460696"/>
              <a:ext cx="3571547" cy="285723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2268" y="3472799"/>
              <a:ext cx="1847504" cy="285723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5903" y="3472799"/>
              <a:ext cx="2034931" cy="28451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953084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576556"/>
            <a:ext cx="8229600" cy="4363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	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Центр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игры должен располагаться вблизи Центра конструирования, чтобы дети могли иметь возможность использовать постройки в игре;</a:t>
            </a: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 «Центре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сюжетно-ролевой игры» могут использоваться разные виды игрушек: реалистические (воспроизводящие облик людей, животных, черты реальных предметов; например: плита, представляющая собой реальную копию настоящей плиты, у которой открывается духовка , поворачиваются вентили),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прототипические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(условно воспроизводящие детали предметов, например: плита, у которой лишь обозначены конфорки, духовка, вентили, с которыми нельзя манипулировать), предметы-заместители (практически не имеющие сходства с реальными вещами, но удобные для использования в условном значении);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1304350" y="143575"/>
            <a:ext cx="6535300" cy="1411955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97B52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endParaRPr lang="ru-RU" sz="20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ТРЕБОВАНИЯ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УСЛОВИЯ </a:t>
            </a:r>
            <a:endParaRPr lang="ru-RU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ОРГАНИЗАЦИИ ПРЕДМЕТНО-ИГРОВОЙ СРЕДЫ</a:t>
            </a:r>
            <a:endParaRPr lang="ru-RU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(Гладышева Н.Н., Чернова Л.В.)</a:t>
            </a:r>
            <a:endParaRPr lang="ru-RU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98564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Парикмахерская (салон красоты)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036783"/>
            <a:ext cx="4230414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Игровой материал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Халат для парикмахера, накидка для клиента, полотенца;</a:t>
            </a:r>
          </a:p>
          <a:p>
            <a:pPr marL="0" indent="0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Трюмо, зеркало;</a:t>
            </a:r>
          </a:p>
          <a:p>
            <a:pPr marL="0" indent="0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Инструменты парикмахера – расчёски, щетки, заколки, ножницы, фен, флаконы с кондиционерами, шампунями для волос;</a:t>
            </a:r>
          </a:p>
          <a:p>
            <a:pPr marL="0" indent="0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Косметика для лица, лаки для ногтей, средства для волос</a:t>
            </a:r>
          </a:p>
        </p:txBody>
      </p:sp>
      <p:pic>
        <p:nvPicPr>
          <p:cNvPr id="5" name="Рисунок 4" descr="00100dPORTRAIT_00100_BURST20190218092251770_COVER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085" y="1223084"/>
            <a:ext cx="3706715" cy="4685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5718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Пожарные (Служба спасения или МЧС)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036783"/>
            <a:ext cx="8229600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Игровые цели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Ознакомиться с первичными средствами пожаротушения и как вызвать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пожарных;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Закрепить знания домашнего адреса, номер телефона пожарной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службы;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Пожарные проходят в пожарную часть, проверяют средства пожаротушения, надевают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спецодежду;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Диспетчер дежурит в диспетчерской, делает записи в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журнале;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Водитель пожарной машины – в гараж пожарной части, складывает инструменты в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машину;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7993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Пожарные (Служба спасения или МЧС)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036783"/>
            <a:ext cx="4913586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Игровые цели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Прохожие звонят диспетчеру, сообщают о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пожаре;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Пожарные действуют: надевают спецодежду, с помощью средств пожаротушения борются с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огнем;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Выполнять и знать правила пожарной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безопасности;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Инспектор пожарной охраны проверяет пожарный щит, рассказывает детям о правилах пожарной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безопасности.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Рисунок 4" descr="00000PORTRAIT_00000_BURST2018121317084608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719" y="1136999"/>
            <a:ext cx="3106147" cy="4405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02466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Пожарные (Служба спасения или МЧС)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036783"/>
            <a:ext cx="4661338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Игровой материал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Спецодежда: плащ, жилеты, ремни, каски, резиновые сапоги, рукавицы;</a:t>
            </a:r>
          </a:p>
          <a:p>
            <a:pPr marL="0" indent="0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Пожарная машина, рация; </a:t>
            </a:r>
          </a:p>
          <a:p>
            <a:pPr marL="0" indent="0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Набор подручных средств для тушения пожара - детский огнетушитель, топоры, детские ведёрки, лопатки, шланг от пылесоса, пожарный щит</a:t>
            </a:r>
          </a:p>
          <a:p>
            <a:pPr marL="0" indent="0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5" name="Рисунок 4" descr="00000PORTRAIT_00000_BURST201812131708516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2"/>
          <a:stretch>
            <a:fillRect/>
          </a:stretch>
        </p:blipFill>
        <p:spPr bwMode="auto">
          <a:xfrm>
            <a:off x="5421859" y="1483841"/>
            <a:ext cx="3264941" cy="47718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х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r="2045" b="7332"/>
          <a:stretch>
            <a:fillRect/>
          </a:stretch>
        </p:blipFill>
        <p:spPr bwMode="auto">
          <a:xfrm>
            <a:off x="1216572" y="4435365"/>
            <a:ext cx="3142594" cy="18202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06106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Почта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858112"/>
            <a:ext cx="8229600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Игровые цели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Изучить почтовые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услуги;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Создать рекламу об открытии нового почтового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отделения;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Клиенты занимают очередь, покупают газеты, отправляют посылку,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бандероль;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Оператор принимает посылки, телеграммы, письма</a:t>
            </a: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Почтальон разносит письма, телеграммы, опускает корреспонденцию в почтовый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ящик;</a:t>
            </a: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Сортировщик сортирует письма, телеграммы, газеты,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журналы;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9953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Почта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858112"/>
            <a:ext cx="8229600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Игровые цели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	Начальник почты проверяет, все ли работники на месте, контролирует работу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почтальона;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Работники почты и клиенты соблюдают правила поведения в общественном месте: разговаривают вежливо, занимают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очередь;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449" y="3041013"/>
            <a:ext cx="4677103" cy="3118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13180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Почта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199" y="858112"/>
            <a:ext cx="8229601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Игровой материал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 Кепка почтальона, сумка почтальона;</a:t>
            </a:r>
          </a:p>
          <a:p>
            <a:pPr marL="0" indent="0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Почтовый ящик из коробки, весы, карандаш для записей, почтовый штамп, весы с логотипом «Почта России»;</a:t>
            </a:r>
          </a:p>
          <a:p>
            <a:pPr marL="0" indent="0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Газеты, письма, журналы, открытки, письма, посылочки из коробок, конверты бумажные, конверты пластиковые.</a:t>
            </a:r>
          </a:p>
          <a:p>
            <a:pPr marL="0" indent="0">
              <a:buNone/>
            </a:pP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537342" y="3405359"/>
            <a:ext cx="8069317" cy="2732507"/>
            <a:chOff x="496613" y="3405359"/>
            <a:chExt cx="8069317" cy="2732507"/>
          </a:xfrm>
        </p:grpSpPr>
        <p:pic>
          <p:nvPicPr>
            <p:cNvPr id="5" name="Рисунок 4" descr="G:\книга СРИ 2019\игровая среда\почта\фото почта\00000PORTRAIT_00000_BURST20181213170448748.jpg"/>
            <p:cNvPicPr/>
            <p:nvPr/>
          </p:nvPicPr>
          <p:blipFill rotWithShape="1">
            <a:blip r:embed="rId2"/>
            <a:srcRect b="14194"/>
            <a:stretch/>
          </p:blipFill>
          <p:spPr bwMode="auto">
            <a:xfrm>
              <a:off x="496613" y="3405359"/>
              <a:ext cx="3993931" cy="27221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Рисунок 5" descr="00000PORTRAIT_00000_BURST20181213170346797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0830" y="3405359"/>
              <a:ext cx="3895100" cy="273250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925036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Дом - семья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858112"/>
            <a:ext cx="8229600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Игровые цели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Углублять общие представления о семье, о ее членах, знать,  что в семье все заботятся и любят друг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друга;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Обыгрывать быт семьи («На кухне», «Уборка», «Мамины помощники» и др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.);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Создавать различные проблемные ситуации: «Когда мамы и папы нет дома» (забота о младших, выполнение посильной домашней работы);</a:t>
            </a: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«К нам гости пришли» (правила приёма гостей, поведение в гостях и др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.);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Прививать заботливость,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внимание.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2737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Дом - семья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858112"/>
            <a:ext cx="8229600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Игровой материал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Мебель, атрибуты для оборудования домика, игрушечная коляска, сумки, различные предметы – заместители.</a:t>
            </a: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Куклы, игрушечная посуда, постельные принадлежности (для кукол) бытовая техника, цифровая техника</a:t>
            </a:r>
          </a:p>
          <a:p>
            <a:pPr marL="0" indent="0" algn="just">
              <a:buNone/>
            </a:pP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33374" y="3288629"/>
            <a:ext cx="8477252" cy="2765330"/>
            <a:chOff x="567559" y="3288629"/>
            <a:chExt cx="8477252" cy="276533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59" y="3288629"/>
              <a:ext cx="4147996" cy="27653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6816" y="3288629"/>
              <a:ext cx="4147995" cy="27653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066863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Дом - семья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88507" y="1031109"/>
            <a:ext cx="8566986" cy="5165133"/>
            <a:chOff x="341586" y="1031109"/>
            <a:chExt cx="8566986" cy="516513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586" y="1031109"/>
              <a:ext cx="4888367" cy="333613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7613" y="3030523"/>
              <a:ext cx="4220959" cy="316571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65313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576556"/>
            <a:ext cx="8229600" cy="4363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	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отказ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от принципа зонирования игрового пространства, когда в определенном месте сконцентрировано все необходимое для определенной игры (например, «Больница», «Магазин»). Это сковывает инициативу, тормозит воображение детей – ему не нужно думать об определении замысла игры, выбирать способ его реализации. В результате в игре очень бедный сюжет, однообразие игровых действий, отсутствие у детей подлинного интереса к игре; </a:t>
            </a: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продуманный подбор игрушек в зависимости от возраста, от уровня освоения игровых умений (например, до тех пор, пока дети не умет принимать роль, в игровых уголках не должно быть ролевых атрибутов, элементов костюмов. Их носят тогда, когда дети начинают проявлять интерес к принятию роли и обозначать его словом);</a:t>
            </a: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1304350" y="143575"/>
            <a:ext cx="6535300" cy="1411955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97B52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endParaRPr lang="ru-RU" sz="20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ТРЕБОВАНИЯ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УСЛОВИЯ </a:t>
            </a:r>
            <a:endParaRPr lang="ru-RU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ОРГАНИЗАЦИИ ПРЕДМЕТНО-ИГРОВОЙ СРЕДЫ</a:t>
            </a:r>
            <a:endParaRPr lang="ru-RU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(Гладышева Н.Н., Чернова Л.В.)</a:t>
            </a:r>
            <a:endParaRPr lang="ru-RU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200540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Строители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858112"/>
            <a:ext cx="8229600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Игровые цели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Знать правила техники безопасности на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стройке;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Подготовить и доставить на строительный объект строительный материал: кирпичи, крупный панели, раствор для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фундамента;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Выполнить дизайн постройки по эскизу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архитектора;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Строительство по этапам: архитектор: разработать и утвердить эскиз дома; водители спецтехники – подвоз строительного материала; строители бригады №1 и №2: подготовить фундамент дома из цементного раствора, установление стен и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кровли;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Сдать объект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заказчику;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5978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Строители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858112"/>
            <a:ext cx="8229600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Игровой материал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Эскиз проекта различных зданий, журналы, буклеты о строительстве; </a:t>
            </a: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Строительные материалы разного размера: крупный строительный материал, конструктор; </a:t>
            </a: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Инструменты: мастерки, молотки, пила (ножовка); </a:t>
            </a: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Строительная техника: бетономешалка,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КАМаз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, экскаватор, кран</a:t>
            </a: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Вспомогательный материал: ведёрки, каски; </a:t>
            </a:r>
          </a:p>
          <a:p>
            <a:pPr marL="0" indent="0" algn="just">
              <a:buNone/>
            </a:pP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45" y="4049559"/>
            <a:ext cx="5801710" cy="26755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25358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Строители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89034" y="965056"/>
            <a:ext cx="8565932" cy="5130944"/>
            <a:chOff x="252248" y="965056"/>
            <a:chExt cx="8565932" cy="5130944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8341" y="3369441"/>
              <a:ext cx="4089839" cy="272655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48" y="2091197"/>
              <a:ext cx="4319752" cy="272634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8342" y="965056"/>
              <a:ext cx="4089838" cy="225228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76347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Шофер (автомастерская, гараж)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858112"/>
            <a:ext cx="8229600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Игровые цели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Создавать разные игровые ситуации: «шофёры уходят в рейс», «шофёр везёт пассажира», «шофёр привёз груз», «после рейса привести в порядок транспорт и поставить в гараж», «диспетчер автобазы выписывает путевой лист, в котором указано куда ехать и что перевезти»; «кондуктор продает билеты пассажирам автобуса», «контролёр проверяет билеты у пассажиров автобуса», «сломалась машина надо ехать в автосервис» и др.;</a:t>
            </a:r>
          </a:p>
          <a:p>
            <a:pPr marL="0" indent="0" algn="just">
              <a:buNone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Вспомнить правила поведения в общественном транспорте.</a:t>
            </a:r>
          </a:p>
          <a:p>
            <a:pPr marL="0" indent="0" algn="just">
              <a:buNone/>
            </a:pP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34" y="4494046"/>
            <a:ext cx="3384332" cy="2256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117" y="4497678"/>
            <a:ext cx="2012731" cy="2252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85716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Шофер (автомастерская, гараж)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91557" y="858112"/>
            <a:ext cx="8360887" cy="4872033"/>
            <a:chOff x="457200" y="858112"/>
            <a:chExt cx="8360887" cy="4872033"/>
          </a:xfrm>
        </p:grpSpPr>
        <p:sp>
          <p:nvSpPr>
            <p:cNvPr id="4" name="Содержимое 2"/>
            <p:cNvSpPr txBox="1">
              <a:spLocks/>
            </p:cNvSpPr>
            <p:nvPr/>
          </p:nvSpPr>
          <p:spPr>
            <a:xfrm>
              <a:off x="457200" y="858112"/>
              <a:ext cx="5523186" cy="487203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Игровой материал</a:t>
              </a:r>
            </a:p>
            <a:p>
              <a:pPr marL="0" indent="0" algn="just">
                <a:buNone/>
              </a:pPr>
              <a:r>
                <a:rPr lang="ru-RU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•	Инструменты для ремонта машин: гаечный ключ, молоток, отвертки, насос, шланг, молоток;</a:t>
              </a:r>
            </a:p>
            <a:p>
              <a:pPr marL="0" indent="0">
                <a:buNone/>
              </a:pPr>
              <a:r>
                <a:rPr lang="ru-RU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•	Кепка водителя, сумка кондуктора, документы водителя (права).</a:t>
              </a:r>
            </a:p>
            <a:p>
              <a:pPr marL="0" indent="0" algn="just">
                <a:buNone/>
              </a:pPr>
              <a:r>
                <a:rPr lang="ru-RU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•	Рули, билеты, денежные знаки;</a:t>
              </a:r>
            </a:p>
            <a:p>
              <a:pPr marL="0" indent="0" algn="just">
                <a:buNone/>
              </a:pPr>
              <a:r>
                <a:rPr lang="ru-RU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•	Бензозаправочная колонка, светофор, канистра, шланг для имитации заправки машины бензином;</a:t>
              </a:r>
            </a:p>
            <a:p>
              <a:pPr marL="0" indent="0" algn="just">
                <a:buNone/>
              </a:pPr>
              <a:r>
                <a:rPr lang="ru-RU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•	Машины разных марок</a:t>
              </a: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2749" y="1010875"/>
              <a:ext cx="2715338" cy="438093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81753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576556"/>
            <a:ext cx="8229600" cy="4363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	создание такой творческой предметно-развивающей среды, которая может использоваться детьми: легкие переносные ширмы, полифункциональные атрибуты (например, белый халат может использоваться для игр «Больница», «Магазин», «Аптека»; рация – в играх «Банк», «Магазин», «Полиция», «Пожарные»);</a:t>
            </a: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игровые материалы должны располагаться на низких стеллажах, в пластмассовых емкостях, передвижных ящиках на колесах, вдвигающихся в нижние открытые ниши шкафов. Все материалы находятся в поле зрения, доступны детям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;</a:t>
            </a: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наличие запаса дополнительного материала (коробок разного размера и формы, бечевок и т. п.) для изготовления недостающих по сюжету атрибутов;</a:t>
            </a: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1304350" y="143575"/>
            <a:ext cx="6535300" cy="1411955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97B52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endParaRPr lang="ru-RU" sz="20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ТРЕБОВАНИЯ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УСЛОВИЯ </a:t>
            </a:r>
            <a:endParaRPr lang="ru-RU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ОРГАНИЗАЦИИ ПРЕДМЕТНО-ИГРОВОЙ СРЕДЫ</a:t>
            </a:r>
            <a:endParaRPr lang="ru-RU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(Гладышева Н.Н., Чернова Л.В.)</a:t>
            </a:r>
            <a:endParaRPr lang="ru-RU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34613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576556"/>
            <a:ext cx="8229600" cy="4363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привлечение детей к оформлению игрового пространства (принести из дома различные предметы, используемые в качестве предметов-заместителей, совместно с родителями изготовление мягких игрушек для совместных игр или элементов костюмов, игрушек-самоделок). Подобные приемы развивают у детей инициативность и творчество, позволяют поддерживать интерес к игре длительное время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;</a:t>
            </a: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своевременное изменение игровой среды. Если игровая среда статична и неизменна, то дети привыкают к постоянному набору игрового материала и не обращают на него внимания, следовательно, такое оснащение не оказывает развивающего эффекта.</a:t>
            </a: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1304350" y="143575"/>
            <a:ext cx="6535300" cy="1411955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97B52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endParaRPr lang="ru-RU" sz="20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ТРЕБОВАНИЯ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УСЛОВИЯ </a:t>
            </a:r>
            <a:endParaRPr lang="ru-RU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ОРГАНИЗАЦИИ ПРЕДМЕТНО-ИГРОВОЙ СРЕДЫ</a:t>
            </a:r>
            <a:endParaRPr lang="ru-RU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(Гладышева Н.Н., Чернова Л.В.)</a:t>
            </a:r>
            <a:endParaRPr lang="ru-RU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69768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647891"/>
            <a:ext cx="8229600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	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Исходя из требований к организации предметно-игровой среды, изложенных в исследованиях Н.А. Коротковой, Н.Ф. Комаровой, С.Л.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Новосёловой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в нашем ДОУ педагогами ведется систематическая работа по оснащению групповых комнат игровым материалом, так и по ознакомлению детей с окружающим миром, которая в конечном итоге ведет к обогащению содержания детских игр.  В качестве примера приводим содержание игровой среды для организации сюжетно-ролевых игр в группах «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Беби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Лэнд», «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Мичээр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», «Аленький цветочек», «Колобок», «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Сулусчаан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», «Принцесса на горошине».</a:t>
            </a:r>
            <a:endParaRPr lang="ru-RU" sz="2000" i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414" y="3899338"/>
            <a:ext cx="3551183" cy="2367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4114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Банк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036783"/>
            <a:ext cx="8229600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Игровые цели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Познакомиться с деятельностью банка: хранение и получение денег, обслуживание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клиентов;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Звенит звонок, оповещающий об открытии (закрытии)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банка;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Управляющий банком объявляет всем сотрудникам занять свои рабочие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места;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Создать ситуацию / заблокирована карта, оплата коммунальных услуг, детского сада, получение денег через банкомат, оформить кредит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/;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Кассир перечисляет и выдаёт деньги со счёта клиента, осуществляет обмен валюты, проверяет оформление чеков, наличие и подлинность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подписей;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62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Банк</a:t>
            </a:r>
            <a:endParaRPr lang="ru-RU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036783"/>
            <a:ext cx="8229600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Игровые цели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Операционист принимает платёжные накладные, оформляет переводы, оказывает помощь клиенту, если он требует уточнения или справки</a:t>
            </a: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Клиенты пользуются услугами банка, занимают очередь, предъявляют свой паспорт</a:t>
            </a: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Желающие получить денежные кредиты для оформления ипотеки, открытия своего собственного дела, бизнеса обращаются к управляющему.</a:t>
            </a: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Охранник проходит по залу банка и оповещает присутствующих о том, что через 5 минут банк закрывается.</a:t>
            </a:r>
          </a:p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•	Создавать доброжелательные отношения, готовность помочь.</a:t>
            </a:r>
          </a:p>
        </p:txBody>
      </p:sp>
    </p:spTree>
    <p:extLst>
      <p:ext uri="{BB962C8B-B14F-4D97-AF65-F5344CB8AC3E}">
        <p14:creationId xmlns:p14="http://schemas.microsoft.com/office/powerpoint/2010/main" val="36312102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546</TotalTime>
  <Words>343</Words>
  <Application>Microsoft Office PowerPoint</Application>
  <PresentationFormat>Экран (4:3)</PresentationFormat>
  <Paragraphs>234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1" baseType="lpstr">
      <vt:lpstr>Arial</vt:lpstr>
      <vt:lpstr>Book Antiqua</vt:lpstr>
      <vt:lpstr>Bookman Old Style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14</cp:revision>
  <dcterms:created xsi:type="dcterms:W3CDTF">2020-05-28T13:57:34Z</dcterms:created>
  <dcterms:modified xsi:type="dcterms:W3CDTF">2020-05-29T16:40:39Z</dcterms:modified>
</cp:coreProperties>
</file>