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7" r:id="rId2"/>
    <p:sldId id="317" r:id="rId3"/>
    <p:sldId id="340" r:id="rId4"/>
    <p:sldId id="341" r:id="rId5"/>
    <p:sldId id="342" r:id="rId6"/>
    <p:sldId id="344" r:id="rId7"/>
    <p:sldId id="345" r:id="rId8"/>
    <p:sldId id="346" r:id="rId9"/>
    <p:sldId id="347" r:id="rId10"/>
    <p:sldId id="353" r:id="rId11"/>
    <p:sldId id="273" r:id="rId12"/>
    <p:sldId id="349" r:id="rId13"/>
    <p:sldId id="275" r:id="rId14"/>
    <p:sldId id="354" r:id="rId15"/>
    <p:sldId id="358" r:id="rId16"/>
    <p:sldId id="356" r:id="rId17"/>
    <p:sldId id="343" r:id="rId18"/>
    <p:sldId id="321" r:id="rId19"/>
    <p:sldId id="348" r:id="rId20"/>
    <p:sldId id="351" r:id="rId21"/>
    <p:sldId id="330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316023C-267E-4D25-8AF8-071446F74C26}">
          <p14:sldIdLst>
            <p14:sldId id="257"/>
            <p14:sldId id="317"/>
            <p14:sldId id="340"/>
            <p14:sldId id="341"/>
            <p14:sldId id="342"/>
            <p14:sldId id="344"/>
            <p14:sldId id="345"/>
            <p14:sldId id="346"/>
            <p14:sldId id="347"/>
            <p14:sldId id="353"/>
            <p14:sldId id="273"/>
            <p14:sldId id="349"/>
            <p14:sldId id="275"/>
            <p14:sldId id="354"/>
            <p14:sldId id="358"/>
            <p14:sldId id="356"/>
            <p14:sldId id="343"/>
            <p14:sldId id="321"/>
            <p14:sldId id="348"/>
            <p14:sldId id="351"/>
            <p14:sldId id="330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</p14:sldIdLst>
        </p14:section>
        <p14:section name="Раздел без заголовка" id="{B326EC83-B81C-4794-BD75-B23DB1E21C0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003296"/>
    <a:srgbClr val="003BB0"/>
    <a:srgbClr val="FFFFFF"/>
    <a:srgbClr val="EBB181"/>
    <a:srgbClr val="225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92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87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73601532567063"/>
          <c:y val="4.6351111111111114E-2"/>
          <c:w val="0.89526394799054376"/>
          <c:h val="0.85129010892741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EBB18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966-4246-9AAB-4D7A45A28B3D}"/>
              </c:ext>
            </c:extLst>
          </c:dPt>
          <c:cat>
            <c:strRef>
              <c:f>Лист1!$A$2:$A$5</c:f>
              <c:strCache>
                <c:ptCount val="3"/>
                <c:pt idx="0">
                  <c:v>до 35 лет</c:v>
                </c:pt>
                <c:pt idx="1">
                  <c:v>35 - 55 лет</c:v>
                </c:pt>
                <c:pt idx="2">
                  <c:v>от 55 лет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0.18800000000000022</c:v>
                </c:pt>
                <c:pt idx="1">
                  <c:v>0.51600000000000001</c:v>
                </c:pt>
                <c:pt idx="2">
                  <c:v>0.29700000000000032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66-4246-9AAB-4D7A45A28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867904"/>
        <c:axId val="83816448"/>
        <c:axId val="0"/>
      </c:bar3DChart>
      <c:catAx>
        <c:axId val="8386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16448"/>
        <c:crosses val="autoZero"/>
        <c:auto val="1"/>
        <c:lblAlgn val="ctr"/>
        <c:lblOffset val="100"/>
        <c:noMultiLvlLbl val="0"/>
      </c:catAx>
      <c:valAx>
        <c:axId val="8381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6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72489323598319E-2"/>
          <c:y val="3.5355142652750936E-2"/>
          <c:w val="0.92873467419754785"/>
          <c:h val="0.55279303618308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Удивительный мир слов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3-4973-8BAC-C3BD299E62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Смекалка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3-4973-8BAC-C3BD299E624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Знатоки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C3-4973-8BAC-C3BD299E624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Основы живописи,рисунка и ДПИ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C3-4973-8BAC-C3BD299E624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Решение логических задач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C3-4973-8BAC-C3BD299E624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Занимательная грамматика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C3-4973-8BAC-C3BD299E624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Грамотей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C3-4973-8BAC-C3BD299E624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Живая математика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DC3-4973-8BAC-C3BD299E624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Юнкор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C3-4973-8BAC-C3BD299E624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Хогвартс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DC3-4973-8BAC-C3BD299E624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Путешествие по Великобритании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Кол-во детей 458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C3-4973-8BAC-C3BD299E62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5816064"/>
        <c:axId val="85817600"/>
      </c:barChart>
      <c:catAx>
        <c:axId val="8581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17600"/>
        <c:crosses val="autoZero"/>
        <c:auto val="1"/>
        <c:lblAlgn val="ctr"/>
        <c:lblOffset val="100"/>
        <c:noMultiLvlLbl val="0"/>
      </c:catAx>
      <c:valAx>
        <c:axId val="8581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1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73.7</c:v>
                </c:pt>
                <c:pt idx="1">
                  <c:v>55.690000000000012</c:v>
                </c:pt>
                <c:pt idx="2">
                  <c:v>61.47</c:v>
                </c:pt>
                <c:pt idx="3">
                  <c:v>64</c:v>
                </c:pt>
                <c:pt idx="6">
                  <c:v>50.75</c:v>
                </c:pt>
                <c:pt idx="7">
                  <c:v>55</c:v>
                </c:pt>
                <c:pt idx="8">
                  <c:v>86.669999999999987</c:v>
                </c:pt>
                <c:pt idx="9">
                  <c:v>54.75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5-4B89-BF32-664B391078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64.599999999999994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5-4B89-BF32-664B391078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77.430000000000007</c:v>
                </c:pt>
                <c:pt idx="1">
                  <c:v>57.790000000000013</c:v>
                </c:pt>
                <c:pt idx="2">
                  <c:v>66.440000000000026</c:v>
                </c:pt>
                <c:pt idx="3">
                  <c:v>46</c:v>
                </c:pt>
                <c:pt idx="4">
                  <c:v>71</c:v>
                </c:pt>
                <c:pt idx="5">
                  <c:v>54</c:v>
                </c:pt>
                <c:pt idx="6">
                  <c:v>50.5</c:v>
                </c:pt>
                <c:pt idx="8">
                  <c:v>67.25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5-4B89-BF32-664B39107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322368"/>
        <c:axId val="83323904"/>
      </c:barChart>
      <c:catAx>
        <c:axId val="83322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3323904"/>
        <c:crosses val="autoZero"/>
        <c:auto val="1"/>
        <c:lblAlgn val="ctr"/>
        <c:lblOffset val="100"/>
        <c:noMultiLvlLbl val="0"/>
      </c:catAx>
      <c:valAx>
        <c:axId val="83323904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83322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605144838001185"/>
          <c:y val="0.37898564351712338"/>
          <c:w val="7.6403906559250112E-2"/>
          <c:h val="0.2121383358674746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Английский язык</c:v>
                </c:pt>
                <c:pt idx="7">
                  <c:v>Физика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3.74</c:v>
                </c:pt>
                <c:pt idx="1">
                  <c:v>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5-4B89-BF32-664B391078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Английский язык</c:v>
                </c:pt>
                <c:pt idx="7">
                  <c:v>Физика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4.29</c:v>
                </c:pt>
                <c:pt idx="1">
                  <c:v>3.42</c:v>
                </c:pt>
                <c:pt idx="2">
                  <c:v>3.37</c:v>
                </c:pt>
                <c:pt idx="3">
                  <c:v>3.7</c:v>
                </c:pt>
                <c:pt idx="4">
                  <c:v>4.42</c:v>
                </c:pt>
                <c:pt idx="5">
                  <c:v>3.33</c:v>
                </c:pt>
                <c:pt idx="6">
                  <c:v>4</c:v>
                </c:pt>
                <c:pt idx="7">
                  <c:v>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5-4B89-BF32-664B39107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009344"/>
        <c:axId val="132015232"/>
      </c:barChart>
      <c:catAx>
        <c:axId val="132009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2015232"/>
        <c:crosses val="autoZero"/>
        <c:auto val="1"/>
        <c:lblAlgn val="ctr"/>
        <c:lblOffset val="100"/>
        <c:noMultiLvlLbl val="0"/>
      </c:catAx>
      <c:valAx>
        <c:axId val="1320152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3200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51557768019378"/>
          <c:y val="9.0394850090235485E-2"/>
          <c:w val="7.4852740763173831E-2"/>
          <c:h val="0.125807171762938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ВсОШ</c:v>
                </c:pt>
                <c:pt idx="1">
                  <c:v>Наше наследие</c:v>
                </c:pt>
                <c:pt idx="2">
                  <c:v>Основы православной культуры</c:v>
                </c:pt>
                <c:pt idx="3">
                  <c:v>Интеллектуальные игры</c:v>
                </c:pt>
                <c:pt idx="4">
                  <c:v>Прочие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</c:v>
                </c:pt>
                <c:pt idx="1">
                  <c:v>87</c:v>
                </c:pt>
                <c:pt idx="2">
                  <c:v>51</c:v>
                </c:pt>
                <c:pt idx="3">
                  <c:v>65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B-46F4-AA92-97072691E1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ВсОШ</c:v>
                </c:pt>
                <c:pt idx="1">
                  <c:v>Наше наследие</c:v>
                </c:pt>
                <c:pt idx="2">
                  <c:v>Основы православной культуры</c:v>
                </c:pt>
                <c:pt idx="3">
                  <c:v>Интеллектуальные игры</c:v>
                </c:pt>
                <c:pt idx="4">
                  <c:v>Прочие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84</c:v>
                </c:pt>
                <c:pt idx="1">
                  <c:v>76</c:v>
                </c:pt>
                <c:pt idx="2">
                  <c:v>44</c:v>
                </c:pt>
                <c:pt idx="3">
                  <c:v>54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B-46F4-AA92-97072691E1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ВсОШ</c:v>
                </c:pt>
                <c:pt idx="1">
                  <c:v>Наше наследие</c:v>
                </c:pt>
                <c:pt idx="2">
                  <c:v>Основы православной культуры</c:v>
                </c:pt>
                <c:pt idx="3">
                  <c:v>Интеллектуальные игры</c:v>
                </c:pt>
                <c:pt idx="4">
                  <c:v>Прочие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93</c:v>
                </c:pt>
                <c:pt idx="1">
                  <c:v>59</c:v>
                </c:pt>
                <c:pt idx="2">
                  <c:v>35</c:v>
                </c:pt>
                <c:pt idx="3">
                  <c:v>37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B-46F4-AA92-97072691E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993408"/>
        <c:axId val="137032064"/>
      </c:barChart>
      <c:catAx>
        <c:axId val="13699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7032064"/>
        <c:crosses val="autoZero"/>
        <c:auto val="1"/>
        <c:lblAlgn val="ctr"/>
        <c:lblOffset val="100"/>
        <c:noMultiLvlLbl val="0"/>
      </c:catAx>
      <c:valAx>
        <c:axId val="1370320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6993408"/>
        <c:crosses val="autoZero"/>
        <c:crossBetween val="between"/>
      </c:valAx>
      <c:spPr>
        <a:noFill/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50405875531517"/>
          <c:y val="8.0448378883631835E-2"/>
          <c:w val="0.82661744620538635"/>
          <c:h val="0.512123339966822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Муниципальный уровень</c:v>
                </c:pt>
                <c:pt idx="1">
                  <c:v>Республиканский </c:v>
                </c:pt>
                <c:pt idx="2">
                  <c:v>Региональный</c:v>
                </c:pt>
                <c:pt idx="3">
                  <c:v>Всероссийский </c:v>
                </c:pt>
                <c:pt idx="4">
                  <c:v>Международный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9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2-4BBA-9CA1-A5D06ADC4F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Муниципальный уровень</c:v>
                </c:pt>
                <c:pt idx="1">
                  <c:v>Республиканский </c:v>
                </c:pt>
                <c:pt idx="2">
                  <c:v>Региональный</c:v>
                </c:pt>
                <c:pt idx="3">
                  <c:v>Всероссийский </c:v>
                </c:pt>
                <c:pt idx="4">
                  <c:v>Международный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32-4BBA-9CA1-A5D06ADC4F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Муниципальный уровень</c:v>
                </c:pt>
                <c:pt idx="1">
                  <c:v>Республиканский </c:v>
                </c:pt>
                <c:pt idx="2">
                  <c:v>Региональный</c:v>
                </c:pt>
                <c:pt idx="3">
                  <c:v>Всероссийский </c:v>
                </c:pt>
                <c:pt idx="4">
                  <c:v>Международный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32-4BBA-9CA1-A5D06ADC4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37096192"/>
        <c:axId val="137114368"/>
        <c:axId val="0"/>
      </c:bar3DChart>
      <c:catAx>
        <c:axId val="137096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7114368"/>
        <c:crosses val="autoZero"/>
        <c:auto val="1"/>
        <c:lblAlgn val="ctr"/>
        <c:lblOffset val="100"/>
        <c:noMultiLvlLbl val="0"/>
      </c:catAx>
      <c:valAx>
        <c:axId val="1371143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7096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72555083107894"/>
          <c:y val="0.39191470702771702"/>
          <c:w val="8.7608603017141531E-2"/>
          <c:h val="0.21617058594456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50405875531517"/>
          <c:y val="8.0448378883631835E-2"/>
          <c:w val="0.82661744620538635"/>
          <c:h val="0.512123339966822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0899943383233615E-2"/>
                  <c:y val="7.3198203877458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1C-4065-9716-89958E93FF3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</c:v>
                </c:pt>
                <c:pt idx="1">
                  <c:v>Республиканский </c:v>
                </c:pt>
                <c:pt idx="2">
                  <c:v>Всероссийский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</c:v>
                </c:pt>
                <c:pt idx="1">
                  <c:v>90</c:v>
                </c:pt>
                <c:pt idx="2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2-4BBA-9CA1-A5D06ADC4F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6955467485030223E-2"/>
                  <c:y val="-1.82995509693646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1C-4065-9716-89958E93FF3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</c:v>
                </c:pt>
                <c:pt idx="1">
                  <c:v>Республиканский </c:v>
                </c:pt>
                <c:pt idx="2">
                  <c:v>Всероссийский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127</c:v>
                </c:pt>
                <c:pt idx="1">
                  <c:v>85</c:v>
                </c:pt>
                <c:pt idx="2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32-4BBA-9CA1-A5D06ADC4F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899943383233668E-2"/>
                  <c:y val="-3.8429057035665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1C-4065-9716-89958E93FF3D}"/>
                </c:ext>
              </c:extLst>
            </c:dLbl>
            <c:dLbl>
              <c:idx val="1"/>
              <c:layout>
                <c:manualLayout>
                  <c:x val="1.453325784431162E-2"/>
                  <c:y val="-3.2939191744856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1C-4065-9716-89958E93FF3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 </c:v>
                </c:pt>
                <c:pt idx="1">
                  <c:v>Республиканский </c:v>
                </c:pt>
                <c:pt idx="2">
                  <c:v>Всероссийский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127</c:v>
                </c:pt>
                <c:pt idx="1">
                  <c:v>92</c:v>
                </c:pt>
                <c:pt idx="2">
                  <c:v>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32-4BBA-9CA1-A5D06ADC4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38830208"/>
        <c:axId val="138831744"/>
        <c:axId val="0"/>
      </c:bar3DChart>
      <c:catAx>
        <c:axId val="138830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38831744"/>
        <c:crosses val="autoZero"/>
        <c:auto val="1"/>
        <c:lblAlgn val="ctr"/>
        <c:lblOffset val="100"/>
        <c:noMultiLvlLbl val="0"/>
      </c:catAx>
      <c:valAx>
        <c:axId val="138831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8830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72555083107894"/>
          <c:y val="0.39191470702771702"/>
          <c:w val="0.13627445717238595"/>
          <c:h val="0.216170585944566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35162401574749E-2"/>
          <c:y val="2.8890035791909796E-2"/>
          <c:w val="0.92687733759842583"/>
          <c:h val="0.81083289147153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58</c:v>
                </c:pt>
                <c:pt idx="2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63-4DF1-8391-559061B40C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73</c:v>
                </c:pt>
                <c:pt idx="1">
                  <c:v>63</c:v>
                </c:pt>
                <c:pt idx="2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63-4DF1-8391-559061B40C3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82</c:v>
                </c:pt>
                <c:pt idx="1">
                  <c:v>77</c:v>
                </c:pt>
                <c:pt idx="2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63-4DF1-8391-559061B40C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8713728"/>
        <c:axId val="138738688"/>
      </c:barChart>
      <c:catAx>
        <c:axId val="1387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738688"/>
        <c:crosses val="autoZero"/>
        <c:auto val="1"/>
        <c:lblAlgn val="ctr"/>
        <c:lblOffset val="100"/>
        <c:noMultiLvlLbl val="0"/>
      </c:catAx>
      <c:valAx>
        <c:axId val="13873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71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</a:rPr>
              <a:t>Кружки</a:t>
            </a:r>
            <a:r>
              <a:rPr lang="ru-RU" sz="1600" b="1" baseline="0" dirty="0" smtClean="0">
                <a:solidFill>
                  <a:srgbClr val="002060"/>
                </a:solidFill>
              </a:rPr>
              <a:t> художественно-эстетического направления</a:t>
            </a:r>
            <a:endParaRPr lang="ru-RU" sz="16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1676667512109998"/>
          <c:y val="2.6013663806800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30-4406-937F-9DD18633D9FF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030-4406-937F-9DD18633D9FF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030-4406-937F-9DD18633D9FF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030-4406-937F-9DD18633D9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Рукодельница</c:v>
                </c:pt>
                <c:pt idx="1">
                  <c:v>Литературная гостиная</c:v>
                </c:pt>
                <c:pt idx="2">
                  <c:v>Юный художник</c:v>
                </c:pt>
                <c:pt idx="3">
                  <c:v>Танцевальный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24</c:v>
                </c:pt>
                <c:pt idx="2">
                  <c:v>45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30-4406-937F-9DD18633D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4705280"/>
        <c:axId val="84703488"/>
      </c:barChart>
      <c:valAx>
        <c:axId val="84703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705280"/>
        <c:crosses val="autoZero"/>
        <c:crossBetween val="between"/>
      </c:valAx>
      <c:catAx>
        <c:axId val="84705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703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</c:v>
                </c:pt>
                <c:pt idx="1">
                  <c:v>39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B-46F4-AA92-97072691E1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21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B-46F4-AA92-97072691E1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</c:v>
                </c:pt>
                <c:pt idx="1">
                  <c:v>Региональный</c:v>
                </c:pt>
                <c:pt idx="2">
                  <c:v>Всероссийский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26</c:v>
                </c:pt>
                <c:pt idx="1">
                  <c:v>17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B-46F4-AA92-97072691E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737280"/>
        <c:axId val="35754368"/>
      </c:barChart>
      <c:catAx>
        <c:axId val="90737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endParaRPr lang="ru-RU"/>
          </a:p>
        </c:txPr>
        <c:crossAx val="35754368"/>
        <c:crosses val="autoZero"/>
        <c:auto val="1"/>
        <c:lblAlgn val="ctr"/>
        <c:lblOffset val="100"/>
        <c:noMultiLvlLbl val="0"/>
      </c:catAx>
      <c:valAx>
        <c:axId val="357543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073728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2066020405968931"/>
          <c:y val="0.65208208859590289"/>
          <c:w val="0.16656264269759921"/>
          <c:h val="0.25141766330856052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Спортивные секции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551186168579604"/>
          <c:w val="0.95453100045143524"/>
          <c:h val="0.733188566171115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Спортивные секции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D36-4D55-BC0F-E068651AFAB5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D36-4D55-BC0F-E068651AFAB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1A-4AB8-B0CB-16692BE500A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21A-4AB8-B0CB-16692BE500A7}"/>
              </c:ext>
            </c:extLst>
          </c:dPt>
          <c:dLbls>
            <c:dLbl>
              <c:idx val="0"/>
              <c:layout>
                <c:manualLayout>
                  <c:x val="-0.12157314417356858"/>
                  <c:y val="0.120530210754864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D36-4D55-BC0F-E068651AFAB5}"/>
                </c:ext>
              </c:extLst>
            </c:dLbl>
            <c:dLbl>
              <c:idx val="1"/>
              <c:layout>
                <c:manualLayout>
                  <c:x val="0.10536348541484618"/>
                  <c:y val="-0.2814861512061210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D36-4D55-BC0F-E068651AFA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Школьные</c:v>
                </c:pt>
                <c:pt idx="1">
                  <c:v>Городские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120</c:v>
                </c:pt>
                <c:pt idx="1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6-4D55-BC0F-E068651AF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793362341097568E-2"/>
          <c:y val="2.9122552255225524E-2"/>
          <c:w val="0.75334731256419241"/>
          <c:h val="0.8512901089274149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EBB18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4410-4646-A9B8-6C697A8D8303}"/>
              </c:ext>
            </c:extLst>
          </c:dPt>
          <c:dPt>
            <c:idx val="1"/>
            <c:invertIfNegative val="0"/>
            <c:bubble3D val="0"/>
            <c:spPr>
              <a:solidFill>
                <a:srgbClr val="0067B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4410-4646-A9B8-6C697A8D8303}"/>
              </c:ext>
            </c:extLst>
          </c:dPt>
          <c:dPt>
            <c:idx val="2"/>
            <c:invertIfNegative val="0"/>
            <c:bubble3D val="0"/>
            <c:spPr>
              <a:solidFill>
                <a:srgbClr val="EBB18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4410-4646-A9B8-6C697A8D830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B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7-4410-4646-A9B8-6C697A8D8303}"/>
              </c:ext>
            </c:extLst>
          </c:dPt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1 категория</c:v>
                </c:pt>
                <c:pt idx="2">
                  <c:v>Кандидаты наук</c:v>
                </c:pt>
                <c:pt idx="3">
                  <c:v>Молодые специалисты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0.5</c:v>
                </c:pt>
                <c:pt idx="1">
                  <c:v>0.31300000000000039</c:v>
                </c:pt>
                <c:pt idx="2">
                  <c:v>4.7000000000000014E-2</c:v>
                </c:pt>
                <c:pt idx="3">
                  <c:v>4.7000000000000014E-2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10-4646-A9B8-6C697A8D83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1 категория</c:v>
                </c:pt>
                <c:pt idx="2">
                  <c:v>Кандидаты наук</c:v>
                </c:pt>
                <c:pt idx="3">
                  <c:v>Молодые специалисты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4410-4646-A9B8-6C697A8D830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1 категория</c:v>
                </c:pt>
                <c:pt idx="2">
                  <c:v>Кандидаты наук</c:v>
                </c:pt>
                <c:pt idx="3">
                  <c:v>Молодые специалисты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A-4410-4646-A9B8-6C697A8D8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362240"/>
        <c:axId val="97042816"/>
        <c:axId val="84368448"/>
      </c:bar3DChart>
      <c:catAx>
        <c:axId val="9436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042816"/>
        <c:crosses val="autoZero"/>
        <c:auto val="1"/>
        <c:lblAlgn val="ctr"/>
        <c:lblOffset val="100"/>
        <c:noMultiLvlLbl val="0"/>
      </c:catAx>
      <c:valAx>
        <c:axId val="9704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362240"/>
        <c:crosses val="autoZero"/>
        <c:crossBetween val="between"/>
      </c:valAx>
      <c:serAx>
        <c:axId val="84368448"/>
        <c:scaling>
          <c:orientation val="minMax"/>
        </c:scaling>
        <c:delete val="1"/>
        <c:axPos val="b"/>
        <c:majorTickMark val="none"/>
        <c:minorTickMark val="none"/>
        <c:tickLblPos val="none"/>
        <c:crossAx val="970428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bg1"/>
                </a:solidFill>
              </a:rPr>
              <a:t>Призеры и победители спортивных соревнований</a:t>
            </a:r>
            <a:r>
              <a:rPr lang="ru-RU" sz="1600" b="1" baseline="0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6-4E14-9947-BF6F6769C7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6-4E14-9947-BF6F6769C74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Всероссийские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16-4E14-9947-BF6F6769C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653184"/>
        <c:axId val="84654720"/>
        <c:axId val="0"/>
      </c:bar3DChart>
      <c:catAx>
        <c:axId val="8465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654720"/>
        <c:crosses val="autoZero"/>
        <c:auto val="1"/>
        <c:lblAlgn val="ctr"/>
        <c:lblOffset val="100"/>
        <c:noMultiLvlLbl val="0"/>
      </c:catAx>
      <c:valAx>
        <c:axId val="8465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65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51251116392425"/>
          <c:y val="2.7157997557997606E-2"/>
          <c:w val="0.92221784776902849"/>
          <c:h val="0.880301415334778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EBB18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EC2-4ECD-BBC4-32E2D16E1F89}"/>
              </c:ext>
            </c:extLst>
          </c:dPt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0.72000000000000042</c:v>
                </c:pt>
                <c:pt idx="1">
                  <c:v>0.76559999999999995</c:v>
                </c:pt>
                <c:pt idx="2">
                  <c:v>0.69199999999999995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C2-4ECD-BBC4-32E2D16E1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120256"/>
        <c:axId val="97121792"/>
        <c:axId val="0"/>
      </c:bar3DChart>
      <c:catAx>
        <c:axId val="9712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121792"/>
        <c:crosses val="autoZero"/>
        <c:auto val="1"/>
        <c:lblAlgn val="ctr"/>
        <c:lblOffset val="100"/>
        <c:noMultiLvlLbl val="0"/>
      </c:catAx>
      <c:valAx>
        <c:axId val="9712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12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3536990740740762"/>
          <c:h val="0.88544485444854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Международные</c:v>
                </c:pt>
                <c:pt idx="1">
                  <c:v>Всероссийские</c:v>
                </c:pt>
                <c:pt idx="2">
                  <c:v>Республиканские</c:v>
                </c:pt>
                <c:pt idx="3">
                  <c:v>Муниципальные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12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8-4198-BBFB-3EBC4BBA2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396259259259257"/>
          <c:y val="0.10362666666666667"/>
          <c:w val="0.37095055555555556"/>
          <c:h val="0.69885714285714273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808287202865507E-2"/>
          <c:y val="9.8409319599755338E-2"/>
          <c:w val="0.7956978405020575"/>
          <c:h val="0.686132115600697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D5-4189-88BB-05DB0FDB70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D5-4189-88BB-05DB0FDB70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D5-4189-88BB-05DB0FDB70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5D5-4189-88BB-05DB0FDB70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Устраивает</c:v>
                </c:pt>
                <c:pt idx="1">
                  <c:v>Частично</c:v>
                </c:pt>
                <c:pt idx="2">
                  <c:v>Не устраивает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</c:v>
                </c:pt>
                <c:pt idx="1">
                  <c:v>0.1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63-4826-9CE9-9D64C9850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2935657309839272"/>
          <c:y val="0.8075396934289748"/>
          <c:w val="0.37966015082292032"/>
          <c:h val="7.5070530631250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87839009090742"/>
          <c:y val="3.9843747548982067E-2"/>
          <c:w val="0.59339667009587616"/>
          <c:h val="0.948437503171905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73.7</c:v>
                </c:pt>
                <c:pt idx="1">
                  <c:v>55.690000000000012</c:v>
                </c:pt>
                <c:pt idx="2">
                  <c:v>61.47</c:v>
                </c:pt>
                <c:pt idx="3">
                  <c:v>64</c:v>
                </c:pt>
                <c:pt idx="6">
                  <c:v>50.75</c:v>
                </c:pt>
                <c:pt idx="7">
                  <c:v>55</c:v>
                </c:pt>
                <c:pt idx="8">
                  <c:v>86.669999999999987</c:v>
                </c:pt>
                <c:pt idx="9">
                  <c:v>54.75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5-4B89-BF32-664B391078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64.599999999999994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5-4B89-BF32-664B391078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Информатика и ИКТ</c:v>
                </c:pt>
                <c:pt idx="4">
                  <c:v>Химия 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Литература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77.430000000000007</c:v>
                </c:pt>
                <c:pt idx="1">
                  <c:v>57.790000000000013</c:v>
                </c:pt>
                <c:pt idx="2">
                  <c:v>66.440000000000026</c:v>
                </c:pt>
                <c:pt idx="3">
                  <c:v>46</c:v>
                </c:pt>
                <c:pt idx="4">
                  <c:v>71</c:v>
                </c:pt>
                <c:pt idx="5">
                  <c:v>54</c:v>
                </c:pt>
                <c:pt idx="6">
                  <c:v>50.5</c:v>
                </c:pt>
                <c:pt idx="8">
                  <c:v>67.25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5-4B89-BF32-664B39107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371456"/>
        <c:axId val="120378112"/>
      </c:barChart>
      <c:catAx>
        <c:axId val="1203714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0378112"/>
        <c:crosses val="autoZero"/>
        <c:auto val="1"/>
        <c:lblAlgn val="ctr"/>
        <c:lblOffset val="100"/>
        <c:noMultiLvlLbl val="0"/>
      </c:catAx>
      <c:valAx>
        <c:axId val="12037811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120371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605144838001185"/>
          <c:y val="0.37898564351712338"/>
          <c:w val="0.135879471655868"/>
          <c:h val="0.2121383358674746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Кол-во</a:t>
            </a:r>
            <a:r>
              <a:rPr lang="ru-RU" b="1" baseline="0" dirty="0" smtClean="0">
                <a:solidFill>
                  <a:srgbClr val="002060"/>
                </a:solidFill>
              </a:rPr>
              <a:t> детей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296</a:t>
            </a:r>
          </a:p>
        </c:rich>
      </c:tx>
      <c:layout>
        <c:manualLayout>
          <c:xMode val="edge"/>
          <c:yMode val="edge"/>
          <c:x val="0.36410893550893558"/>
          <c:y val="2.6822688840266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6225287356321"/>
          <c:y val="0.16824318375894906"/>
          <c:w val="0.79519938697318082"/>
          <c:h val="0.716579640844262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детей 296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20F-4346-A252-2C4DF927B41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20F-4346-A252-2C4DF927B41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20F-4346-A252-2C4DF927B41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20F-4346-A252-2C4DF927B417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20F-4346-A252-2C4DF927B417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420F-4346-A252-2C4DF927B417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420F-4346-A252-2C4DF927B417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420F-4346-A252-2C4DF927B417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420F-4346-A252-2C4DF927B417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420F-4346-A252-2C4DF927B417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420F-4346-A252-2C4DF927B41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420F-4346-A252-2C4DF927B417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420F-4346-A252-2C4DF927B417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420F-4346-A252-2C4DF927B417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420F-4346-A252-2C4DF927B417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420F-4346-A252-2C4DF927B417}"/>
              </c:ext>
            </c:extLst>
          </c:dPt>
          <c:dLbls>
            <c:dLbl>
              <c:idx val="0"/>
              <c:layout>
                <c:manualLayout>
                  <c:x val="-7.9354394115369833E-2"/>
                  <c:y val="-4.213518985040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Лёгкая </a:t>
                    </a:r>
                    <a:r>
                      <a:rPr lang="ru-RU" dirty="0" smtClean="0"/>
                      <a:t>атлетика</a:t>
                    </a:r>
                    <a:r>
                      <a:rPr lang="en-US" dirty="0" smtClean="0"/>
                      <a:t>: </a:t>
                    </a:r>
                    <a:r>
                      <a:rPr lang="ru-RU" dirty="0" smtClean="0"/>
                      <a:t>3</a:t>
                    </a:r>
                    <a:r>
                      <a:rPr lang="ru-RU" dirty="0"/>
                      <a:t>;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0F-4346-A252-2C4DF927B417}"/>
                </c:ext>
              </c:extLst>
            </c:dLbl>
            <c:dLbl>
              <c:idx val="1"/>
              <c:layout>
                <c:manualLayout>
                  <c:x val="-2.9733952768099148E-2"/>
                  <c:y val="-8.2714049582376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Рукодельница</a:t>
                    </a:r>
                    <a:r>
                      <a:rPr lang="en-US" dirty="0" smtClean="0"/>
                      <a:t>: </a:t>
                    </a:r>
                    <a:r>
                      <a:rPr lang="ru-RU" dirty="0" smtClean="0"/>
                      <a:t>25</a:t>
                    </a:r>
                    <a:r>
                      <a:rPr lang="ru-RU" dirty="0"/>
                      <a:t>;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0F-4346-A252-2C4DF927B417}"/>
                </c:ext>
              </c:extLst>
            </c:dLbl>
            <c:dLbl>
              <c:idx val="2"/>
              <c:layout>
                <c:manualLayout>
                  <c:x val="-7.8874177313203193E-3"/>
                  <c:y val="-9.6593243758945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Литературная </a:t>
                    </a:r>
                    <a:r>
                      <a:rPr lang="ru-RU" dirty="0" smtClean="0"/>
                      <a:t>гостиная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24;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0F-4346-A252-2C4DF927B417}"/>
                </c:ext>
              </c:extLst>
            </c:dLbl>
            <c:dLbl>
              <c:idx val="3"/>
              <c:layout>
                <c:manualLayout>
                  <c:x val="0"/>
                  <c:y val="-0.161681308085482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Волейбол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16;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0F-4346-A252-2C4DF927B417}"/>
                </c:ext>
              </c:extLst>
            </c:dLbl>
            <c:dLbl>
              <c:idx val="4"/>
              <c:layout>
                <c:manualLayout>
                  <c:x val="-1.7164750957854415E-3"/>
                  <c:y val="-6.34514933638730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Поисковый отряд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12; 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0F-4346-A252-2C4DF927B417}"/>
                </c:ext>
              </c:extLst>
            </c:dLbl>
            <c:dLbl>
              <c:idx val="5"/>
              <c:layout>
                <c:manualLayout>
                  <c:x val="0"/>
                  <c:y val="-2.17334798457626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Что? Где? Когда</a:t>
                    </a:r>
                    <a:r>
                      <a:rPr lang="ru-RU" dirty="0" smtClean="0"/>
                      <a:t>?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15;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0F-4346-A252-2C4DF927B417}"/>
                </c:ext>
              </c:extLst>
            </c:dLbl>
            <c:dLbl>
              <c:idx val="6"/>
              <c:layout>
                <c:manualLayout>
                  <c:x val="-9.8679098679099568E-3"/>
                  <c:y val="-1.69038176578155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География родного </a:t>
                    </a:r>
                    <a:r>
                      <a:rPr lang="ru-RU" dirty="0" smtClean="0"/>
                      <a:t>края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15;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0F-4346-A252-2C4DF927B417}"/>
                </c:ext>
              </c:extLst>
            </c:dLbl>
            <c:dLbl>
              <c:idx val="7"/>
              <c:layout>
                <c:manualLayout>
                  <c:x val="8.7510766580534027E-2"/>
                  <c:y val="-3.44173441734417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Танцевальный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30; 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0F-4346-A252-2C4DF927B417}"/>
                </c:ext>
              </c:extLst>
            </c:dLbl>
            <c:dLbl>
              <c:idx val="8"/>
              <c:layout>
                <c:manualLayout>
                  <c:x val="5.4694229112833836E-2"/>
                  <c:y val="6.88346883468835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Юный </a:t>
                    </a:r>
                    <a:r>
                      <a:rPr lang="ru-RU" dirty="0" smtClean="0"/>
                      <a:t>патриот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22; 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0F-4346-A252-2C4DF927B417}"/>
                </c:ext>
              </c:extLst>
            </c:dLbl>
            <c:dLbl>
              <c:idx val="9"/>
              <c:layout>
                <c:manualLayout>
                  <c:x val="0"/>
                  <c:y val="1.37669376693767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Юный инспектор </a:t>
                    </a:r>
                    <a:r>
                      <a:rPr lang="ru-RU" dirty="0" smtClean="0"/>
                      <a:t>движения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10</a:t>
                    </a:r>
                    <a:r>
                      <a:rPr lang="en-US" dirty="0" smtClean="0"/>
                      <a:t>;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0F-4346-A252-2C4DF927B417}"/>
                </c:ext>
              </c:extLst>
            </c:dLbl>
            <c:dLbl>
              <c:idx val="10"/>
              <c:layout>
                <c:manualLayout>
                  <c:x val="0"/>
                  <c:y val="-9.2926829268292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Юный </a:t>
                    </a:r>
                    <a:r>
                      <a:rPr lang="ru-RU" dirty="0" smtClean="0"/>
                      <a:t>художник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10; 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0F-4346-A252-2C4DF927B417}"/>
                </c:ext>
              </c:extLst>
            </c:dLbl>
            <c:dLbl>
              <c:idx val="11"/>
              <c:layout>
                <c:manualLayout>
                  <c:x val="0"/>
                  <c:y val="-0.107223254176944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Хоккей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18; 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20F-4346-A252-2C4DF927B417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Футбол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32; 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0F-4346-A252-2C4DF927B417}"/>
                </c:ext>
              </c:extLst>
            </c:dLbl>
            <c:dLbl>
              <c:idx val="13"/>
              <c:layout>
                <c:manualLayout>
                  <c:x val="-3.5004306632213641E-2"/>
                  <c:y val="-3.1548867703776475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Каратэ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18; 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20F-4346-A252-2C4DF927B417}"/>
                </c:ext>
              </c:extLst>
            </c:dLbl>
            <c:dLbl>
              <c:idx val="14"/>
              <c:layout>
                <c:manualLayout>
                  <c:x val="-4.1062781662781711E-2"/>
                  <c:y val="-1.27400403904268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err="1" smtClean="0"/>
                      <a:t>Юнкор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10; 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20F-4346-A252-2C4DF927B417}"/>
                </c:ext>
              </c:extLst>
            </c:dLbl>
            <c:dLbl>
              <c:idx val="15"/>
              <c:layout>
                <c:manualLayout>
                  <c:x val="5.7054865900383139E-2"/>
                  <c:y val="9.65932437589451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00" dirty="0"/>
                      <a:t>Технический кружок " Авиа </a:t>
                    </a:r>
                    <a:r>
                      <a:rPr lang="ru-RU" sz="1300" dirty="0" smtClean="0"/>
                      <a:t>моделирование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16;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20F-4346-A252-2C4DF927B41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Лист1!$A$2:$A$17</c:f>
              <c:strCache>
                <c:ptCount val="16"/>
                <c:pt idx="0">
                  <c:v>Лёгкая атлетика</c:v>
                </c:pt>
                <c:pt idx="1">
                  <c:v>Рукодельница</c:v>
                </c:pt>
                <c:pt idx="2">
                  <c:v>Литературная гостиная</c:v>
                </c:pt>
                <c:pt idx="3">
                  <c:v>Волейбол</c:v>
                </c:pt>
                <c:pt idx="4">
                  <c:v>Поисковый отряд</c:v>
                </c:pt>
                <c:pt idx="5">
                  <c:v>Что? Где? Когда?</c:v>
                </c:pt>
                <c:pt idx="6">
                  <c:v>География родного края</c:v>
                </c:pt>
                <c:pt idx="7">
                  <c:v>Танцевальный</c:v>
                </c:pt>
                <c:pt idx="8">
                  <c:v>Юный патриот</c:v>
                </c:pt>
                <c:pt idx="9">
                  <c:v>Юный инспектор движения</c:v>
                </c:pt>
                <c:pt idx="10">
                  <c:v>Юный художник</c:v>
                </c:pt>
                <c:pt idx="11">
                  <c:v>Хоккей</c:v>
                </c:pt>
                <c:pt idx="12">
                  <c:v>Футбол</c:v>
                </c:pt>
                <c:pt idx="13">
                  <c:v>Каратэ</c:v>
                </c:pt>
                <c:pt idx="14">
                  <c:v>Юнкор</c:v>
                </c:pt>
                <c:pt idx="15">
                  <c:v>Технический кружок " Авиа моделирование"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23</c:v>
                </c:pt>
                <c:pt idx="1">
                  <c:v>25</c:v>
                </c:pt>
                <c:pt idx="2">
                  <c:v>24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15</c:v>
                </c:pt>
                <c:pt idx="7">
                  <c:v>30</c:v>
                </c:pt>
                <c:pt idx="8">
                  <c:v>22</c:v>
                </c:pt>
                <c:pt idx="9">
                  <c:v>10</c:v>
                </c:pt>
                <c:pt idx="10">
                  <c:v>10</c:v>
                </c:pt>
                <c:pt idx="11">
                  <c:v>18</c:v>
                </c:pt>
                <c:pt idx="12">
                  <c:v>32</c:v>
                </c:pt>
                <c:pt idx="13">
                  <c:v>18</c:v>
                </c:pt>
                <c:pt idx="14">
                  <c:v>10</c:v>
                </c:pt>
                <c:pt idx="1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20F-4346-A252-2C4DF927B4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2060"/>
                </a:solidFill>
              </a:rPr>
              <a:t>ПФ ДОД (кол-во детей 41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15815361331819E-2"/>
          <c:y val="7.7464331615365686E-2"/>
          <c:w val="0.95198487712665403"/>
          <c:h val="0.836514920047318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ПФ ДОД (кол-во детей 41)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ED-4947-9570-F1F0B11EDB8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ED-4947-9570-F1F0B11EDB8D}"/>
              </c:ext>
            </c:extLst>
          </c:dPt>
          <c:dLbls>
            <c:dLbl>
              <c:idx val="0"/>
              <c:layout>
                <c:manualLayout>
                  <c:x val="-0.20504161937192589"/>
                  <c:y val="-0.3428578846927781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Робототехника VEX </a:t>
                    </a:r>
                    <a:r>
                      <a:rPr lang="ru-RU" dirty="0" smtClean="0"/>
                      <a:t>IQ</a:t>
                    </a:r>
                    <a:r>
                      <a:rPr lang="en-US" dirty="0" smtClean="0"/>
                      <a:t>: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31; 76%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ED-4947-9570-F1F0B11EDB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Риторика</a:t>
                    </a:r>
                    <a:r>
                      <a:rPr lang="en-US" smtClean="0"/>
                      <a:t>:</a:t>
                    </a:r>
                    <a:r>
                      <a:rPr lang="ru-RU" smtClean="0"/>
                      <a:t> </a:t>
                    </a:r>
                    <a:r>
                      <a:rPr lang="ru-RU" dirty="0"/>
                      <a:t>10; 24%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ED-4947-9570-F1F0B11ED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Робототехника VEX IQ</c:v>
                </c:pt>
                <c:pt idx="1">
                  <c:v>Риторика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ED-4947-9570-F1F0B11EDB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64642451759377"/>
          <c:y val="0.11662518972244787"/>
          <c:w val="0.75034071131290203"/>
          <c:h val="6.25941556737242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image" Target="../media/image255.jpeg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7" Type="http://schemas.openxmlformats.org/officeDocument/2006/relationships/image" Target="../media/image350.png"/><Relationship Id="rId2" Type="http://schemas.openxmlformats.org/officeDocument/2006/relationships/image" Target="../media/image345.jpeg"/><Relationship Id="rId1" Type="http://schemas.openxmlformats.org/officeDocument/2006/relationships/image" Target="../media/image344.png"/><Relationship Id="rId6" Type="http://schemas.openxmlformats.org/officeDocument/2006/relationships/image" Target="../media/image349.jpeg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image" Target="../media/image255.jpeg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7" Type="http://schemas.openxmlformats.org/officeDocument/2006/relationships/image" Target="../media/image350.png"/><Relationship Id="rId2" Type="http://schemas.openxmlformats.org/officeDocument/2006/relationships/image" Target="../media/image345.jpeg"/><Relationship Id="rId1" Type="http://schemas.openxmlformats.org/officeDocument/2006/relationships/image" Target="../media/image344.png"/><Relationship Id="rId6" Type="http://schemas.openxmlformats.org/officeDocument/2006/relationships/image" Target="../media/image349.jpeg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FABA4D-62C9-47C1-8B3E-345A8CFCB8F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5DCE5-4524-498B-883E-5A5876898F36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err="1" smtClean="0"/>
            <a:t>Здоровьесберегающая</a:t>
          </a:r>
          <a:endParaRPr lang="ru-RU" sz="1400" dirty="0"/>
        </a:p>
      </dgm:t>
    </dgm:pt>
    <dgm:pt modelId="{0FC1B96C-0DFE-46E1-BF53-EA4618230A60}" type="parTrans" cxnId="{30D8A667-B5E7-4612-8C29-5A93641373B7}">
      <dgm:prSet/>
      <dgm:spPr/>
      <dgm:t>
        <a:bodyPr/>
        <a:lstStyle/>
        <a:p>
          <a:endParaRPr lang="ru-RU"/>
        </a:p>
      </dgm:t>
    </dgm:pt>
    <dgm:pt modelId="{86895501-4FCA-4519-8ABF-D2AC61B6E5AE}" type="sibTrans" cxnId="{30D8A667-B5E7-4612-8C29-5A93641373B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rgbClr val="0067B4"/>
          </a:solidFill>
        </a:ln>
      </dgm:spPr>
      <dgm:t>
        <a:bodyPr/>
        <a:lstStyle/>
        <a:p>
          <a:endParaRPr lang="ru-RU"/>
        </a:p>
      </dgm:t>
    </dgm:pt>
    <dgm:pt modelId="{AB185A08-A638-48E7-ACC4-0EED29D90459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</a:rPr>
            <a:t>Межпредмет</a:t>
          </a:r>
          <a:r>
            <a:rPr lang="ru-RU" sz="1400" dirty="0" smtClean="0">
              <a:solidFill>
                <a:schemeClr val="tx1"/>
              </a:solidFill>
            </a:rPr>
            <a:t> ная связь на уроках</a:t>
          </a:r>
          <a:endParaRPr lang="ru-RU" sz="1400" dirty="0">
            <a:solidFill>
              <a:schemeClr val="tx1"/>
            </a:solidFill>
          </a:endParaRPr>
        </a:p>
      </dgm:t>
    </dgm:pt>
    <dgm:pt modelId="{20D8834E-D0D9-4BB3-988E-98D2E9EE4071}" type="parTrans" cxnId="{8D6C17B3-0438-40DE-B15D-78B6A1092A93}">
      <dgm:prSet/>
      <dgm:spPr/>
      <dgm:t>
        <a:bodyPr/>
        <a:lstStyle/>
        <a:p>
          <a:endParaRPr lang="ru-RU"/>
        </a:p>
      </dgm:t>
    </dgm:pt>
    <dgm:pt modelId="{F1365D20-9CD4-452C-97BF-88C74E4864EF}" type="sibTrans" cxnId="{8D6C17B3-0438-40DE-B15D-78B6A1092A9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ru-RU"/>
        </a:p>
      </dgm:t>
    </dgm:pt>
    <dgm:pt modelId="{0A8F9409-E78D-46BE-A5E1-E6140918D87E}">
      <dgm:prSet phldrT="[Текст]" custT="1"/>
      <dgm:spPr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Проектная</a:t>
          </a:r>
          <a:endParaRPr lang="ru-RU" sz="1400" dirty="0">
            <a:solidFill>
              <a:schemeClr val="tx1"/>
            </a:solidFill>
          </a:endParaRPr>
        </a:p>
      </dgm:t>
    </dgm:pt>
    <dgm:pt modelId="{490556D3-A80C-46FF-B7F9-AA6680049897}" type="parTrans" cxnId="{A6F7AB27-1F0E-4DC3-BA90-2FB339F27B3A}">
      <dgm:prSet/>
      <dgm:spPr/>
      <dgm:t>
        <a:bodyPr/>
        <a:lstStyle/>
        <a:p>
          <a:endParaRPr lang="ru-RU"/>
        </a:p>
      </dgm:t>
    </dgm:pt>
    <dgm:pt modelId="{D6855882-E89E-47AA-977A-9C962350D424}" type="sibTrans" cxnId="{A6F7AB27-1F0E-4DC3-BA90-2FB339F27B3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13E07294-52BC-4396-93A7-96919EF78DAC}">
      <dgm:prSet phldrT="[Текст]" custT="1"/>
      <dgm:spPr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/>
            <a:t>Личностно – ориентирован ная</a:t>
          </a:r>
          <a:endParaRPr lang="ru-RU" sz="1400" dirty="0"/>
        </a:p>
      </dgm:t>
    </dgm:pt>
    <dgm:pt modelId="{38C59378-1545-49FB-BD0C-FC17420D3F70}" type="parTrans" cxnId="{5C030C30-F357-4B93-BEE0-C5879875AB3C}">
      <dgm:prSet/>
      <dgm:spPr/>
      <dgm:t>
        <a:bodyPr/>
        <a:lstStyle/>
        <a:p>
          <a:endParaRPr lang="ru-RU"/>
        </a:p>
      </dgm:t>
    </dgm:pt>
    <dgm:pt modelId="{C769623E-6CC2-4A24-8D33-9A8A53B747E7}" type="sibTrans" cxnId="{5C030C30-F357-4B93-BEE0-C5879875AB3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rgbClr val="0067B4"/>
          </a:solidFill>
        </a:ln>
      </dgm:spPr>
      <dgm:t>
        <a:bodyPr/>
        <a:lstStyle/>
        <a:p>
          <a:endParaRPr lang="ru-RU"/>
        </a:p>
      </dgm:t>
    </dgm:pt>
    <dgm:pt modelId="{2F525E16-ECE7-400B-819F-4ABCB6E5FD4C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ИКТ – технологии</a:t>
          </a:r>
          <a:endParaRPr lang="ru-RU" sz="1400" dirty="0">
            <a:solidFill>
              <a:schemeClr val="tx1"/>
            </a:solidFill>
          </a:endParaRPr>
        </a:p>
      </dgm:t>
    </dgm:pt>
    <dgm:pt modelId="{123DAE00-27B0-411A-A2AD-40341DB29B0D}" type="parTrans" cxnId="{136416B0-F4F6-4438-870D-372547D40E2C}">
      <dgm:prSet/>
      <dgm:spPr/>
      <dgm:t>
        <a:bodyPr/>
        <a:lstStyle/>
        <a:p>
          <a:endParaRPr lang="ru-RU"/>
        </a:p>
      </dgm:t>
    </dgm:pt>
    <dgm:pt modelId="{74F85D42-B6A4-4764-8C13-FBAF9590DC39}" type="sibTrans" cxnId="{136416B0-F4F6-4438-870D-372547D40E2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ru-RU"/>
        </a:p>
      </dgm:t>
    </dgm:pt>
    <dgm:pt modelId="{A0D7598B-36A3-4134-932C-189C7C91FE66}">
      <dgm:prSet phldrT="[Текст]" custT="1"/>
      <dgm:spPr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Технология развития критического мышления</a:t>
          </a:r>
          <a:endParaRPr lang="ru-RU" sz="1400" dirty="0">
            <a:solidFill>
              <a:schemeClr val="tx1"/>
            </a:solidFill>
          </a:endParaRPr>
        </a:p>
      </dgm:t>
    </dgm:pt>
    <dgm:pt modelId="{CB4970B2-A489-4BFE-9C72-276838A98889}" type="parTrans" cxnId="{0C51919E-F3E6-42BB-B014-1E2D9E9C51C5}">
      <dgm:prSet/>
      <dgm:spPr/>
      <dgm:t>
        <a:bodyPr/>
        <a:lstStyle/>
        <a:p>
          <a:endParaRPr lang="ru-RU"/>
        </a:p>
      </dgm:t>
    </dgm:pt>
    <dgm:pt modelId="{443941CC-7BD6-484E-8773-68779970B23C}" type="sibTrans" cxnId="{0C51919E-F3E6-42BB-B014-1E2D9E9C51C5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FF2F58B1-8C03-4CF6-821E-227B502A1BD6}" type="pres">
      <dgm:prSet presAssocID="{5EFABA4D-62C9-47C1-8B3E-345A8CFCB8F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698CD6F6-143D-4D15-AE72-FA89586DFFF3}" type="pres">
      <dgm:prSet presAssocID="{B605DCE5-4524-498B-883E-5A5876898F36}" presName="text1" presStyleCnt="0"/>
      <dgm:spPr/>
    </dgm:pt>
    <dgm:pt modelId="{FEEA2072-C1A5-4E4D-BB72-6F48408A2584}" type="pres">
      <dgm:prSet presAssocID="{B605DCE5-4524-498B-883E-5A5876898F36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09586-2D7F-432D-A1D0-920D9C7621E5}" type="pres">
      <dgm:prSet presAssocID="{B605DCE5-4524-498B-883E-5A5876898F36}" presName="textaccent1" presStyleCnt="0"/>
      <dgm:spPr/>
    </dgm:pt>
    <dgm:pt modelId="{AB810C29-0CDA-4EA7-B9FA-2F8C3EA34569}" type="pres">
      <dgm:prSet presAssocID="{B605DCE5-4524-498B-883E-5A5876898F36}" presName="accentRepeatNode" presStyleLbl="solidAlignAcc1" presStyleIdx="0" presStyleCnt="12"/>
      <dgm:spPr/>
    </dgm:pt>
    <dgm:pt modelId="{B90DC2E3-13C0-4515-8FA7-F99DC230A9FE}" type="pres">
      <dgm:prSet presAssocID="{86895501-4FCA-4519-8ABF-D2AC61B6E5AE}" presName="image1" presStyleCnt="0"/>
      <dgm:spPr/>
    </dgm:pt>
    <dgm:pt modelId="{1F6BDF76-B028-4681-B278-407CEE54D142}" type="pres">
      <dgm:prSet presAssocID="{86895501-4FCA-4519-8ABF-D2AC61B6E5AE}" presName="imageRepeatNode" presStyleLbl="alignAcc1" presStyleIdx="0" presStyleCnt="6"/>
      <dgm:spPr/>
      <dgm:t>
        <a:bodyPr/>
        <a:lstStyle/>
        <a:p>
          <a:endParaRPr lang="ru-RU"/>
        </a:p>
      </dgm:t>
    </dgm:pt>
    <dgm:pt modelId="{BD5E3940-758E-4718-A496-30C0BEF70DD8}" type="pres">
      <dgm:prSet presAssocID="{86895501-4FCA-4519-8ABF-D2AC61B6E5AE}" presName="imageaccent1" presStyleCnt="0"/>
      <dgm:spPr/>
    </dgm:pt>
    <dgm:pt modelId="{B5AE7B34-1AFF-41A3-81E7-3AE81250F43A}" type="pres">
      <dgm:prSet presAssocID="{86895501-4FCA-4519-8ABF-D2AC61B6E5AE}" presName="accentRepeatNode" presStyleLbl="solidAlignAcc1" presStyleIdx="1" presStyleCnt="12"/>
      <dgm:spPr/>
    </dgm:pt>
    <dgm:pt modelId="{0876A0F0-C3E3-428B-AE78-3CBDCB4E5C50}" type="pres">
      <dgm:prSet presAssocID="{AB185A08-A638-48E7-ACC4-0EED29D90459}" presName="text2" presStyleCnt="0"/>
      <dgm:spPr/>
    </dgm:pt>
    <dgm:pt modelId="{3EAEE483-313D-4356-A8C3-CF13ACB6625B}" type="pres">
      <dgm:prSet presAssocID="{AB185A08-A638-48E7-ACC4-0EED29D90459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829F-3EAD-4296-828D-22F64C6A6E39}" type="pres">
      <dgm:prSet presAssocID="{AB185A08-A638-48E7-ACC4-0EED29D90459}" presName="textaccent2" presStyleCnt="0"/>
      <dgm:spPr/>
    </dgm:pt>
    <dgm:pt modelId="{52241117-CC00-4F82-BCB1-A73491C5DF3C}" type="pres">
      <dgm:prSet presAssocID="{AB185A08-A638-48E7-ACC4-0EED29D90459}" presName="accentRepeatNode" presStyleLbl="solidAlignAcc1" presStyleIdx="2" presStyleCnt="12"/>
      <dgm:spPr/>
    </dgm:pt>
    <dgm:pt modelId="{F61279A3-2BFD-4EF8-855E-3A0296C53100}" type="pres">
      <dgm:prSet presAssocID="{F1365D20-9CD4-452C-97BF-88C74E4864EF}" presName="image2" presStyleCnt="0"/>
      <dgm:spPr/>
    </dgm:pt>
    <dgm:pt modelId="{503E2625-6DB3-4554-82DB-F14214617C06}" type="pres">
      <dgm:prSet presAssocID="{F1365D20-9CD4-452C-97BF-88C74E4864EF}" presName="imageRepeatNode" presStyleLbl="alignAcc1" presStyleIdx="1" presStyleCnt="6"/>
      <dgm:spPr/>
      <dgm:t>
        <a:bodyPr/>
        <a:lstStyle/>
        <a:p>
          <a:endParaRPr lang="ru-RU"/>
        </a:p>
      </dgm:t>
    </dgm:pt>
    <dgm:pt modelId="{66407E77-BED5-4942-9881-CD14FA29610A}" type="pres">
      <dgm:prSet presAssocID="{F1365D20-9CD4-452C-97BF-88C74E4864EF}" presName="imageaccent2" presStyleCnt="0"/>
      <dgm:spPr/>
    </dgm:pt>
    <dgm:pt modelId="{71301AE7-4311-40D8-A33D-E42285FAD77E}" type="pres">
      <dgm:prSet presAssocID="{F1365D20-9CD4-452C-97BF-88C74E4864EF}" presName="accentRepeatNode" presStyleLbl="solidAlignAcc1" presStyleIdx="3" presStyleCnt="12"/>
      <dgm:spPr/>
    </dgm:pt>
    <dgm:pt modelId="{6BB36EAC-1DF8-4116-86C9-6AA654C33B06}" type="pres">
      <dgm:prSet presAssocID="{0A8F9409-E78D-46BE-A5E1-E6140918D87E}" presName="text3" presStyleCnt="0"/>
      <dgm:spPr/>
    </dgm:pt>
    <dgm:pt modelId="{6E353DB4-B429-46AC-BF52-D363DD1A7051}" type="pres">
      <dgm:prSet presAssocID="{0A8F9409-E78D-46BE-A5E1-E6140918D87E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E3321-162C-4BB8-8416-BE21BF596A4E}" type="pres">
      <dgm:prSet presAssocID="{0A8F9409-E78D-46BE-A5E1-E6140918D87E}" presName="textaccent3" presStyleCnt="0"/>
      <dgm:spPr/>
    </dgm:pt>
    <dgm:pt modelId="{E8C0EA9F-52F1-4945-979A-8C758F194648}" type="pres">
      <dgm:prSet presAssocID="{0A8F9409-E78D-46BE-A5E1-E6140918D87E}" presName="accentRepeatNode" presStyleLbl="solidAlignAcc1" presStyleIdx="4" presStyleCnt="12"/>
      <dgm:spPr/>
    </dgm:pt>
    <dgm:pt modelId="{707E8B22-9096-4B34-B202-EA877727AC8E}" type="pres">
      <dgm:prSet presAssocID="{D6855882-E89E-47AA-977A-9C962350D424}" presName="image3" presStyleCnt="0"/>
      <dgm:spPr/>
    </dgm:pt>
    <dgm:pt modelId="{79A0C1F4-8269-403A-9AAB-F7EA65CB5DC0}" type="pres">
      <dgm:prSet presAssocID="{D6855882-E89E-47AA-977A-9C962350D424}" presName="imageRepeatNode" presStyleLbl="alignAcc1" presStyleIdx="2" presStyleCnt="6"/>
      <dgm:spPr/>
      <dgm:t>
        <a:bodyPr/>
        <a:lstStyle/>
        <a:p>
          <a:endParaRPr lang="ru-RU"/>
        </a:p>
      </dgm:t>
    </dgm:pt>
    <dgm:pt modelId="{44E9C8A3-A098-49B5-8A15-0164C52CFB03}" type="pres">
      <dgm:prSet presAssocID="{D6855882-E89E-47AA-977A-9C962350D424}" presName="imageaccent3" presStyleCnt="0"/>
      <dgm:spPr/>
    </dgm:pt>
    <dgm:pt modelId="{C765D94B-6203-4A1D-93D1-C96E599BF114}" type="pres">
      <dgm:prSet presAssocID="{D6855882-E89E-47AA-977A-9C962350D424}" presName="accentRepeatNode" presStyleLbl="solidAlignAcc1" presStyleIdx="5" presStyleCnt="12"/>
      <dgm:spPr/>
    </dgm:pt>
    <dgm:pt modelId="{88D6E1D7-F246-4D9A-A811-0920D014DAE4}" type="pres">
      <dgm:prSet presAssocID="{13E07294-52BC-4396-93A7-96919EF78DAC}" presName="text4" presStyleCnt="0"/>
      <dgm:spPr/>
    </dgm:pt>
    <dgm:pt modelId="{ED967831-D0C7-4676-AB21-648B552FD637}" type="pres">
      <dgm:prSet presAssocID="{13E07294-52BC-4396-93A7-96919EF78DAC}" presName="textRepeatNode" presStyleLbl="alignNode1" presStyleIdx="3" presStyleCnt="6" custLinFactNeighborX="215" custLinFactNeighborY="23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4F60C-0CA4-4D05-BDBE-DB16E6E446B9}" type="pres">
      <dgm:prSet presAssocID="{13E07294-52BC-4396-93A7-96919EF78DAC}" presName="textaccent4" presStyleCnt="0"/>
      <dgm:spPr/>
    </dgm:pt>
    <dgm:pt modelId="{0E8A4528-414B-4E3B-93F2-B196831D8B3C}" type="pres">
      <dgm:prSet presAssocID="{13E07294-52BC-4396-93A7-96919EF78DAC}" presName="accentRepeatNode" presStyleLbl="solidAlignAcc1" presStyleIdx="6" presStyleCnt="12"/>
      <dgm:spPr/>
    </dgm:pt>
    <dgm:pt modelId="{0C792A85-3C0F-4912-A6BA-F3535A720A13}" type="pres">
      <dgm:prSet presAssocID="{C769623E-6CC2-4A24-8D33-9A8A53B747E7}" presName="image4" presStyleCnt="0"/>
      <dgm:spPr/>
    </dgm:pt>
    <dgm:pt modelId="{0BD2215D-5E54-44A8-83CB-D763D4B71A49}" type="pres">
      <dgm:prSet presAssocID="{C769623E-6CC2-4A24-8D33-9A8A53B747E7}" presName="imageRepeatNode" presStyleLbl="alignAcc1" presStyleIdx="3" presStyleCnt="6"/>
      <dgm:spPr/>
      <dgm:t>
        <a:bodyPr/>
        <a:lstStyle/>
        <a:p>
          <a:endParaRPr lang="ru-RU"/>
        </a:p>
      </dgm:t>
    </dgm:pt>
    <dgm:pt modelId="{265DB9E1-A2A9-4119-965C-65B9DB7BEC6B}" type="pres">
      <dgm:prSet presAssocID="{C769623E-6CC2-4A24-8D33-9A8A53B747E7}" presName="imageaccent4" presStyleCnt="0"/>
      <dgm:spPr/>
    </dgm:pt>
    <dgm:pt modelId="{4A740D93-E59B-4960-B72B-FFF5A2ECB6D6}" type="pres">
      <dgm:prSet presAssocID="{C769623E-6CC2-4A24-8D33-9A8A53B747E7}" presName="accentRepeatNode" presStyleLbl="solidAlignAcc1" presStyleIdx="7" presStyleCnt="12"/>
      <dgm:spPr/>
    </dgm:pt>
    <dgm:pt modelId="{9935C523-684F-4069-8449-2EE8EE18CDB5}" type="pres">
      <dgm:prSet presAssocID="{2F525E16-ECE7-400B-819F-4ABCB6E5FD4C}" presName="text5" presStyleCnt="0"/>
      <dgm:spPr/>
    </dgm:pt>
    <dgm:pt modelId="{B6016A00-6294-4BF8-B197-8BE491570509}" type="pres">
      <dgm:prSet presAssocID="{2F525E16-ECE7-400B-819F-4ABCB6E5FD4C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BD7A0-4247-435D-B7B3-237CC3B8F459}" type="pres">
      <dgm:prSet presAssocID="{2F525E16-ECE7-400B-819F-4ABCB6E5FD4C}" presName="textaccent5" presStyleCnt="0"/>
      <dgm:spPr/>
    </dgm:pt>
    <dgm:pt modelId="{D08D3FB7-0431-4F70-BD80-FCFA9CEA2B42}" type="pres">
      <dgm:prSet presAssocID="{2F525E16-ECE7-400B-819F-4ABCB6E5FD4C}" presName="accentRepeatNode" presStyleLbl="solidAlignAcc1" presStyleIdx="8" presStyleCnt="12"/>
      <dgm:spPr/>
    </dgm:pt>
    <dgm:pt modelId="{91496CA7-F885-44DF-A292-EBA614330188}" type="pres">
      <dgm:prSet presAssocID="{74F85D42-B6A4-4764-8C13-FBAF9590DC39}" presName="image5" presStyleCnt="0"/>
      <dgm:spPr/>
    </dgm:pt>
    <dgm:pt modelId="{DB2F190F-9FC5-4390-9E80-59AF306D99CA}" type="pres">
      <dgm:prSet presAssocID="{74F85D42-B6A4-4764-8C13-FBAF9590DC39}" presName="imageRepeatNode" presStyleLbl="alignAcc1" presStyleIdx="4" presStyleCnt="6"/>
      <dgm:spPr/>
      <dgm:t>
        <a:bodyPr/>
        <a:lstStyle/>
        <a:p>
          <a:endParaRPr lang="ru-RU"/>
        </a:p>
      </dgm:t>
    </dgm:pt>
    <dgm:pt modelId="{EB1E4E3F-1F09-4DBD-93F1-ECCEEDBE2F07}" type="pres">
      <dgm:prSet presAssocID="{74F85D42-B6A4-4764-8C13-FBAF9590DC39}" presName="imageaccent5" presStyleCnt="0"/>
      <dgm:spPr/>
    </dgm:pt>
    <dgm:pt modelId="{48F391E1-A2F0-4153-A3D9-4FF9370AE8EA}" type="pres">
      <dgm:prSet presAssocID="{74F85D42-B6A4-4764-8C13-FBAF9590DC39}" presName="accentRepeatNode" presStyleLbl="solidAlignAcc1" presStyleIdx="9" presStyleCnt="12"/>
      <dgm:spPr/>
    </dgm:pt>
    <dgm:pt modelId="{FEA1CA64-CE78-4521-AAD7-D9890DEC7B6C}" type="pres">
      <dgm:prSet presAssocID="{A0D7598B-36A3-4134-932C-189C7C91FE66}" presName="text6" presStyleCnt="0"/>
      <dgm:spPr/>
    </dgm:pt>
    <dgm:pt modelId="{EDBDAAA6-3BBF-4AEB-A5E8-C58BAA8E18FE}" type="pres">
      <dgm:prSet presAssocID="{A0D7598B-36A3-4134-932C-189C7C91FE66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41A9F-32AE-46D9-9043-BAEEA5C9B3D6}" type="pres">
      <dgm:prSet presAssocID="{A0D7598B-36A3-4134-932C-189C7C91FE66}" presName="textaccent6" presStyleCnt="0"/>
      <dgm:spPr/>
    </dgm:pt>
    <dgm:pt modelId="{2ADCEC7A-6AA6-4342-B692-D155632F8A85}" type="pres">
      <dgm:prSet presAssocID="{A0D7598B-36A3-4134-932C-189C7C91FE66}" presName="accentRepeatNode" presStyleLbl="solidAlignAcc1" presStyleIdx="10" presStyleCnt="12"/>
      <dgm:spPr/>
    </dgm:pt>
    <dgm:pt modelId="{1F1E773A-E5ED-4F4C-8467-1F45E16A50B8}" type="pres">
      <dgm:prSet presAssocID="{443941CC-7BD6-484E-8773-68779970B23C}" presName="image6" presStyleCnt="0"/>
      <dgm:spPr/>
    </dgm:pt>
    <dgm:pt modelId="{276BBA74-1BD5-4FA1-9192-6871C9298DB0}" type="pres">
      <dgm:prSet presAssocID="{443941CC-7BD6-484E-8773-68779970B23C}" presName="imageRepeatNode" presStyleLbl="alignAcc1" presStyleIdx="5" presStyleCnt="6"/>
      <dgm:spPr/>
      <dgm:t>
        <a:bodyPr/>
        <a:lstStyle/>
        <a:p>
          <a:endParaRPr lang="ru-RU"/>
        </a:p>
      </dgm:t>
    </dgm:pt>
    <dgm:pt modelId="{81F076FF-1D15-4B45-A1E6-876549F59728}" type="pres">
      <dgm:prSet presAssocID="{443941CC-7BD6-484E-8773-68779970B23C}" presName="imageaccent6" presStyleCnt="0"/>
      <dgm:spPr/>
    </dgm:pt>
    <dgm:pt modelId="{9571C8DC-C491-415F-A736-6600233DD9FA}" type="pres">
      <dgm:prSet presAssocID="{443941CC-7BD6-484E-8773-68779970B23C}" presName="accentRepeatNode" presStyleLbl="solidAlignAcc1" presStyleIdx="11" presStyleCnt="12"/>
      <dgm:spPr/>
    </dgm:pt>
  </dgm:ptLst>
  <dgm:cxnLst>
    <dgm:cxn modelId="{523B4079-0B71-47F9-BC29-13174343786C}" type="presOf" srcId="{B605DCE5-4524-498B-883E-5A5876898F36}" destId="{FEEA2072-C1A5-4E4D-BB72-6F48408A2584}" srcOrd="0" destOrd="0" presId="urn:microsoft.com/office/officeart/2008/layout/HexagonCluster"/>
    <dgm:cxn modelId="{5BC6599E-D043-45AF-A5F6-76FF27C51FE1}" type="presOf" srcId="{0A8F9409-E78D-46BE-A5E1-E6140918D87E}" destId="{6E353DB4-B429-46AC-BF52-D363DD1A7051}" srcOrd="0" destOrd="0" presId="urn:microsoft.com/office/officeart/2008/layout/HexagonCluster"/>
    <dgm:cxn modelId="{136416B0-F4F6-4438-870D-372547D40E2C}" srcId="{5EFABA4D-62C9-47C1-8B3E-345A8CFCB8F9}" destId="{2F525E16-ECE7-400B-819F-4ABCB6E5FD4C}" srcOrd="4" destOrd="0" parTransId="{123DAE00-27B0-411A-A2AD-40341DB29B0D}" sibTransId="{74F85D42-B6A4-4764-8C13-FBAF9590DC39}"/>
    <dgm:cxn modelId="{1741A0D4-724E-4577-8DC1-3C41CB783A03}" type="presOf" srcId="{C769623E-6CC2-4A24-8D33-9A8A53B747E7}" destId="{0BD2215D-5E54-44A8-83CB-D763D4B71A49}" srcOrd="0" destOrd="0" presId="urn:microsoft.com/office/officeart/2008/layout/HexagonCluster"/>
    <dgm:cxn modelId="{A16BDA1C-A279-4D3F-9F97-1D88D3BA1DD8}" type="presOf" srcId="{86895501-4FCA-4519-8ABF-D2AC61B6E5AE}" destId="{1F6BDF76-B028-4681-B278-407CEE54D142}" srcOrd="0" destOrd="0" presId="urn:microsoft.com/office/officeart/2008/layout/HexagonCluster"/>
    <dgm:cxn modelId="{17016EB2-66C8-492B-BC92-CFA485700A6A}" type="presOf" srcId="{AB185A08-A638-48E7-ACC4-0EED29D90459}" destId="{3EAEE483-313D-4356-A8C3-CF13ACB6625B}" srcOrd="0" destOrd="0" presId="urn:microsoft.com/office/officeart/2008/layout/HexagonCluster"/>
    <dgm:cxn modelId="{B09438D6-BB44-46BD-8201-5F091E5A9078}" type="presOf" srcId="{A0D7598B-36A3-4134-932C-189C7C91FE66}" destId="{EDBDAAA6-3BBF-4AEB-A5E8-C58BAA8E18FE}" srcOrd="0" destOrd="0" presId="urn:microsoft.com/office/officeart/2008/layout/HexagonCluster"/>
    <dgm:cxn modelId="{8D6C17B3-0438-40DE-B15D-78B6A1092A93}" srcId="{5EFABA4D-62C9-47C1-8B3E-345A8CFCB8F9}" destId="{AB185A08-A638-48E7-ACC4-0EED29D90459}" srcOrd="1" destOrd="0" parTransId="{20D8834E-D0D9-4BB3-988E-98D2E9EE4071}" sibTransId="{F1365D20-9CD4-452C-97BF-88C74E4864EF}"/>
    <dgm:cxn modelId="{EE8955F7-46A3-4AA6-A413-E5D97E3D73D6}" type="presOf" srcId="{13E07294-52BC-4396-93A7-96919EF78DAC}" destId="{ED967831-D0C7-4676-AB21-648B552FD637}" srcOrd="0" destOrd="0" presId="urn:microsoft.com/office/officeart/2008/layout/HexagonCluster"/>
    <dgm:cxn modelId="{F77860DB-9E60-4E0D-86B3-47E2B1F597EE}" type="presOf" srcId="{D6855882-E89E-47AA-977A-9C962350D424}" destId="{79A0C1F4-8269-403A-9AAB-F7EA65CB5DC0}" srcOrd="0" destOrd="0" presId="urn:microsoft.com/office/officeart/2008/layout/HexagonCluster"/>
    <dgm:cxn modelId="{6BD2F7CE-9C31-4518-A1E3-1BBA9D5ECEF4}" type="presOf" srcId="{2F525E16-ECE7-400B-819F-4ABCB6E5FD4C}" destId="{B6016A00-6294-4BF8-B197-8BE491570509}" srcOrd="0" destOrd="0" presId="urn:microsoft.com/office/officeart/2008/layout/HexagonCluster"/>
    <dgm:cxn modelId="{30D8A667-B5E7-4612-8C29-5A93641373B7}" srcId="{5EFABA4D-62C9-47C1-8B3E-345A8CFCB8F9}" destId="{B605DCE5-4524-498B-883E-5A5876898F36}" srcOrd="0" destOrd="0" parTransId="{0FC1B96C-0DFE-46E1-BF53-EA4618230A60}" sibTransId="{86895501-4FCA-4519-8ABF-D2AC61B6E5AE}"/>
    <dgm:cxn modelId="{F645D8F9-37A9-4615-8736-D3749AA15469}" type="presOf" srcId="{F1365D20-9CD4-452C-97BF-88C74E4864EF}" destId="{503E2625-6DB3-4554-82DB-F14214617C06}" srcOrd="0" destOrd="0" presId="urn:microsoft.com/office/officeart/2008/layout/HexagonCluster"/>
    <dgm:cxn modelId="{299E5A27-37F8-4941-B1F5-B21436E556CC}" type="presOf" srcId="{5EFABA4D-62C9-47C1-8B3E-345A8CFCB8F9}" destId="{FF2F58B1-8C03-4CF6-821E-227B502A1BD6}" srcOrd="0" destOrd="0" presId="urn:microsoft.com/office/officeart/2008/layout/HexagonCluster"/>
    <dgm:cxn modelId="{0C51919E-F3E6-42BB-B014-1E2D9E9C51C5}" srcId="{5EFABA4D-62C9-47C1-8B3E-345A8CFCB8F9}" destId="{A0D7598B-36A3-4134-932C-189C7C91FE66}" srcOrd="5" destOrd="0" parTransId="{CB4970B2-A489-4BFE-9C72-276838A98889}" sibTransId="{443941CC-7BD6-484E-8773-68779970B23C}"/>
    <dgm:cxn modelId="{5C030C30-F357-4B93-BEE0-C5879875AB3C}" srcId="{5EFABA4D-62C9-47C1-8B3E-345A8CFCB8F9}" destId="{13E07294-52BC-4396-93A7-96919EF78DAC}" srcOrd="3" destOrd="0" parTransId="{38C59378-1545-49FB-BD0C-FC17420D3F70}" sibTransId="{C769623E-6CC2-4A24-8D33-9A8A53B747E7}"/>
    <dgm:cxn modelId="{A6F7AB27-1F0E-4DC3-BA90-2FB339F27B3A}" srcId="{5EFABA4D-62C9-47C1-8B3E-345A8CFCB8F9}" destId="{0A8F9409-E78D-46BE-A5E1-E6140918D87E}" srcOrd="2" destOrd="0" parTransId="{490556D3-A80C-46FF-B7F9-AA6680049897}" sibTransId="{D6855882-E89E-47AA-977A-9C962350D424}"/>
    <dgm:cxn modelId="{E2321B01-926E-424C-8727-AACD032B3F78}" type="presOf" srcId="{74F85D42-B6A4-4764-8C13-FBAF9590DC39}" destId="{DB2F190F-9FC5-4390-9E80-59AF306D99CA}" srcOrd="0" destOrd="0" presId="urn:microsoft.com/office/officeart/2008/layout/HexagonCluster"/>
    <dgm:cxn modelId="{D1CB8D71-5D9E-4794-BC07-4EDFF7CAB237}" type="presOf" srcId="{443941CC-7BD6-484E-8773-68779970B23C}" destId="{276BBA74-1BD5-4FA1-9192-6871C9298DB0}" srcOrd="0" destOrd="0" presId="urn:microsoft.com/office/officeart/2008/layout/HexagonCluster"/>
    <dgm:cxn modelId="{1E2175F3-1D59-423E-8355-7708557ED3C1}" type="presParOf" srcId="{FF2F58B1-8C03-4CF6-821E-227B502A1BD6}" destId="{698CD6F6-143D-4D15-AE72-FA89586DFFF3}" srcOrd="0" destOrd="0" presId="urn:microsoft.com/office/officeart/2008/layout/HexagonCluster"/>
    <dgm:cxn modelId="{0C980136-9438-46D3-AF21-70AF7E36CA05}" type="presParOf" srcId="{698CD6F6-143D-4D15-AE72-FA89586DFFF3}" destId="{FEEA2072-C1A5-4E4D-BB72-6F48408A2584}" srcOrd="0" destOrd="0" presId="urn:microsoft.com/office/officeart/2008/layout/HexagonCluster"/>
    <dgm:cxn modelId="{6B81C3C3-FF3E-423B-9D9C-F659CE2BC319}" type="presParOf" srcId="{FF2F58B1-8C03-4CF6-821E-227B502A1BD6}" destId="{06509586-2D7F-432D-A1D0-920D9C7621E5}" srcOrd="1" destOrd="0" presId="urn:microsoft.com/office/officeart/2008/layout/HexagonCluster"/>
    <dgm:cxn modelId="{9D60F8A5-431A-4C33-9DA6-61B2D3BA68CF}" type="presParOf" srcId="{06509586-2D7F-432D-A1D0-920D9C7621E5}" destId="{AB810C29-0CDA-4EA7-B9FA-2F8C3EA34569}" srcOrd="0" destOrd="0" presId="urn:microsoft.com/office/officeart/2008/layout/HexagonCluster"/>
    <dgm:cxn modelId="{0B99B530-4C9A-48F3-A505-6781D2F097D3}" type="presParOf" srcId="{FF2F58B1-8C03-4CF6-821E-227B502A1BD6}" destId="{B90DC2E3-13C0-4515-8FA7-F99DC230A9FE}" srcOrd="2" destOrd="0" presId="urn:microsoft.com/office/officeart/2008/layout/HexagonCluster"/>
    <dgm:cxn modelId="{6DA7CF9D-9770-4F76-B989-7D8F06B93A90}" type="presParOf" srcId="{B90DC2E3-13C0-4515-8FA7-F99DC230A9FE}" destId="{1F6BDF76-B028-4681-B278-407CEE54D142}" srcOrd="0" destOrd="0" presId="urn:microsoft.com/office/officeart/2008/layout/HexagonCluster"/>
    <dgm:cxn modelId="{BFB9A3BE-0D4C-4240-8DCB-E2D509755ABD}" type="presParOf" srcId="{FF2F58B1-8C03-4CF6-821E-227B502A1BD6}" destId="{BD5E3940-758E-4718-A496-30C0BEF70DD8}" srcOrd="3" destOrd="0" presId="urn:microsoft.com/office/officeart/2008/layout/HexagonCluster"/>
    <dgm:cxn modelId="{0AC01C5F-D680-4409-954E-A65B986B4016}" type="presParOf" srcId="{BD5E3940-758E-4718-A496-30C0BEF70DD8}" destId="{B5AE7B34-1AFF-41A3-81E7-3AE81250F43A}" srcOrd="0" destOrd="0" presId="urn:microsoft.com/office/officeart/2008/layout/HexagonCluster"/>
    <dgm:cxn modelId="{77427155-F56C-4FC9-A033-9B4FEC43C79D}" type="presParOf" srcId="{FF2F58B1-8C03-4CF6-821E-227B502A1BD6}" destId="{0876A0F0-C3E3-428B-AE78-3CBDCB4E5C50}" srcOrd="4" destOrd="0" presId="urn:microsoft.com/office/officeart/2008/layout/HexagonCluster"/>
    <dgm:cxn modelId="{20C26C42-5693-4573-8DE5-FC8278B5289A}" type="presParOf" srcId="{0876A0F0-C3E3-428B-AE78-3CBDCB4E5C50}" destId="{3EAEE483-313D-4356-A8C3-CF13ACB6625B}" srcOrd="0" destOrd="0" presId="urn:microsoft.com/office/officeart/2008/layout/HexagonCluster"/>
    <dgm:cxn modelId="{AAF957AA-CFC0-401A-AFA1-0A7352BA96B8}" type="presParOf" srcId="{FF2F58B1-8C03-4CF6-821E-227B502A1BD6}" destId="{2AB9829F-3EAD-4296-828D-22F64C6A6E39}" srcOrd="5" destOrd="0" presId="urn:microsoft.com/office/officeart/2008/layout/HexagonCluster"/>
    <dgm:cxn modelId="{71E81DE6-9D69-48B6-B8F4-3E4D9EC05C04}" type="presParOf" srcId="{2AB9829F-3EAD-4296-828D-22F64C6A6E39}" destId="{52241117-CC00-4F82-BCB1-A73491C5DF3C}" srcOrd="0" destOrd="0" presId="urn:microsoft.com/office/officeart/2008/layout/HexagonCluster"/>
    <dgm:cxn modelId="{99C0AE1A-9497-40AF-8A8A-6B364FCB3ADE}" type="presParOf" srcId="{FF2F58B1-8C03-4CF6-821E-227B502A1BD6}" destId="{F61279A3-2BFD-4EF8-855E-3A0296C53100}" srcOrd="6" destOrd="0" presId="urn:microsoft.com/office/officeart/2008/layout/HexagonCluster"/>
    <dgm:cxn modelId="{24A1B1FE-72FF-40A0-8E73-1AD01A10E3C8}" type="presParOf" srcId="{F61279A3-2BFD-4EF8-855E-3A0296C53100}" destId="{503E2625-6DB3-4554-82DB-F14214617C06}" srcOrd="0" destOrd="0" presId="urn:microsoft.com/office/officeart/2008/layout/HexagonCluster"/>
    <dgm:cxn modelId="{FE52F6D6-7EC4-4BB5-A60B-9699671209D1}" type="presParOf" srcId="{FF2F58B1-8C03-4CF6-821E-227B502A1BD6}" destId="{66407E77-BED5-4942-9881-CD14FA29610A}" srcOrd="7" destOrd="0" presId="urn:microsoft.com/office/officeart/2008/layout/HexagonCluster"/>
    <dgm:cxn modelId="{5EF45C46-055C-4A3D-8CFC-8577B5A3572A}" type="presParOf" srcId="{66407E77-BED5-4942-9881-CD14FA29610A}" destId="{71301AE7-4311-40D8-A33D-E42285FAD77E}" srcOrd="0" destOrd="0" presId="urn:microsoft.com/office/officeart/2008/layout/HexagonCluster"/>
    <dgm:cxn modelId="{2BF9D17E-0A2C-461D-8668-90D9799DAF51}" type="presParOf" srcId="{FF2F58B1-8C03-4CF6-821E-227B502A1BD6}" destId="{6BB36EAC-1DF8-4116-86C9-6AA654C33B06}" srcOrd="8" destOrd="0" presId="urn:microsoft.com/office/officeart/2008/layout/HexagonCluster"/>
    <dgm:cxn modelId="{4E9BE7DB-5CE6-4ACC-B5A1-B1BD1A8D354E}" type="presParOf" srcId="{6BB36EAC-1DF8-4116-86C9-6AA654C33B06}" destId="{6E353DB4-B429-46AC-BF52-D363DD1A7051}" srcOrd="0" destOrd="0" presId="urn:microsoft.com/office/officeart/2008/layout/HexagonCluster"/>
    <dgm:cxn modelId="{FAC28AB1-4128-4522-A367-41B4F609001B}" type="presParOf" srcId="{FF2F58B1-8C03-4CF6-821E-227B502A1BD6}" destId="{434E3321-162C-4BB8-8416-BE21BF596A4E}" srcOrd="9" destOrd="0" presId="urn:microsoft.com/office/officeart/2008/layout/HexagonCluster"/>
    <dgm:cxn modelId="{EFBE3374-197B-4DFE-8ABE-E8B9D55A5870}" type="presParOf" srcId="{434E3321-162C-4BB8-8416-BE21BF596A4E}" destId="{E8C0EA9F-52F1-4945-979A-8C758F194648}" srcOrd="0" destOrd="0" presId="urn:microsoft.com/office/officeart/2008/layout/HexagonCluster"/>
    <dgm:cxn modelId="{91B547A0-80EF-4794-8FF9-D750A40338F1}" type="presParOf" srcId="{FF2F58B1-8C03-4CF6-821E-227B502A1BD6}" destId="{707E8B22-9096-4B34-B202-EA877727AC8E}" srcOrd="10" destOrd="0" presId="urn:microsoft.com/office/officeart/2008/layout/HexagonCluster"/>
    <dgm:cxn modelId="{95467517-B791-4DE9-9B56-3CC1053EDCA0}" type="presParOf" srcId="{707E8B22-9096-4B34-B202-EA877727AC8E}" destId="{79A0C1F4-8269-403A-9AAB-F7EA65CB5DC0}" srcOrd="0" destOrd="0" presId="urn:microsoft.com/office/officeart/2008/layout/HexagonCluster"/>
    <dgm:cxn modelId="{26179F64-A61A-4755-AA5F-AF58116F1D35}" type="presParOf" srcId="{FF2F58B1-8C03-4CF6-821E-227B502A1BD6}" destId="{44E9C8A3-A098-49B5-8A15-0164C52CFB03}" srcOrd="11" destOrd="0" presId="urn:microsoft.com/office/officeart/2008/layout/HexagonCluster"/>
    <dgm:cxn modelId="{60007D3B-31D3-4D10-915F-908685414AC4}" type="presParOf" srcId="{44E9C8A3-A098-49B5-8A15-0164C52CFB03}" destId="{C765D94B-6203-4A1D-93D1-C96E599BF114}" srcOrd="0" destOrd="0" presId="urn:microsoft.com/office/officeart/2008/layout/HexagonCluster"/>
    <dgm:cxn modelId="{4170A776-9F16-4FC0-ADA4-FB516213E129}" type="presParOf" srcId="{FF2F58B1-8C03-4CF6-821E-227B502A1BD6}" destId="{88D6E1D7-F246-4D9A-A811-0920D014DAE4}" srcOrd="12" destOrd="0" presId="urn:microsoft.com/office/officeart/2008/layout/HexagonCluster"/>
    <dgm:cxn modelId="{61231800-9233-4501-8902-0F60527F767E}" type="presParOf" srcId="{88D6E1D7-F246-4D9A-A811-0920D014DAE4}" destId="{ED967831-D0C7-4676-AB21-648B552FD637}" srcOrd="0" destOrd="0" presId="urn:microsoft.com/office/officeart/2008/layout/HexagonCluster"/>
    <dgm:cxn modelId="{7488DED2-EFEE-4E78-A6D7-85EA909FB8EA}" type="presParOf" srcId="{FF2F58B1-8C03-4CF6-821E-227B502A1BD6}" destId="{7024F60C-0CA4-4D05-BDBE-DB16E6E446B9}" srcOrd="13" destOrd="0" presId="urn:microsoft.com/office/officeart/2008/layout/HexagonCluster"/>
    <dgm:cxn modelId="{A4E854B6-7AC5-4E8D-97A3-B293DE992DAC}" type="presParOf" srcId="{7024F60C-0CA4-4D05-BDBE-DB16E6E446B9}" destId="{0E8A4528-414B-4E3B-93F2-B196831D8B3C}" srcOrd="0" destOrd="0" presId="urn:microsoft.com/office/officeart/2008/layout/HexagonCluster"/>
    <dgm:cxn modelId="{DA1068B8-2BDB-4DCD-A5B7-DBAB6ECD55F0}" type="presParOf" srcId="{FF2F58B1-8C03-4CF6-821E-227B502A1BD6}" destId="{0C792A85-3C0F-4912-A6BA-F3535A720A13}" srcOrd="14" destOrd="0" presId="urn:microsoft.com/office/officeart/2008/layout/HexagonCluster"/>
    <dgm:cxn modelId="{546B142A-90D7-448C-B20E-0716460BB3C3}" type="presParOf" srcId="{0C792A85-3C0F-4912-A6BA-F3535A720A13}" destId="{0BD2215D-5E54-44A8-83CB-D763D4B71A49}" srcOrd="0" destOrd="0" presId="urn:microsoft.com/office/officeart/2008/layout/HexagonCluster"/>
    <dgm:cxn modelId="{B07A0A21-495F-42EA-8325-9F7EDF2372D1}" type="presParOf" srcId="{FF2F58B1-8C03-4CF6-821E-227B502A1BD6}" destId="{265DB9E1-A2A9-4119-965C-65B9DB7BEC6B}" srcOrd="15" destOrd="0" presId="urn:microsoft.com/office/officeart/2008/layout/HexagonCluster"/>
    <dgm:cxn modelId="{DD67CD7C-BCB3-47AF-B95D-A4D54571587B}" type="presParOf" srcId="{265DB9E1-A2A9-4119-965C-65B9DB7BEC6B}" destId="{4A740D93-E59B-4960-B72B-FFF5A2ECB6D6}" srcOrd="0" destOrd="0" presId="urn:microsoft.com/office/officeart/2008/layout/HexagonCluster"/>
    <dgm:cxn modelId="{93FC3D67-D796-4194-AD6C-9D07785157B9}" type="presParOf" srcId="{FF2F58B1-8C03-4CF6-821E-227B502A1BD6}" destId="{9935C523-684F-4069-8449-2EE8EE18CDB5}" srcOrd="16" destOrd="0" presId="urn:microsoft.com/office/officeart/2008/layout/HexagonCluster"/>
    <dgm:cxn modelId="{07D3B439-C7DF-4798-AA47-4B68CBA161D0}" type="presParOf" srcId="{9935C523-684F-4069-8449-2EE8EE18CDB5}" destId="{B6016A00-6294-4BF8-B197-8BE491570509}" srcOrd="0" destOrd="0" presId="urn:microsoft.com/office/officeart/2008/layout/HexagonCluster"/>
    <dgm:cxn modelId="{7D623D0A-C801-4F2A-A02C-0A6B60AA7776}" type="presParOf" srcId="{FF2F58B1-8C03-4CF6-821E-227B502A1BD6}" destId="{34BBD7A0-4247-435D-B7B3-237CC3B8F459}" srcOrd="17" destOrd="0" presId="urn:microsoft.com/office/officeart/2008/layout/HexagonCluster"/>
    <dgm:cxn modelId="{CF1F0C07-C67A-4FD3-A7F7-43679DDDF52E}" type="presParOf" srcId="{34BBD7A0-4247-435D-B7B3-237CC3B8F459}" destId="{D08D3FB7-0431-4F70-BD80-FCFA9CEA2B42}" srcOrd="0" destOrd="0" presId="urn:microsoft.com/office/officeart/2008/layout/HexagonCluster"/>
    <dgm:cxn modelId="{BDE366A9-5842-47C4-A11B-99312D08D070}" type="presParOf" srcId="{FF2F58B1-8C03-4CF6-821E-227B502A1BD6}" destId="{91496CA7-F885-44DF-A292-EBA614330188}" srcOrd="18" destOrd="0" presId="urn:microsoft.com/office/officeart/2008/layout/HexagonCluster"/>
    <dgm:cxn modelId="{4312B567-44E9-461F-B385-3C5D9563C38A}" type="presParOf" srcId="{91496CA7-F885-44DF-A292-EBA614330188}" destId="{DB2F190F-9FC5-4390-9E80-59AF306D99CA}" srcOrd="0" destOrd="0" presId="urn:microsoft.com/office/officeart/2008/layout/HexagonCluster"/>
    <dgm:cxn modelId="{8650FFC7-AE1D-4E70-9939-B90C1820F978}" type="presParOf" srcId="{FF2F58B1-8C03-4CF6-821E-227B502A1BD6}" destId="{EB1E4E3F-1F09-4DBD-93F1-ECCEEDBE2F07}" srcOrd="19" destOrd="0" presId="urn:microsoft.com/office/officeart/2008/layout/HexagonCluster"/>
    <dgm:cxn modelId="{7A21BCC5-F22E-47F0-96EB-8920DCFFE230}" type="presParOf" srcId="{EB1E4E3F-1F09-4DBD-93F1-ECCEEDBE2F07}" destId="{48F391E1-A2F0-4153-A3D9-4FF9370AE8EA}" srcOrd="0" destOrd="0" presId="urn:microsoft.com/office/officeart/2008/layout/HexagonCluster"/>
    <dgm:cxn modelId="{1E7CC891-4A9A-4D3A-846A-8D8309F17A5D}" type="presParOf" srcId="{FF2F58B1-8C03-4CF6-821E-227B502A1BD6}" destId="{FEA1CA64-CE78-4521-AAD7-D9890DEC7B6C}" srcOrd="20" destOrd="0" presId="urn:microsoft.com/office/officeart/2008/layout/HexagonCluster"/>
    <dgm:cxn modelId="{81EED2C5-B65C-4509-8881-164B62B81162}" type="presParOf" srcId="{FEA1CA64-CE78-4521-AAD7-D9890DEC7B6C}" destId="{EDBDAAA6-3BBF-4AEB-A5E8-C58BAA8E18FE}" srcOrd="0" destOrd="0" presId="urn:microsoft.com/office/officeart/2008/layout/HexagonCluster"/>
    <dgm:cxn modelId="{E31E57BB-A668-4FFB-87CF-E643ABF607CF}" type="presParOf" srcId="{FF2F58B1-8C03-4CF6-821E-227B502A1BD6}" destId="{78341A9F-32AE-46D9-9043-BAEEA5C9B3D6}" srcOrd="21" destOrd="0" presId="urn:microsoft.com/office/officeart/2008/layout/HexagonCluster"/>
    <dgm:cxn modelId="{F27ACB1F-37BE-40EE-B579-3B4BFB06D4F6}" type="presParOf" srcId="{78341A9F-32AE-46D9-9043-BAEEA5C9B3D6}" destId="{2ADCEC7A-6AA6-4342-B692-D155632F8A85}" srcOrd="0" destOrd="0" presId="urn:microsoft.com/office/officeart/2008/layout/HexagonCluster"/>
    <dgm:cxn modelId="{353C94A3-82CD-4557-84C9-A12FC865DDBF}" type="presParOf" srcId="{FF2F58B1-8C03-4CF6-821E-227B502A1BD6}" destId="{1F1E773A-E5ED-4F4C-8467-1F45E16A50B8}" srcOrd="22" destOrd="0" presId="urn:microsoft.com/office/officeart/2008/layout/HexagonCluster"/>
    <dgm:cxn modelId="{CA78EE63-E3E7-4BB5-BC6F-0709FA509BCE}" type="presParOf" srcId="{1F1E773A-E5ED-4F4C-8467-1F45E16A50B8}" destId="{276BBA74-1BD5-4FA1-9192-6871C9298DB0}" srcOrd="0" destOrd="0" presId="urn:microsoft.com/office/officeart/2008/layout/HexagonCluster"/>
    <dgm:cxn modelId="{7972F13E-928D-43BC-901B-BA8C6D0A6DC3}" type="presParOf" srcId="{FF2F58B1-8C03-4CF6-821E-227B502A1BD6}" destId="{81F076FF-1D15-4B45-A1E6-876549F59728}" srcOrd="23" destOrd="0" presId="urn:microsoft.com/office/officeart/2008/layout/HexagonCluster"/>
    <dgm:cxn modelId="{1E0E3381-BAC5-4EAF-A21B-C3CF152A5FC2}" type="presParOf" srcId="{81F076FF-1D15-4B45-A1E6-876549F59728}" destId="{9571C8DC-C491-415F-A736-6600233DD9F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FABA4D-62C9-47C1-8B3E-345A8CFCB8F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5DCE5-4524-498B-883E-5A5876898F36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b="1" dirty="0" smtClean="0"/>
            <a:t>Военно-патриотическое направление</a:t>
          </a:r>
          <a:endParaRPr lang="ru-RU" sz="1400" dirty="0"/>
        </a:p>
      </dgm:t>
    </dgm:pt>
    <dgm:pt modelId="{0FC1B96C-0DFE-46E1-BF53-EA4618230A60}" type="parTrans" cxnId="{30D8A667-B5E7-4612-8C29-5A93641373B7}">
      <dgm:prSet/>
      <dgm:spPr/>
      <dgm:t>
        <a:bodyPr/>
        <a:lstStyle/>
        <a:p>
          <a:endParaRPr lang="ru-RU"/>
        </a:p>
      </dgm:t>
    </dgm:pt>
    <dgm:pt modelId="{86895501-4FCA-4519-8ABF-D2AC61B6E5AE}" type="sibTrans" cxnId="{30D8A667-B5E7-4612-8C29-5A93641373B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76200">
          <a:solidFill>
            <a:srgbClr val="0067B4"/>
          </a:solidFill>
        </a:ln>
      </dgm:spPr>
      <dgm:t>
        <a:bodyPr/>
        <a:lstStyle/>
        <a:p>
          <a:endParaRPr lang="ru-RU"/>
        </a:p>
      </dgm:t>
    </dgm:pt>
    <dgm:pt modelId="{AB185A08-A638-48E7-ACC4-0EED29D90459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Основные виды деятельности ученического самоуправления</a:t>
          </a:r>
          <a:endParaRPr lang="ru-RU" sz="1400" b="0" dirty="0">
            <a:solidFill>
              <a:srgbClr val="002060"/>
            </a:solidFill>
          </a:endParaRPr>
        </a:p>
      </dgm:t>
    </dgm:pt>
    <dgm:pt modelId="{20D8834E-D0D9-4BB3-988E-98D2E9EE4071}" type="parTrans" cxnId="{8D6C17B3-0438-40DE-B15D-78B6A1092A93}">
      <dgm:prSet/>
      <dgm:spPr/>
      <dgm:t>
        <a:bodyPr/>
        <a:lstStyle/>
        <a:p>
          <a:endParaRPr lang="ru-RU"/>
        </a:p>
      </dgm:t>
    </dgm:pt>
    <dgm:pt modelId="{F1365D20-9CD4-452C-97BF-88C74E4864EF}" type="sibTrans" cxnId="{8D6C17B3-0438-40DE-B15D-78B6A1092A9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ru-RU"/>
        </a:p>
      </dgm:t>
    </dgm:pt>
    <dgm:pt modelId="{0A8F9409-E78D-46BE-A5E1-E6140918D87E}">
      <dgm:prSet phldrT="[Текст]" custT="1"/>
      <dgm:spPr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b="0" dirty="0" smtClean="0">
              <a:solidFill>
                <a:srgbClr val="002060"/>
              </a:solidFill>
            </a:rPr>
            <a:t>Популяризация ЗОЖ</a:t>
          </a:r>
          <a:endParaRPr lang="ru-RU" sz="1400" b="0" dirty="0">
            <a:solidFill>
              <a:srgbClr val="002060"/>
            </a:solidFill>
          </a:endParaRPr>
        </a:p>
      </dgm:t>
    </dgm:pt>
    <dgm:pt modelId="{490556D3-A80C-46FF-B7F9-AA6680049897}" type="parTrans" cxnId="{A6F7AB27-1F0E-4DC3-BA90-2FB339F27B3A}">
      <dgm:prSet/>
      <dgm:spPr/>
      <dgm:t>
        <a:bodyPr/>
        <a:lstStyle/>
        <a:p>
          <a:endParaRPr lang="ru-RU"/>
        </a:p>
      </dgm:t>
    </dgm:pt>
    <dgm:pt modelId="{D6855882-E89E-47AA-977A-9C962350D424}" type="sibTrans" cxnId="{A6F7AB27-1F0E-4DC3-BA90-2FB339F27B3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13E07294-52BC-4396-93A7-96919EF78DAC}">
      <dgm:prSet phldrT="[Текст]" custT="1"/>
      <dgm:spPr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/>
            <a:t>Творческое развитие</a:t>
          </a:r>
          <a:endParaRPr lang="ru-RU" sz="1400" dirty="0"/>
        </a:p>
      </dgm:t>
    </dgm:pt>
    <dgm:pt modelId="{38C59378-1545-49FB-BD0C-FC17420D3F70}" type="parTrans" cxnId="{5C030C30-F357-4B93-BEE0-C5879875AB3C}">
      <dgm:prSet/>
      <dgm:spPr/>
      <dgm:t>
        <a:bodyPr/>
        <a:lstStyle/>
        <a:p>
          <a:endParaRPr lang="ru-RU"/>
        </a:p>
      </dgm:t>
    </dgm:pt>
    <dgm:pt modelId="{C769623E-6CC2-4A24-8D33-9A8A53B747E7}" type="sibTrans" cxnId="{5C030C30-F357-4B93-BEE0-C5879875AB3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76200">
          <a:solidFill>
            <a:srgbClr val="0067B4"/>
          </a:solidFill>
        </a:ln>
      </dgm:spPr>
      <dgm:t>
        <a:bodyPr/>
        <a:lstStyle/>
        <a:p>
          <a:endParaRPr lang="ru-RU"/>
        </a:p>
      </dgm:t>
    </dgm:pt>
    <dgm:pt modelId="{2F525E16-ECE7-400B-819F-4ABCB6E5FD4C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</a:rPr>
            <a:t>Волонтёрство</a:t>
          </a:r>
          <a:endParaRPr lang="ru-RU" sz="1400" dirty="0">
            <a:solidFill>
              <a:srgbClr val="002060"/>
            </a:solidFill>
          </a:endParaRPr>
        </a:p>
      </dgm:t>
    </dgm:pt>
    <dgm:pt modelId="{123DAE00-27B0-411A-A2AD-40341DB29B0D}" type="parTrans" cxnId="{136416B0-F4F6-4438-870D-372547D40E2C}">
      <dgm:prSet/>
      <dgm:spPr/>
      <dgm:t>
        <a:bodyPr/>
        <a:lstStyle/>
        <a:p>
          <a:endParaRPr lang="ru-RU"/>
        </a:p>
      </dgm:t>
    </dgm:pt>
    <dgm:pt modelId="{74F85D42-B6A4-4764-8C13-FBAF9590DC39}" type="sibTrans" cxnId="{136416B0-F4F6-4438-870D-372547D40E2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ru-RU"/>
        </a:p>
      </dgm:t>
    </dgm:pt>
    <dgm:pt modelId="{A0D7598B-36A3-4134-932C-189C7C91FE66}">
      <dgm:prSet phldrT="[Текст]" custT="1"/>
      <dgm:spPr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</a:rPr>
            <a:t>Информационно-медийное направление</a:t>
          </a:r>
          <a:endParaRPr lang="ru-RU" sz="1400" dirty="0">
            <a:solidFill>
              <a:srgbClr val="002060"/>
            </a:solidFill>
          </a:endParaRPr>
        </a:p>
      </dgm:t>
    </dgm:pt>
    <dgm:pt modelId="{CB4970B2-A489-4BFE-9C72-276838A98889}" type="parTrans" cxnId="{0C51919E-F3E6-42BB-B014-1E2D9E9C51C5}">
      <dgm:prSet/>
      <dgm:spPr/>
      <dgm:t>
        <a:bodyPr/>
        <a:lstStyle/>
        <a:p>
          <a:endParaRPr lang="ru-RU"/>
        </a:p>
      </dgm:t>
    </dgm:pt>
    <dgm:pt modelId="{443941CC-7BD6-484E-8773-68779970B23C}" type="sibTrans" cxnId="{0C51919E-F3E6-42BB-B014-1E2D9E9C51C5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9CCAABFB-60ED-46C3-81CE-36F0042CD273}">
      <dgm:prSet phldrT="[Текст]" custT="1"/>
      <dgm:spPr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</a:rPr>
            <a:t>Личностное развитие</a:t>
          </a:r>
          <a:endParaRPr lang="ru-RU" sz="1400" dirty="0">
            <a:solidFill>
              <a:srgbClr val="002060"/>
            </a:solidFill>
          </a:endParaRPr>
        </a:p>
      </dgm:t>
    </dgm:pt>
    <dgm:pt modelId="{2A8BEE7F-FD34-4750-9E20-A57BD27FA866}" type="parTrans" cxnId="{6E547342-31C6-46EE-914F-914A51B9EDCE}">
      <dgm:prSet/>
      <dgm:spPr/>
      <dgm:t>
        <a:bodyPr/>
        <a:lstStyle/>
        <a:p>
          <a:endParaRPr lang="ru-RU"/>
        </a:p>
      </dgm:t>
    </dgm:pt>
    <dgm:pt modelId="{AC135E13-3391-4FDD-BC4F-1E6812C461D8}" type="sibTrans" cxnId="{6E547342-31C6-46EE-914F-914A51B9EDCE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  <a:ln w="6350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FF2F58B1-8C03-4CF6-821E-227B502A1BD6}" type="pres">
      <dgm:prSet presAssocID="{5EFABA4D-62C9-47C1-8B3E-345A8CFCB8F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698CD6F6-143D-4D15-AE72-FA89586DFFF3}" type="pres">
      <dgm:prSet presAssocID="{B605DCE5-4524-498B-883E-5A5876898F36}" presName="text1" presStyleCnt="0"/>
      <dgm:spPr/>
    </dgm:pt>
    <dgm:pt modelId="{FEEA2072-C1A5-4E4D-BB72-6F48408A2584}" type="pres">
      <dgm:prSet presAssocID="{B605DCE5-4524-498B-883E-5A5876898F36}" presName="textRepeatNode" presStyleLbl="alignNode1" presStyleIdx="0" presStyleCnt="7" custScaleX="1084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09586-2D7F-432D-A1D0-920D9C7621E5}" type="pres">
      <dgm:prSet presAssocID="{B605DCE5-4524-498B-883E-5A5876898F36}" presName="textaccent1" presStyleCnt="0"/>
      <dgm:spPr/>
    </dgm:pt>
    <dgm:pt modelId="{AB810C29-0CDA-4EA7-B9FA-2F8C3EA34569}" type="pres">
      <dgm:prSet presAssocID="{B605DCE5-4524-498B-883E-5A5876898F36}" presName="accentRepeatNode" presStyleLbl="solidAlignAcc1" presStyleIdx="0" presStyleCnt="14"/>
      <dgm:spPr/>
    </dgm:pt>
    <dgm:pt modelId="{B90DC2E3-13C0-4515-8FA7-F99DC230A9FE}" type="pres">
      <dgm:prSet presAssocID="{86895501-4FCA-4519-8ABF-D2AC61B6E5AE}" presName="image1" presStyleCnt="0"/>
      <dgm:spPr/>
    </dgm:pt>
    <dgm:pt modelId="{1F6BDF76-B028-4681-B278-407CEE54D142}" type="pres">
      <dgm:prSet presAssocID="{86895501-4FCA-4519-8ABF-D2AC61B6E5AE}" presName="imageRepeatNode" presStyleLbl="alignAcc1" presStyleIdx="0" presStyleCnt="7"/>
      <dgm:spPr/>
      <dgm:t>
        <a:bodyPr/>
        <a:lstStyle/>
        <a:p>
          <a:endParaRPr lang="ru-RU"/>
        </a:p>
      </dgm:t>
    </dgm:pt>
    <dgm:pt modelId="{BD5E3940-758E-4718-A496-30C0BEF70DD8}" type="pres">
      <dgm:prSet presAssocID="{86895501-4FCA-4519-8ABF-D2AC61B6E5AE}" presName="imageaccent1" presStyleCnt="0"/>
      <dgm:spPr/>
    </dgm:pt>
    <dgm:pt modelId="{B5AE7B34-1AFF-41A3-81E7-3AE81250F43A}" type="pres">
      <dgm:prSet presAssocID="{86895501-4FCA-4519-8ABF-D2AC61B6E5AE}" presName="accentRepeatNode" presStyleLbl="solidAlignAcc1" presStyleIdx="1" presStyleCnt="14"/>
      <dgm:spPr/>
    </dgm:pt>
    <dgm:pt modelId="{0876A0F0-C3E3-428B-AE78-3CBDCB4E5C50}" type="pres">
      <dgm:prSet presAssocID="{AB185A08-A638-48E7-ACC4-0EED29D90459}" presName="text2" presStyleCnt="0"/>
      <dgm:spPr/>
    </dgm:pt>
    <dgm:pt modelId="{3EAEE483-313D-4356-A8C3-CF13ACB6625B}" type="pres">
      <dgm:prSet presAssocID="{AB185A08-A638-48E7-ACC4-0EED29D90459}" presName="textRepeatNode" presStyleLbl="alignNode1" presStyleIdx="1" presStyleCnt="7" custScaleX="117498" custScaleY="9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829F-3EAD-4296-828D-22F64C6A6E39}" type="pres">
      <dgm:prSet presAssocID="{AB185A08-A638-48E7-ACC4-0EED29D90459}" presName="textaccent2" presStyleCnt="0"/>
      <dgm:spPr/>
    </dgm:pt>
    <dgm:pt modelId="{52241117-CC00-4F82-BCB1-A73491C5DF3C}" type="pres">
      <dgm:prSet presAssocID="{AB185A08-A638-48E7-ACC4-0EED29D90459}" presName="accentRepeatNode" presStyleLbl="solidAlignAcc1" presStyleIdx="2" presStyleCnt="14"/>
      <dgm:spPr/>
    </dgm:pt>
    <dgm:pt modelId="{F61279A3-2BFD-4EF8-855E-3A0296C53100}" type="pres">
      <dgm:prSet presAssocID="{F1365D20-9CD4-452C-97BF-88C74E4864EF}" presName="image2" presStyleCnt="0"/>
      <dgm:spPr/>
    </dgm:pt>
    <dgm:pt modelId="{503E2625-6DB3-4554-82DB-F14214617C06}" type="pres">
      <dgm:prSet presAssocID="{F1365D20-9CD4-452C-97BF-88C74E4864EF}" presName="imageRepeatNode" presStyleLbl="alignAcc1" presStyleIdx="1" presStyleCnt="7"/>
      <dgm:spPr/>
      <dgm:t>
        <a:bodyPr/>
        <a:lstStyle/>
        <a:p>
          <a:endParaRPr lang="ru-RU"/>
        </a:p>
      </dgm:t>
    </dgm:pt>
    <dgm:pt modelId="{66407E77-BED5-4942-9881-CD14FA29610A}" type="pres">
      <dgm:prSet presAssocID="{F1365D20-9CD4-452C-97BF-88C74E4864EF}" presName="imageaccent2" presStyleCnt="0"/>
      <dgm:spPr/>
    </dgm:pt>
    <dgm:pt modelId="{71301AE7-4311-40D8-A33D-E42285FAD77E}" type="pres">
      <dgm:prSet presAssocID="{F1365D20-9CD4-452C-97BF-88C74E4864EF}" presName="accentRepeatNode" presStyleLbl="solidAlignAcc1" presStyleIdx="3" presStyleCnt="14"/>
      <dgm:spPr/>
    </dgm:pt>
    <dgm:pt modelId="{6BB36EAC-1DF8-4116-86C9-6AA654C33B06}" type="pres">
      <dgm:prSet presAssocID="{0A8F9409-E78D-46BE-A5E1-E6140918D87E}" presName="text3" presStyleCnt="0"/>
      <dgm:spPr/>
    </dgm:pt>
    <dgm:pt modelId="{6E353DB4-B429-46AC-BF52-D363DD1A7051}" type="pres">
      <dgm:prSet presAssocID="{0A8F9409-E78D-46BE-A5E1-E6140918D87E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E3321-162C-4BB8-8416-BE21BF596A4E}" type="pres">
      <dgm:prSet presAssocID="{0A8F9409-E78D-46BE-A5E1-E6140918D87E}" presName="textaccent3" presStyleCnt="0"/>
      <dgm:spPr/>
    </dgm:pt>
    <dgm:pt modelId="{E8C0EA9F-52F1-4945-979A-8C758F194648}" type="pres">
      <dgm:prSet presAssocID="{0A8F9409-E78D-46BE-A5E1-E6140918D87E}" presName="accentRepeatNode" presStyleLbl="solidAlignAcc1" presStyleIdx="4" presStyleCnt="14"/>
      <dgm:spPr/>
    </dgm:pt>
    <dgm:pt modelId="{707E8B22-9096-4B34-B202-EA877727AC8E}" type="pres">
      <dgm:prSet presAssocID="{D6855882-E89E-47AA-977A-9C962350D424}" presName="image3" presStyleCnt="0"/>
      <dgm:spPr/>
    </dgm:pt>
    <dgm:pt modelId="{79A0C1F4-8269-403A-9AAB-F7EA65CB5DC0}" type="pres">
      <dgm:prSet presAssocID="{D6855882-E89E-47AA-977A-9C962350D424}" presName="imageRepeatNode" presStyleLbl="alignAcc1" presStyleIdx="2" presStyleCnt="7"/>
      <dgm:spPr/>
      <dgm:t>
        <a:bodyPr/>
        <a:lstStyle/>
        <a:p>
          <a:endParaRPr lang="ru-RU"/>
        </a:p>
      </dgm:t>
    </dgm:pt>
    <dgm:pt modelId="{44E9C8A3-A098-49B5-8A15-0164C52CFB03}" type="pres">
      <dgm:prSet presAssocID="{D6855882-E89E-47AA-977A-9C962350D424}" presName="imageaccent3" presStyleCnt="0"/>
      <dgm:spPr/>
    </dgm:pt>
    <dgm:pt modelId="{C765D94B-6203-4A1D-93D1-C96E599BF114}" type="pres">
      <dgm:prSet presAssocID="{D6855882-E89E-47AA-977A-9C962350D424}" presName="accentRepeatNode" presStyleLbl="solidAlignAcc1" presStyleIdx="5" presStyleCnt="14"/>
      <dgm:spPr/>
    </dgm:pt>
    <dgm:pt modelId="{88D6E1D7-F246-4D9A-A811-0920D014DAE4}" type="pres">
      <dgm:prSet presAssocID="{13E07294-52BC-4396-93A7-96919EF78DAC}" presName="text4" presStyleCnt="0"/>
      <dgm:spPr/>
    </dgm:pt>
    <dgm:pt modelId="{ED967831-D0C7-4676-AB21-648B552FD637}" type="pres">
      <dgm:prSet presAssocID="{13E07294-52BC-4396-93A7-96919EF78DAC}" presName="textRepeatNode" presStyleLbl="alignNode1" presStyleIdx="3" presStyleCnt="7" custScaleX="104906" custScaleY="94907" custLinFactNeighborX="215" custLinFactNeighborY="23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4F60C-0CA4-4D05-BDBE-DB16E6E446B9}" type="pres">
      <dgm:prSet presAssocID="{13E07294-52BC-4396-93A7-96919EF78DAC}" presName="textaccent4" presStyleCnt="0"/>
      <dgm:spPr/>
    </dgm:pt>
    <dgm:pt modelId="{0E8A4528-414B-4E3B-93F2-B196831D8B3C}" type="pres">
      <dgm:prSet presAssocID="{13E07294-52BC-4396-93A7-96919EF78DAC}" presName="accentRepeatNode" presStyleLbl="solidAlignAcc1" presStyleIdx="6" presStyleCnt="14"/>
      <dgm:spPr/>
    </dgm:pt>
    <dgm:pt modelId="{0C792A85-3C0F-4912-A6BA-F3535A720A13}" type="pres">
      <dgm:prSet presAssocID="{C769623E-6CC2-4A24-8D33-9A8A53B747E7}" presName="image4" presStyleCnt="0"/>
      <dgm:spPr/>
    </dgm:pt>
    <dgm:pt modelId="{0BD2215D-5E54-44A8-83CB-D763D4B71A49}" type="pres">
      <dgm:prSet presAssocID="{C769623E-6CC2-4A24-8D33-9A8A53B747E7}" presName="imageRepeatNode" presStyleLbl="alignAcc1" presStyleIdx="3" presStyleCnt="7"/>
      <dgm:spPr/>
      <dgm:t>
        <a:bodyPr/>
        <a:lstStyle/>
        <a:p>
          <a:endParaRPr lang="ru-RU"/>
        </a:p>
      </dgm:t>
    </dgm:pt>
    <dgm:pt modelId="{265DB9E1-A2A9-4119-965C-65B9DB7BEC6B}" type="pres">
      <dgm:prSet presAssocID="{C769623E-6CC2-4A24-8D33-9A8A53B747E7}" presName="imageaccent4" presStyleCnt="0"/>
      <dgm:spPr/>
    </dgm:pt>
    <dgm:pt modelId="{4A740D93-E59B-4960-B72B-FFF5A2ECB6D6}" type="pres">
      <dgm:prSet presAssocID="{C769623E-6CC2-4A24-8D33-9A8A53B747E7}" presName="accentRepeatNode" presStyleLbl="solidAlignAcc1" presStyleIdx="7" presStyleCnt="14"/>
      <dgm:spPr/>
    </dgm:pt>
    <dgm:pt modelId="{9935C523-684F-4069-8449-2EE8EE18CDB5}" type="pres">
      <dgm:prSet presAssocID="{2F525E16-ECE7-400B-819F-4ABCB6E5FD4C}" presName="text5" presStyleCnt="0"/>
      <dgm:spPr/>
    </dgm:pt>
    <dgm:pt modelId="{B6016A00-6294-4BF8-B197-8BE491570509}" type="pres">
      <dgm:prSet presAssocID="{2F525E16-ECE7-400B-819F-4ABCB6E5FD4C}" presName="textRepeatNode" presStyleLbl="alignNode1" presStyleIdx="4" presStyleCnt="7" custScaleX="102853" custScaleY="99936" custLinFactNeighborX="816" custLinFactNeighborY="-28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BD7A0-4247-435D-B7B3-237CC3B8F459}" type="pres">
      <dgm:prSet presAssocID="{2F525E16-ECE7-400B-819F-4ABCB6E5FD4C}" presName="textaccent5" presStyleCnt="0"/>
      <dgm:spPr/>
    </dgm:pt>
    <dgm:pt modelId="{D08D3FB7-0431-4F70-BD80-FCFA9CEA2B42}" type="pres">
      <dgm:prSet presAssocID="{2F525E16-ECE7-400B-819F-4ABCB6E5FD4C}" presName="accentRepeatNode" presStyleLbl="solidAlignAcc1" presStyleIdx="8" presStyleCnt="14"/>
      <dgm:spPr/>
    </dgm:pt>
    <dgm:pt modelId="{91496CA7-F885-44DF-A292-EBA614330188}" type="pres">
      <dgm:prSet presAssocID="{74F85D42-B6A4-4764-8C13-FBAF9590DC39}" presName="image5" presStyleCnt="0"/>
      <dgm:spPr/>
    </dgm:pt>
    <dgm:pt modelId="{DB2F190F-9FC5-4390-9E80-59AF306D99CA}" type="pres">
      <dgm:prSet presAssocID="{74F85D42-B6A4-4764-8C13-FBAF9590DC39}" presName="imageRepeatNode" presStyleLbl="alignAcc1" presStyleIdx="4" presStyleCnt="7"/>
      <dgm:spPr/>
      <dgm:t>
        <a:bodyPr/>
        <a:lstStyle/>
        <a:p>
          <a:endParaRPr lang="ru-RU"/>
        </a:p>
      </dgm:t>
    </dgm:pt>
    <dgm:pt modelId="{EB1E4E3F-1F09-4DBD-93F1-ECCEEDBE2F07}" type="pres">
      <dgm:prSet presAssocID="{74F85D42-B6A4-4764-8C13-FBAF9590DC39}" presName="imageaccent5" presStyleCnt="0"/>
      <dgm:spPr/>
    </dgm:pt>
    <dgm:pt modelId="{48F391E1-A2F0-4153-A3D9-4FF9370AE8EA}" type="pres">
      <dgm:prSet presAssocID="{74F85D42-B6A4-4764-8C13-FBAF9590DC39}" presName="accentRepeatNode" presStyleLbl="solidAlignAcc1" presStyleIdx="9" presStyleCnt="14"/>
      <dgm:spPr/>
    </dgm:pt>
    <dgm:pt modelId="{FEA1CA64-CE78-4521-AAD7-D9890DEC7B6C}" type="pres">
      <dgm:prSet presAssocID="{A0D7598B-36A3-4134-932C-189C7C91FE66}" presName="text6" presStyleCnt="0"/>
      <dgm:spPr/>
    </dgm:pt>
    <dgm:pt modelId="{EDBDAAA6-3BBF-4AEB-A5E8-C58BAA8E18FE}" type="pres">
      <dgm:prSet presAssocID="{A0D7598B-36A3-4134-932C-189C7C91FE66}" presName="textRepeatNode" presStyleLbl="alignNode1" presStyleIdx="5" presStyleCnt="7" custScaleX="1100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41A9F-32AE-46D9-9043-BAEEA5C9B3D6}" type="pres">
      <dgm:prSet presAssocID="{A0D7598B-36A3-4134-932C-189C7C91FE66}" presName="textaccent6" presStyleCnt="0"/>
      <dgm:spPr/>
    </dgm:pt>
    <dgm:pt modelId="{2ADCEC7A-6AA6-4342-B692-D155632F8A85}" type="pres">
      <dgm:prSet presAssocID="{A0D7598B-36A3-4134-932C-189C7C91FE66}" presName="accentRepeatNode" presStyleLbl="solidAlignAcc1" presStyleIdx="10" presStyleCnt="14"/>
      <dgm:spPr/>
    </dgm:pt>
    <dgm:pt modelId="{1F1E773A-E5ED-4F4C-8467-1F45E16A50B8}" type="pres">
      <dgm:prSet presAssocID="{443941CC-7BD6-484E-8773-68779970B23C}" presName="image6" presStyleCnt="0"/>
      <dgm:spPr/>
    </dgm:pt>
    <dgm:pt modelId="{276BBA74-1BD5-4FA1-9192-6871C9298DB0}" type="pres">
      <dgm:prSet presAssocID="{443941CC-7BD6-484E-8773-68779970B23C}" presName="imageRepeatNode" presStyleLbl="alignAcc1" presStyleIdx="5" presStyleCnt="7"/>
      <dgm:spPr/>
      <dgm:t>
        <a:bodyPr/>
        <a:lstStyle/>
        <a:p>
          <a:endParaRPr lang="ru-RU"/>
        </a:p>
      </dgm:t>
    </dgm:pt>
    <dgm:pt modelId="{81F076FF-1D15-4B45-A1E6-876549F59728}" type="pres">
      <dgm:prSet presAssocID="{443941CC-7BD6-484E-8773-68779970B23C}" presName="imageaccent6" presStyleCnt="0"/>
      <dgm:spPr/>
    </dgm:pt>
    <dgm:pt modelId="{9571C8DC-C491-415F-A736-6600233DD9FA}" type="pres">
      <dgm:prSet presAssocID="{443941CC-7BD6-484E-8773-68779970B23C}" presName="accentRepeatNode" presStyleLbl="solidAlignAcc1" presStyleIdx="11" presStyleCnt="14"/>
      <dgm:spPr/>
    </dgm:pt>
    <dgm:pt modelId="{DAAD807A-2050-4DE6-A7BE-22C0D524734E}" type="pres">
      <dgm:prSet presAssocID="{9CCAABFB-60ED-46C3-81CE-36F0042CD273}" presName="text7" presStyleCnt="0"/>
      <dgm:spPr/>
    </dgm:pt>
    <dgm:pt modelId="{3D47E7CE-7148-4042-A19D-E300F45FB2BA}" type="pres">
      <dgm:prSet presAssocID="{9CCAABFB-60ED-46C3-81CE-36F0042CD273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0459F-66D0-45F8-94BB-8FE0DC8A8DAF}" type="pres">
      <dgm:prSet presAssocID="{9CCAABFB-60ED-46C3-81CE-36F0042CD273}" presName="textaccent7" presStyleCnt="0"/>
      <dgm:spPr/>
    </dgm:pt>
    <dgm:pt modelId="{A53C7E4C-384E-416B-AFC5-8B96A8F2361B}" type="pres">
      <dgm:prSet presAssocID="{9CCAABFB-60ED-46C3-81CE-36F0042CD273}" presName="accentRepeatNode" presStyleLbl="solidAlignAcc1" presStyleIdx="12" presStyleCnt="14"/>
      <dgm:spPr/>
    </dgm:pt>
    <dgm:pt modelId="{F71EBE71-8B5E-485A-8F93-F45F3727E434}" type="pres">
      <dgm:prSet presAssocID="{AC135E13-3391-4FDD-BC4F-1E6812C461D8}" presName="image7" presStyleCnt="0"/>
      <dgm:spPr/>
    </dgm:pt>
    <dgm:pt modelId="{6F11EDB5-2A38-48F2-8A99-1B85F0109775}" type="pres">
      <dgm:prSet presAssocID="{AC135E13-3391-4FDD-BC4F-1E6812C461D8}" presName="imageRepeatNode" presStyleLbl="alignAcc1" presStyleIdx="6" presStyleCnt="7" custLinFactNeighborX="675" custLinFactNeighborY="-4001"/>
      <dgm:spPr/>
      <dgm:t>
        <a:bodyPr/>
        <a:lstStyle/>
        <a:p>
          <a:endParaRPr lang="ru-RU"/>
        </a:p>
      </dgm:t>
    </dgm:pt>
    <dgm:pt modelId="{42B2EFB9-8954-4E6F-9C52-9D34684CE585}" type="pres">
      <dgm:prSet presAssocID="{AC135E13-3391-4FDD-BC4F-1E6812C461D8}" presName="imageaccent7" presStyleCnt="0"/>
      <dgm:spPr/>
    </dgm:pt>
    <dgm:pt modelId="{221CCE30-7301-4F77-A70B-A065E3637053}" type="pres">
      <dgm:prSet presAssocID="{AC135E13-3391-4FDD-BC4F-1E6812C461D8}" presName="accentRepeatNode" presStyleLbl="solidAlignAcc1" presStyleIdx="13" presStyleCnt="14"/>
      <dgm:spPr/>
    </dgm:pt>
  </dgm:ptLst>
  <dgm:cxnLst>
    <dgm:cxn modelId="{D1CB8D71-5D9E-4794-BC07-4EDFF7CAB237}" type="presOf" srcId="{443941CC-7BD6-484E-8773-68779970B23C}" destId="{276BBA74-1BD5-4FA1-9192-6871C9298DB0}" srcOrd="0" destOrd="0" presId="urn:microsoft.com/office/officeart/2008/layout/HexagonCluster"/>
    <dgm:cxn modelId="{A16BDA1C-A279-4D3F-9F97-1D88D3BA1DD8}" type="presOf" srcId="{86895501-4FCA-4519-8ABF-D2AC61B6E5AE}" destId="{1F6BDF76-B028-4681-B278-407CEE54D142}" srcOrd="0" destOrd="0" presId="urn:microsoft.com/office/officeart/2008/layout/HexagonCluster"/>
    <dgm:cxn modelId="{5BC6599E-D043-45AF-A5F6-76FF27C51FE1}" type="presOf" srcId="{0A8F9409-E78D-46BE-A5E1-E6140918D87E}" destId="{6E353DB4-B429-46AC-BF52-D363DD1A7051}" srcOrd="0" destOrd="0" presId="urn:microsoft.com/office/officeart/2008/layout/HexagonCluster"/>
    <dgm:cxn modelId="{EE8955F7-46A3-4AA6-A413-E5D97E3D73D6}" type="presOf" srcId="{13E07294-52BC-4396-93A7-96919EF78DAC}" destId="{ED967831-D0C7-4676-AB21-648B552FD637}" srcOrd="0" destOrd="0" presId="urn:microsoft.com/office/officeart/2008/layout/HexagonCluster"/>
    <dgm:cxn modelId="{8D6C17B3-0438-40DE-B15D-78B6A1092A93}" srcId="{5EFABA4D-62C9-47C1-8B3E-345A8CFCB8F9}" destId="{AB185A08-A638-48E7-ACC4-0EED29D90459}" srcOrd="1" destOrd="0" parTransId="{20D8834E-D0D9-4BB3-988E-98D2E9EE4071}" sibTransId="{F1365D20-9CD4-452C-97BF-88C74E4864EF}"/>
    <dgm:cxn modelId="{B09438D6-BB44-46BD-8201-5F091E5A9078}" type="presOf" srcId="{A0D7598B-36A3-4134-932C-189C7C91FE66}" destId="{EDBDAAA6-3BBF-4AEB-A5E8-C58BAA8E18FE}" srcOrd="0" destOrd="0" presId="urn:microsoft.com/office/officeart/2008/layout/HexagonCluster"/>
    <dgm:cxn modelId="{299E5A27-37F8-4941-B1F5-B21436E556CC}" type="presOf" srcId="{5EFABA4D-62C9-47C1-8B3E-345A8CFCB8F9}" destId="{FF2F58B1-8C03-4CF6-821E-227B502A1BD6}" srcOrd="0" destOrd="0" presId="urn:microsoft.com/office/officeart/2008/layout/HexagonCluster"/>
    <dgm:cxn modelId="{5C030C30-F357-4B93-BEE0-C5879875AB3C}" srcId="{5EFABA4D-62C9-47C1-8B3E-345A8CFCB8F9}" destId="{13E07294-52BC-4396-93A7-96919EF78DAC}" srcOrd="3" destOrd="0" parTransId="{38C59378-1545-49FB-BD0C-FC17420D3F70}" sibTransId="{C769623E-6CC2-4A24-8D33-9A8A53B747E7}"/>
    <dgm:cxn modelId="{26688DDB-4DB5-4509-B7BE-2C84CC53F2ED}" type="presOf" srcId="{9CCAABFB-60ED-46C3-81CE-36F0042CD273}" destId="{3D47E7CE-7148-4042-A19D-E300F45FB2BA}" srcOrd="0" destOrd="0" presId="urn:microsoft.com/office/officeart/2008/layout/HexagonCluster"/>
    <dgm:cxn modelId="{F77860DB-9E60-4E0D-86B3-47E2B1F597EE}" type="presOf" srcId="{D6855882-E89E-47AA-977A-9C962350D424}" destId="{79A0C1F4-8269-403A-9AAB-F7EA65CB5DC0}" srcOrd="0" destOrd="0" presId="urn:microsoft.com/office/officeart/2008/layout/HexagonCluster"/>
    <dgm:cxn modelId="{523B4079-0B71-47F9-BC29-13174343786C}" type="presOf" srcId="{B605DCE5-4524-498B-883E-5A5876898F36}" destId="{FEEA2072-C1A5-4E4D-BB72-6F48408A2584}" srcOrd="0" destOrd="0" presId="urn:microsoft.com/office/officeart/2008/layout/HexagonCluster"/>
    <dgm:cxn modelId="{0C51919E-F3E6-42BB-B014-1E2D9E9C51C5}" srcId="{5EFABA4D-62C9-47C1-8B3E-345A8CFCB8F9}" destId="{A0D7598B-36A3-4134-932C-189C7C91FE66}" srcOrd="5" destOrd="0" parTransId="{CB4970B2-A489-4BFE-9C72-276838A98889}" sibTransId="{443941CC-7BD6-484E-8773-68779970B23C}"/>
    <dgm:cxn modelId="{136416B0-F4F6-4438-870D-372547D40E2C}" srcId="{5EFABA4D-62C9-47C1-8B3E-345A8CFCB8F9}" destId="{2F525E16-ECE7-400B-819F-4ABCB6E5FD4C}" srcOrd="4" destOrd="0" parTransId="{123DAE00-27B0-411A-A2AD-40341DB29B0D}" sibTransId="{74F85D42-B6A4-4764-8C13-FBAF9590DC39}"/>
    <dgm:cxn modelId="{354B25CF-A228-452D-9075-450532489E05}" type="presOf" srcId="{AC135E13-3391-4FDD-BC4F-1E6812C461D8}" destId="{6F11EDB5-2A38-48F2-8A99-1B85F0109775}" srcOrd="0" destOrd="0" presId="urn:microsoft.com/office/officeart/2008/layout/HexagonCluster"/>
    <dgm:cxn modelId="{A6F7AB27-1F0E-4DC3-BA90-2FB339F27B3A}" srcId="{5EFABA4D-62C9-47C1-8B3E-345A8CFCB8F9}" destId="{0A8F9409-E78D-46BE-A5E1-E6140918D87E}" srcOrd="2" destOrd="0" parTransId="{490556D3-A80C-46FF-B7F9-AA6680049897}" sibTransId="{D6855882-E89E-47AA-977A-9C962350D424}"/>
    <dgm:cxn modelId="{17016EB2-66C8-492B-BC92-CFA485700A6A}" type="presOf" srcId="{AB185A08-A638-48E7-ACC4-0EED29D90459}" destId="{3EAEE483-313D-4356-A8C3-CF13ACB6625B}" srcOrd="0" destOrd="0" presId="urn:microsoft.com/office/officeart/2008/layout/HexagonCluster"/>
    <dgm:cxn modelId="{F645D8F9-37A9-4615-8736-D3749AA15469}" type="presOf" srcId="{F1365D20-9CD4-452C-97BF-88C74E4864EF}" destId="{503E2625-6DB3-4554-82DB-F14214617C06}" srcOrd="0" destOrd="0" presId="urn:microsoft.com/office/officeart/2008/layout/HexagonCluster"/>
    <dgm:cxn modelId="{6E547342-31C6-46EE-914F-914A51B9EDCE}" srcId="{5EFABA4D-62C9-47C1-8B3E-345A8CFCB8F9}" destId="{9CCAABFB-60ED-46C3-81CE-36F0042CD273}" srcOrd="6" destOrd="0" parTransId="{2A8BEE7F-FD34-4750-9E20-A57BD27FA866}" sibTransId="{AC135E13-3391-4FDD-BC4F-1E6812C461D8}"/>
    <dgm:cxn modelId="{30D8A667-B5E7-4612-8C29-5A93641373B7}" srcId="{5EFABA4D-62C9-47C1-8B3E-345A8CFCB8F9}" destId="{B605DCE5-4524-498B-883E-5A5876898F36}" srcOrd="0" destOrd="0" parTransId="{0FC1B96C-0DFE-46E1-BF53-EA4618230A60}" sibTransId="{86895501-4FCA-4519-8ABF-D2AC61B6E5AE}"/>
    <dgm:cxn modelId="{1741A0D4-724E-4577-8DC1-3C41CB783A03}" type="presOf" srcId="{C769623E-6CC2-4A24-8D33-9A8A53B747E7}" destId="{0BD2215D-5E54-44A8-83CB-D763D4B71A49}" srcOrd="0" destOrd="0" presId="urn:microsoft.com/office/officeart/2008/layout/HexagonCluster"/>
    <dgm:cxn modelId="{E2321B01-926E-424C-8727-AACD032B3F78}" type="presOf" srcId="{74F85D42-B6A4-4764-8C13-FBAF9590DC39}" destId="{DB2F190F-9FC5-4390-9E80-59AF306D99CA}" srcOrd="0" destOrd="0" presId="urn:microsoft.com/office/officeart/2008/layout/HexagonCluster"/>
    <dgm:cxn modelId="{6BD2F7CE-9C31-4518-A1E3-1BBA9D5ECEF4}" type="presOf" srcId="{2F525E16-ECE7-400B-819F-4ABCB6E5FD4C}" destId="{B6016A00-6294-4BF8-B197-8BE491570509}" srcOrd="0" destOrd="0" presId="urn:microsoft.com/office/officeart/2008/layout/HexagonCluster"/>
    <dgm:cxn modelId="{1E2175F3-1D59-423E-8355-7708557ED3C1}" type="presParOf" srcId="{FF2F58B1-8C03-4CF6-821E-227B502A1BD6}" destId="{698CD6F6-143D-4D15-AE72-FA89586DFFF3}" srcOrd="0" destOrd="0" presId="urn:microsoft.com/office/officeart/2008/layout/HexagonCluster"/>
    <dgm:cxn modelId="{0C980136-9438-46D3-AF21-70AF7E36CA05}" type="presParOf" srcId="{698CD6F6-143D-4D15-AE72-FA89586DFFF3}" destId="{FEEA2072-C1A5-4E4D-BB72-6F48408A2584}" srcOrd="0" destOrd="0" presId="urn:microsoft.com/office/officeart/2008/layout/HexagonCluster"/>
    <dgm:cxn modelId="{6B81C3C3-FF3E-423B-9D9C-F659CE2BC319}" type="presParOf" srcId="{FF2F58B1-8C03-4CF6-821E-227B502A1BD6}" destId="{06509586-2D7F-432D-A1D0-920D9C7621E5}" srcOrd="1" destOrd="0" presId="urn:microsoft.com/office/officeart/2008/layout/HexagonCluster"/>
    <dgm:cxn modelId="{9D60F8A5-431A-4C33-9DA6-61B2D3BA68CF}" type="presParOf" srcId="{06509586-2D7F-432D-A1D0-920D9C7621E5}" destId="{AB810C29-0CDA-4EA7-B9FA-2F8C3EA34569}" srcOrd="0" destOrd="0" presId="urn:microsoft.com/office/officeart/2008/layout/HexagonCluster"/>
    <dgm:cxn modelId="{0B99B530-4C9A-48F3-A505-6781D2F097D3}" type="presParOf" srcId="{FF2F58B1-8C03-4CF6-821E-227B502A1BD6}" destId="{B90DC2E3-13C0-4515-8FA7-F99DC230A9FE}" srcOrd="2" destOrd="0" presId="urn:microsoft.com/office/officeart/2008/layout/HexagonCluster"/>
    <dgm:cxn modelId="{6DA7CF9D-9770-4F76-B989-7D8F06B93A90}" type="presParOf" srcId="{B90DC2E3-13C0-4515-8FA7-F99DC230A9FE}" destId="{1F6BDF76-B028-4681-B278-407CEE54D142}" srcOrd="0" destOrd="0" presId="urn:microsoft.com/office/officeart/2008/layout/HexagonCluster"/>
    <dgm:cxn modelId="{BFB9A3BE-0D4C-4240-8DCB-E2D509755ABD}" type="presParOf" srcId="{FF2F58B1-8C03-4CF6-821E-227B502A1BD6}" destId="{BD5E3940-758E-4718-A496-30C0BEF70DD8}" srcOrd="3" destOrd="0" presId="urn:microsoft.com/office/officeart/2008/layout/HexagonCluster"/>
    <dgm:cxn modelId="{0AC01C5F-D680-4409-954E-A65B986B4016}" type="presParOf" srcId="{BD5E3940-758E-4718-A496-30C0BEF70DD8}" destId="{B5AE7B34-1AFF-41A3-81E7-3AE81250F43A}" srcOrd="0" destOrd="0" presId="urn:microsoft.com/office/officeart/2008/layout/HexagonCluster"/>
    <dgm:cxn modelId="{77427155-F56C-4FC9-A033-9B4FEC43C79D}" type="presParOf" srcId="{FF2F58B1-8C03-4CF6-821E-227B502A1BD6}" destId="{0876A0F0-C3E3-428B-AE78-3CBDCB4E5C50}" srcOrd="4" destOrd="0" presId="urn:microsoft.com/office/officeart/2008/layout/HexagonCluster"/>
    <dgm:cxn modelId="{20C26C42-5693-4573-8DE5-FC8278B5289A}" type="presParOf" srcId="{0876A0F0-C3E3-428B-AE78-3CBDCB4E5C50}" destId="{3EAEE483-313D-4356-A8C3-CF13ACB6625B}" srcOrd="0" destOrd="0" presId="urn:microsoft.com/office/officeart/2008/layout/HexagonCluster"/>
    <dgm:cxn modelId="{AAF957AA-CFC0-401A-AFA1-0A7352BA96B8}" type="presParOf" srcId="{FF2F58B1-8C03-4CF6-821E-227B502A1BD6}" destId="{2AB9829F-3EAD-4296-828D-22F64C6A6E39}" srcOrd="5" destOrd="0" presId="urn:microsoft.com/office/officeart/2008/layout/HexagonCluster"/>
    <dgm:cxn modelId="{71E81DE6-9D69-48B6-B8F4-3E4D9EC05C04}" type="presParOf" srcId="{2AB9829F-3EAD-4296-828D-22F64C6A6E39}" destId="{52241117-CC00-4F82-BCB1-A73491C5DF3C}" srcOrd="0" destOrd="0" presId="urn:microsoft.com/office/officeart/2008/layout/HexagonCluster"/>
    <dgm:cxn modelId="{99C0AE1A-9497-40AF-8A8A-6B364FCB3ADE}" type="presParOf" srcId="{FF2F58B1-8C03-4CF6-821E-227B502A1BD6}" destId="{F61279A3-2BFD-4EF8-855E-3A0296C53100}" srcOrd="6" destOrd="0" presId="urn:microsoft.com/office/officeart/2008/layout/HexagonCluster"/>
    <dgm:cxn modelId="{24A1B1FE-72FF-40A0-8E73-1AD01A10E3C8}" type="presParOf" srcId="{F61279A3-2BFD-4EF8-855E-3A0296C53100}" destId="{503E2625-6DB3-4554-82DB-F14214617C06}" srcOrd="0" destOrd="0" presId="urn:microsoft.com/office/officeart/2008/layout/HexagonCluster"/>
    <dgm:cxn modelId="{FE52F6D6-7EC4-4BB5-A60B-9699671209D1}" type="presParOf" srcId="{FF2F58B1-8C03-4CF6-821E-227B502A1BD6}" destId="{66407E77-BED5-4942-9881-CD14FA29610A}" srcOrd="7" destOrd="0" presId="urn:microsoft.com/office/officeart/2008/layout/HexagonCluster"/>
    <dgm:cxn modelId="{5EF45C46-055C-4A3D-8CFC-8577B5A3572A}" type="presParOf" srcId="{66407E77-BED5-4942-9881-CD14FA29610A}" destId="{71301AE7-4311-40D8-A33D-E42285FAD77E}" srcOrd="0" destOrd="0" presId="urn:microsoft.com/office/officeart/2008/layout/HexagonCluster"/>
    <dgm:cxn modelId="{2BF9D17E-0A2C-461D-8668-90D9799DAF51}" type="presParOf" srcId="{FF2F58B1-8C03-4CF6-821E-227B502A1BD6}" destId="{6BB36EAC-1DF8-4116-86C9-6AA654C33B06}" srcOrd="8" destOrd="0" presId="urn:microsoft.com/office/officeart/2008/layout/HexagonCluster"/>
    <dgm:cxn modelId="{4E9BE7DB-5CE6-4ACC-B5A1-B1BD1A8D354E}" type="presParOf" srcId="{6BB36EAC-1DF8-4116-86C9-6AA654C33B06}" destId="{6E353DB4-B429-46AC-BF52-D363DD1A7051}" srcOrd="0" destOrd="0" presId="urn:microsoft.com/office/officeart/2008/layout/HexagonCluster"/>
    <dgm:cxn modelId="{FAC28AB1-4128-4522-A367-41B4F609001B}" type="presParOf" srcId="{FF2F58B1-8C03-4CF6-821E-227B502A1BD6}" destId="{434E3321-162C-4BB8-8416-BE21BF596A4E}" srcOrd="9" destOrd="0" presId="urn:microsoft.com/office/officeart/2008/layout/HexagonCluster"/>
    <dgm:cxn modelId="{EFBE3374-197B-4DFE-8ABE-E8B9D55A5870}" type="presParOf" srcId="{434E3321-162C-4BB8-8416-BE21BF596A4E}" destId="{E8C0EA9F-52F1-4945-979A-8C758F194648}" srcOrd="0" destOrd="0" presId="urn:microsoft.com/office/officeart/2008/layout/HexagonCluster"/>
    <dgm:cxn modelId="{91B547A0-80EF-4794-8FF9-D750A40338F1}" type="presParOf" srcId="{FF2F58B1-8C03-4CF6-821E-227B502A1BD6}" destId="{707E8B22-9096-4B34-B202-EA877727AC8E}" srcOrd="10" destOrd="0" presId="urn:microsoft.com/office/officeart/2008/layout/HexagonCluster"/>
    <dgm:cxn modelId="{95467517-B791-4DE9-9B56-3CC1053EDCA0}" type="presParOf" srcId="{707E8B22-9096-4B34-B202-EA877727AC8E}" destId="{79A0C1F4-8269-403A-9AAB-F7EA65CB5DC0}" srcOrd="0" destOrd="0" presId="urn:microsoft.com/office/officeart/2008/layout/HexagonCluster"/>
    <dgm:cxn modelId="{26179F64-A61A-4755-AA5F-AF58116F1D35}" type="presParOf" srcId="{FF2F58B1-8C03-4CF6-821E-227B502A1BD6}" destId="{44E9C8A3-A098-49B5-8A15-0164C52CFB03}" srcOrd="11" destOrd="0" presId="urn:microsoft.com/office/officeart/2008/layout/HexagonCluster"/>
    <dgm:cxn modelId="{60007D3B-31D3-4D10-915F-908685414AC4}" type="presParOf" srcId="{44E9C8A3-A098-49B5-8A15-0164C52CFB03}" destId="{C765D94B-6203-4A1D-93D1-C96E599BF114}" srcOrd="0" destOrd="0" presId="urn:microsoft.com/office/officeart/2008/layout/HexagonCluster"/>
    <dgm:cxn modelId="{4170A776-9F16-4FC0-ADA4-FB516213E129}" type="presParOf" srcId="{FF2F58B1-8C03-4CF6-821E-227B502A1BD6}" destId="{88D6E1D7-F246-4D9A-A811-0920D014DAE4}" srcOrd="12" destOrd="0" presId="urn:microsoft.com/office/officeart/2008/layout/HexagonCluster"/>
    <dgm:cxn modelId="{61231800-9233-4501-8902-0F60527F767E}" type="presParOf" srcId="{88D6E1D7-F246-4D9A-A811-0920D014DAE4}" destId="{ED967831-D0C7-4676-AB21-648B552FD637}" srcOrd="0" destOrd="0" presId="urn:microsoft.com/office/officeart/2008/layout/HexagonCluster"/>
    <dgm:cxn modelId="{7488DED2-EFEE-4E78-A6D7-85EA909FB8EA}" type="presParOf" srcId="{FF2F58B1-8C03-4CF6-821E-227B502A1BD6}" destId="{7024F60C-0CA4-4D05-BDBE-DB16E6E446B9}" srcOrd="13" destOrd="0" presId="urn:microsoft.com/office/officeart/2008/layout/HexagonCluster"/>
    <dgm:cxn modelId="{A4E854B6-7AC5-4E8D-97A3-B293DE992DAC}" type="presParOf" srcId="{7024F60C-0CA4-4D05-BDBE-DB16E6E446B9}" destId="{0E8A4528-414B-4E3B-93F2-B196831D8B3C}" srcOrd="0" destOrd="0" presId="urn:microsoft.com/office/officeart/2008/layout/HexagonCluster"/>
    <dgm:cxn modelId="{DA1068B8-2BDB-4DCD-A5B7-DBAB6ECD55F0}" type="presParOf" srcId="{FF2F58B1-8C03-4CF6-821E-227B502A1BD6}" destId="{0C792A85-3C0F-4912-A6BA-F3535A720A13}" srcOrd="14" destOrd="0" presId="urn:microsoft.com/office/officeart/2008/layout/HexagonCluster"/>
    <dgm:cxn modelId="{546B142A-90D7-448C-B20E-0716460BB3C3}" type="presParOf" srcId="{0C792A85-3C0F-4912-A6BA-F3535A720A13}" destId="{0BD2215D-5E54-44A8-83CB-D763D4B71A49}" srcOrd="0" destOrd="0" presId="urn:microsoft.com/office/officeart/2008/layout/HexagonCluster"/>
    <dgm:cxn modelId="{B07A0A21-495F-42EA-8325-9F7EDF2372D1}" type="presParOf" srcId="{FF2F58B1-8C03-4CF6-821E-227B502A1BD6}" destId="{265DB9E1-A2A9-4119-965C-65B9DB7BEC6B}" srcOrd="15" destOrd="0" presId="urn:microsoft.com/office/officeart/2008/layout/HexagonCluster"/>
    <dgm:cxn modelId="{DD67CD7C-BCB3-47AF-B95D-A4D54571587B}" type="presParOf" srcId="{265DB9E1-A2A9-4119-965C-65B9DB7BEC6B}" destId="{4A740D93-E59B-4960-B72B-FFF5A2ECB6D6}" srcOrd="0" destOrd="0" presId="urn:microsoft.com/office/officeart/2008/layout/HexagonCluster"/>
    <dgm:cxn modelId="{93FC3D67-D796-4194-AD6C-9D07785157B9}" type="presParOf" srcId="{FF2F58B1-8C03-4CF6-821E-227B502A1BD6}" destId="{9935C523-684F-4069-8449-2EE8EE18CDB5}" srcOrd="16" destOrd="0" presId="urn:microsoft.com/office/officeart/2008/layout/HexagonCluster"/>
    <dgm:cxn modelId="{07D3B439-C7DF-4798-AA47-4B68CBA161D0}" type="presParOf" srcId="{9935C523-684F-4069-8449-2EE8EE18CDB5}" destId="{B6016A00-6294-4BF8-B197-8BE491570509}" srcOrd="0" destOrd="0" presId="urn:microsoft.com/office/officeart/2008/layout/HexagonCluster"/>
    <dgm:cxn modelId="{7D623D0A-C801-4F2A-A02C-0A6B60AA7776}" type="presParOf" srcId="{FF2F58B1-8C03-4CF6-821E-227B502A1BD6}" destId="{34BBD7A0-4247-435D-B7B3-237CC3B8F459}" srcOrd="17" destOrd="0" presId="urn:microsoft.com/office/officeart/2008/layout/HexagonCluster"/>
    <dgm:cxn modelId="{CF1F0C07-C67A-4FD3-A7F7-43679DDDF52E}" type="presParOf" srcId="{34BBD7A0-4247-435D-B7B3-237CC3B8F459}" destId="{D08D3FB7-0431-4F70-BD80-FCFA9CEA2B42}" srcOrd="0" destOrd="0" presId="urn:microsoft.com/office/officeart/2008/layout/HexagonCluster"/>
    <dgm:cxn modelId="{BDE366A9-5842-47C4-A11B-99312D08D070}" type="presParOf" srcId="{FF2F58B1-8C03-4CF6-821E-227B502A1BD6}" destId="{91496CA7-F885-44DF-A292-EBA614330188}" srcOrd="18" destOrd="0" presId="urn:microsoft.com/office/officeart/2008/layout/HexagonCluster"/>
    <dgm:cxn modelId="{4312B567-44E9-461F-B385-3C5D9563C38A}" type="presParOf" srcId="{91496CA7-F885-44DF-A292-EBA614330188}" destId="{DB2F190F-9FC5-4390-9E80-59AF306D99CA}" srcOrd="0" destOrd="0" presId="urn:microsoft.com/office/officeart/2008/layout/HexagonCluster"/>
    <dgm:cxn modelId="{8650FFC7-AE1D-4E70-9939-B90C1820F978}" type="presParOf" srcId="{FF2F58B1-8C03-4CF6-821E-227B502A1BD6}" destId="{EB1E4E3F-1F09-4DBD-93F1-ECCEEDBE2F07}" srcOrd="19" destOrd="0" presId="urn:microsoft.com/office/officeart/2008/layout/HexagonCluster"/>
    <dgm:cxn modelId="{7A21BCC5-F22E-47F0-96EB-8920DCFFE230}" type="presParOf" srcId="{EB1E4E3F-1F09-4DBD-93F1-ECCEEDBE2F07}" destId="{48F391E1-A2F0-4153-A3D9-4FF9370AE8EA}" srcOrd="0" destOrd="0" presId="urn:microsoft.com/office/officeart/2008/layout/HexagonCluster"/>
    <dgm:cxn modelId="{1E7CC891-4A9A-4D3A-846A-8D8309F17A5D}" type="presParOf" srcId="{FF2F58B1-8C03-4CF6-821E-227B502A1BD6}" destId="{FEA1CA64-CE78-4521-AAD7-D9890DEC7B6C}" srcOrd="20" destOrd="0" presId="urn:microsoft.com/office/officeart/2008/layout/HexagonCluster"/>
    <dgm:cxn modelId="{81EED2C5-B65C-4509-8881-164B62B81162}" type="presParOf" srcId="{FEA1CA64-CE78-4521-AAD7-D9890DEC7B6C}" destId="{EDBDAAA6-3BBF-4AEB-A5E8-C58BAA8E18FE}" srcOrd="0" destOrd="0" presId="urn:microsoft.com/office/officeart/2008/layout/HexagonCluster"/>
    <dgm:cxn modelId="{E31E57BB-A668-4FFB-87CF-E643ABF607CF}" type="presParOf" srcId="{FF2F58B1-8C03-4CF6-821E-227B502A1BD6}" destId="{78341A9F-32AE-46D9-9043-BAEEA5C9B3D6}" srcOrd="21" destOrd="0" presId="urn:microsoft.com/office/officeart/2008/layout/HexagonCluster"/>
    <dgm:cxn modelId="{F27ACB1F-37BE-40EE-B579-3B4BFB06D4F6}" type="presParOf" srcId="{78341A9F-32AE-46D9-9043-BAEEA5C9B3D6}" destId="{2ADCEC7A-6AA6-4342-B692-D155632F8A85}" srcOrd="0" destOrd="0" presId="urn:microsoft.com/office/officeart/2008/layout/HexagonCluster"/>
    <dgm:cxn modelId="{353C94A3-82CD-4557-84C9-A12FC865DDBF}" type="presParOf" srcId="{FF2F58B1-8C03-4CF6-821E-227B502A1BD6}" destId="{1F1E773A-E5ED-4F4C-8467-1F45E16A50B8}" srcOrd="22" destOrd="0" presId="urn:microsoft.com/office/officeart/2008/layout/HexagonCluster"/>
    <dgm:cxn modelId="{CA78EE63-E3E7-4BB5-BC6F-0709FA509BCE}" type="presParOf" srcId="{1F1E773A-E5ED-4F4C-8467-1F45E16A50B8}" destId="{276BBA74-1BD5-4FA1-9192-6871C9298DB0}" srcOrd="0" destOrd="0" presId="urn:microsoft.com/office/officeart/2008/layout/HexagonCluster"/>
    <dgm:cxn modelId="{7972F13E-928D-43BC-901B-BA8C6D0A6DC3}" type="presParOf" srcId="{FF2F58B1-8C03-4CF6-821E-227B502A1BD6}" destId="{81F076FF-1D15-4B45-A1E6-876549F59728}" srcOrd="23" destOrd="0" presId="urn:microsoft.com/office/officeart/2008/layout/HexagonCluster"/>
    <dgm:cxn modelId="{1E0E3381-BAC5-4EAF-A21B-C3CF152A5FC2}" type="presParOf" srcId="{81F076FF-1D15-4B45-A1E6-876549F59728}" destId="{9571C8DC-C491-415F-A736-6600233DD9FA}" srcOrd="0" destOrd="0" presId="urn:microsoft.com/office/officeart/2008/layout/HexagonCluster"/>
    <dgm:cxn modelId="{6343C621-9C37-4139-8D24-F6304F0A470F}" type="presParOf" srcId="{FF2F58B1-8C03-4CF6-821E-227B502A1BD6}" destId="{DAAD807A-2050-4DE6-A7BE-22C0D524734E}" srcOrd="24" destOrd="0" presId="urn:microsoft.com/office/officeart/2008/layout/HexagonCluster"/>
    <dgm:cxn modelId="{5D254393-CF4C-46E6-B840-5132735C46CD}" type="presParOf" srcId="{DAAD807A-2050-4DE6-A7BE-22C0D524734E}" destId="{3D47E7CE-7148-4042-A19D-E300F45FB2BA}" srcOrd="0" destOrd="0" presId="urn:microsoft.com/office/officeart/2008/layout/HexagonCluster"/>
    <dgm:cxn modelId="{50306050-F275-4BA8-9FAB-24CA8825B568}" type="presParOf" srcId="{FF2F58B1-8C03-4CF6-821E-227B502A1BD6}" destId="{B650459F-66D0-45F8-94BB-8FE0DC8A8DAF}" srcOrd="25" destOrd="0" presId="urn:microsoft.com/office/officeart/2008/layout/HexagonCluster"/>
    <dgm:cxn modelId="{1286E851-D12A-4296-B95F-99AD9C62B74D}" type="presParOf" srcId="{B650459F-66D0-45F8-94BB-8FE0DC8A8DAF}" destId="{A53C7E4C-384E-416B-AFC5-8B96A8F2361B}" srcOrd="0" destOrd="0" presId="urn:microsoft.com/office/officeart/2008/layout/HexagonCluster"/>
    <dgm:cxn modelId="{7731804E-213D-49CB-AA8D-3A1C7CCB66DC}" type="presParOf" srcId="{FF2F58B1-8C03-4CF6-821E-227B502A1BD6}" destId="{F71EBE71-8B5E-485A-8F93-F45F3727E434}" srcOrd="26" destOrd="0" presId="urn:microsoft.com/office/officeart/2008/layout/HexagonCluster"/>
    <dgm:cxn modelId="{EA819D63-49E5-4F00-AE68-33D1EC7251A5}" type="presParOf" srcId="{F71EBE71-8B5E-485A-8F93-F45F3727E434}" destId="{6F11EDB5-2A38-48F2-8A99-1B85F0109775}" srcOrd="0" destOrd="0" presId="urn:microsoft.com/office/officeart/2008/layout/HexagonCluster"/>
    <dgm:cxn modelId="{EDA545B8-4DE6-4BAD-8657-604B29709304}" type="presParOf" srcId="{FF2F58B1-8C03-4CF6-821E-227B502A1BD6}" destId="{42B2EFB9-8954-4E6F-9C52-9D34684CE585}" srcOrd="27" destOrd="0" presId="urn:microsoft.com/office/officeart/2008/layout/HexagonCluster"/>
    <dgm:cxn modelId="{FE3A1BF1-7579-4FF3-8B53-BDB55B997EDB}" type="presParOf" srcId="{42B2EFB9-8954-4E6F-9C52-9D34684CE585}" destId="{221CCE30-7301-4F77-A70B-A065E363705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A2072-C1A5-4E4D-BB72-6F48408A2584}">
      <dsp:nvSpPr>
        <dsp:cNvPr id="0" name=""/>
        <dsp:cNvSpPr/>
      </dsp:nvSpPr>
      <dsp:spPr>
        <a:xfrm>
          <a:off x="1504521" y="2868900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Здоровьесберегающая</a:t>
          </a:r>
          <a:endParaRPr lang="ru-RU" sz="1400" kern="1200" dirty="0"/>
        </a:p>
      </dsp:txBody>
      <dsp:txXfrm>
        <a:off x="1504521" y="2868900"/>
        <a:ext cx="1748322" cy="1501257"/>
      </dsp:txXfrm>
    </dsp:sp>
    <dsp:sp modelId="{AB810C29-0CDA-4EA7-B9FA-2F8C3EA34569}">
      <dsp:nvSpPr>
        <dsp:cNvPr id="0" name=""/>
        <dsp:cNvSpPr/>
      </dsp:nvSpPr>
      <dsp:spPr>
        <a:xfrm>
          <a:off x="1546236" y="3540261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BDF76-B028-4681-B278-407CEE54D142}">
      <dsp:nvSpPr>
        <dsp:cNvPr id="0" name=""/>
        <dsp:cNvSpPr/>
      </dsp:nvSpPr>
      <dsp:spPr>
        <a:xfrm>
          <a:off x="0" y="2039003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rgbClr val="0067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E7B34-1AFF-41A3-81E7-3AE81250F43A}">
      <dsp:nvSpPr>
        <dsp:cNvPr id="0" name=""/>
        <dsp:cNvSpPr/>
      </dsp:nvSpPr>
      <dsp:spPr>
        <a:xfrm>
          <a:off x="1197684" y="3341124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E483-313D-4356-A8C3-CF13ACB6625B}">
      <dsp:nvSpPr>
        <dsp:cNvPr id="0" name=""/>
        <dsp:cNvSpPr/>
      </dsp:nvSpPr>
      <dsp:spPr>
        <a:xfrm>
          <a:off x="3009042" y="2034653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</a:rPr>
            <a:t>Межпредмет</a:t>
          </a:r>
          <a:r>
            <a:rPr lang="ru-RU" sz="1400" kern="1200" dirty="0" smtClean="0">
              <a:solidFill>
                <a:schemeClr val="tx1"/>
              </a:solidFill>
            </a:rPr>
            <a:t> ная связь на уроках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009042" y="2034653"/>
        <a:ext cx="1748322" cy="1501257"/>
      </dsp:txXfrm>
    </dsp:sp>
    <dsp:sp modelId="{52241117-CC00-4F82-BCB1-A73491C5DF3C}">
      <dsp:nvSpPr>
        <dsp:cNvPr id="0" name=""/>
        <dsp:cNvSpPr/>
      </dsp:nvSpPr>
      <dsp:spPr>
        <a:xfrm>
          <a:off x="4212288" y="3332908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E2625-6DB3-4554-82DB-F14214617C06}">
      <dsp:nvSpPr>
        <dsp:cNvPr id="0" name=""/>
        <dsp:cNvSpPr/>
      </dsp:nvSpPr>
      <dsp:spPr>
        <a:xfrm>
          <a:off x="4512636" y="2866000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01AE7-4311-40D8-A33D-E42285FAD77E}">
      <dsp:nvSpPr>
        <dsp:cNvPr id="0" name=""/>
        <dsp:cNvSpPr/>
      </dsp:nvSpPr>
      <dsp:spPr>
        <a:xfrm>
          <a:off x="4555278" y="3533978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53DB4-B429-46AC-BF52-D363DD1A7051}">
      <dsp:nvSpPr>
        <dsp:cNvPr id="0" name=""/>
        <dsp:cNvSpPr/>
      </dsp:nvSpPr>
      <dsp:spPr>
        <a:xfrm>
          <a:off x="1504521" y="1209590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Проектная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504521" y="1209590"/>
        <a:ext cx="1748322" cy="1501257"/>
      </dsp:txXfrm>
    </dsp:sp>
    <dsp:sp modelId="{E8C0EA9F-52F1-4945-979A-8C758F194648}">
      <dsp:nvSpPr>
        <dsp:cNvPr id="0" name=""/>
        <dsp:cNvSpPr/>
      </dsp:nvSpPr>
      <dsp:spPr>
        <a:xfrm>
          <a:off x="2702205" y="1238107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0C1F4-8269-403A-9AAB-F7EA65CB5DC0}">
      <dsp:nvSpPr>
        <dsp:cNvPr id="0" name=""/>
        <dsp:cNvSpPr/>
      </dsp:nvSpPr>
      <dsp:spPr>
        <a:xfrm>
          <a:off x="3009042" y="374860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5D94B-6203-4A1D-93D1-C96E599BF114}">
      <dsp:nvSpPr>
        <dsp:cNvPr id="0" name=""/>
        <dsp:cNvSpPr/>
      </dsp:nvSpPr>
      <dsp:spPr>
        <a:xfrm>
          <a:off x="3058173" y="1039937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67831-D0C7-4676-AB21-648B552FD637}">
      <dsp:nvSpPr>
        <dsp:cNvPr id="0" name=""/>
        <dsp:cNvSpPr/>
      </dsp:nvSpPr>
      <dsp:spPr>
        <a:xfrm>
          <a:off x="4516394" y="1241246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Личностно – ориентирован ная</a:t>
          </a:r>
          <a:endParaRPr lang="ru-RU" sz="1400" kern="1200" dirty="0"/>
        </a:p>
      </dsp:txBody>
      <dsp:txXfrm>
        <a:off x="4516394" y="1241246"/>
        <a:ext cx="1748322" cy="1501257"/>
      </dsp:txXfrm>
    </dsp:sp>
    <dsp:sp modelId="{0E8A4528-414B-4E3B-93F2-B196831D8B3C}">
      <dsp:nvSpPr>
        <dsp:cNvPr id="0" name=""/>
        <dsp:cNvSpPr/>
      </dsp:nvSpPr>
      <dsp:spPr>
        <a:xfrm>
          <a:off x="6025500" y="1871284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2215D-5E54-44A8-83CB-D763D4B71A49}">
      <dsp:nvSpPr>
        <dsp:cNvPr id="0" name=""/>
        <dsp:cNvSpPr/>
      </dsp:nvSpPr>
      <dsp:spPr>
        <a:xfrm>
          <a:off x="6017157" y="2050120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rgbClr val="0067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40D93-E59B-4960-B72B-FFF5A2ECB6D6}">
      <dsp:nvSpPr>
        <dsp:cNvPr id="0" name=""/>
        <dsp:cNvSpPr/>
      </dsp:nvSpPr>
      <dsp:spPr>
        <a:xfrm>
          <a:off x="6358293" y="2077187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16A00-6294-4BF8-B197-8BE491570509}">
      <dsp:nvSpPr>
        <dsp:cNvPr id="0" name=""/>
        <dsp:cNvSpPr/>
      </dsp:nvSpPr>
      <dsp:spPr>
        <a:xfrm>
          <a:off x="6017157" y="390810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ИКТ – технологии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017157" y="390810"/>
        <a:ext cx="1748322" cy="1501257"/>
      </dsp:txXfrm>
    </dsp:sp>
    <dsp:sp modelId="{D08D3FB7-0431-4F70-BD80-FCFA9CEA2B42}">
      <dsp:nvSpPr>
        <dsp:cNvPr id="0" name=""/>
        <dsp:cNvSpPr/>
      </dsp:nvSpPr>
      <dsp:spPr>
        <a:xfrm>
          <a:off x="7530020" y="1063621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F190F-9FC5-4390-9E80-59AF306D99CA}">
      <dsp:nvSpPr>
        <dsp:cNvPr id="0" name=""/>
        <dsp:cNvSpPr/>
      </dsp:nvSpPr>
      <dsp:spPr>
        <a:xfrm>
          <a:off x="7521677" y="1228440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762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391E1-A2F0-4153-A3D9-4FF9370AE8EA}">
      <dsp:nvSpPr>
        <dsp:cNvPr id="0" name=""/>
        <dsp:cNvSpPr/>
      </dsp:nvSpPr>
      <dsp:spPr>
        <a:xfrm>
          <a:off x="7870230" y="1261791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DAAA6-3BBF-4AEB-A5E8-C58BAA8E18FE}">
      <dsp:nvSpPr>
        <dsp:cNvPr id="0" name=""/>
        <dsp:cNvSpPr/>
      </dsp:nvSpPr>
      <dsp:spPr>
        <a:xfrm>
          <a:off x="7521677" y="2885334"/>
          <a:ext cx="1748322" cy="150125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Технология развития критического мышления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521677" y="2885334"/>
        <a:ext cx="1748322" cy="1501257"/>
      </dsp:txXfrm>
    </dsp:sp>
    <dsp:sp modelId="{2ADCEC7A-6AA6-4342-B692-D155632F8A85}">
      <dsp:nvSpPr>
        <dsp:cNvPr id="0" name=""/>
        <dsp:cNvSpPr/>
      </dsp:nvSpPr>
      <dsp:spPr>
        <a:xfrm>
          <a:off x="7868376" y="4200022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BBA74-1BD5-4FA1-9192-6871C9298DB0}">
      <dsp:nvSpPr>
        <dsp:cNvPr id="0" name=""/>
        <dsp:cNvSpPr/>
      </dsp:nvSpPr>
      <dsp:spPr>
        <a:xfrm>
          <a:off x="6017157" y="3707014"/>
          <a:ext cx="1748322" cy="15012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1C8DC-C491-415F-A736-6600233DD9FA}">
      <dsp:nvSpPr>
        <dsp:cNvPr id="0" name=""/>
        <dsp:cNvSpPr/>
      </dsp:nvSpPr>
      <dsp:spPr>
        <a:xfrm>
          <a:off x="7543926" y="4365808"/>
          <a:ext cx="203940" cy="175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A2072-C1A5-4E4D-BB72-6F48408A2584}">
      <dsp:nvSpPr>
        <dsp:cNvPr id="0" name=""/>
        <dsp:cNvSpPr/>
      </dsp:nvSpPr>
      <dsp:spPr>
        <a:xfrm>
          <a:off x="1430254" y="2461044"/>
          <a:ext cx="1870527" cy="148120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Военно-патриотическое направление</a:t>
          </a:r>
          <a:endParaRPr lang="ru-RU" sz="1400" kern="1200" dirty="0"/>
        </a:p>
      </dsp:txBody>
      <dsp:txXfrm>
        <a:off x="1709565" y="2682220"/>
        <a:ext cx="1311905" cy="1038852"/>
      </dsp:txXfrm>
    </dsp:sp>
    <dsp:sp modelId="{AB810C29-0CDA-4EA7-B9FA-2F8C3EA34569}">
      <dsp:nvSpPr>
        <dsp:cNvPr id="0" name=""/>
        <dsp:cNvSpPr/>
      </dsp:nvSpPr>
      <dsp:spPr>
        <a:xfrm>
          <a:off x="1544181" y="3123204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BDF76-B028-4681-B278-407CEE54D142}">
      <dsp:nvSpPr>
        <dsp:cNvPr id="0" name=""/>
        <dsp:cNvSpPr/>
      </dsp:nvSpPr>
      <dsp:spPr>
        <a:xfrm>
          <a:off x="18580" y="1641999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76200" cap="flat" cmpd="sng" algn="ctr">
          <a:solidFill>
            <a:srgbClr val="0067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E7B34-1AFF-41A3-81E7-3AE81250F43A}">
      <dsp:nvSpPr>
        <dsp:cNvPr id="0" name=""/>
        <dsp:cNvSpPr/>
      </dsp:nvSpPr>
      <dsp:spPr>
        <a:xfrm>
          <a:off x="1200281" y="2926677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E483-313D-4356-A8C3-CF13ACB6625B}">
      <dsp:nvSpPr>
        <dsp:cNvPr id="0" name=""/>
        <dsp:cNvSpPr/>
      </dsp:nvSpPr>
      <dsp:spPr>
        <a:xfrm>
          <a:off x="2836546" y="1698869"/>
          <a:ext cx="2026828" cy="1358531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Основные виды деятельности ученического самоуправления</a:t>
          </a:r>
          <a:endParaRPr lang="ru-RU" sz="1400" b="0" kern="1200" dirty="0">
            <a:solidFill>
              <a:srgbClr val="002060"/>
            </a:solidFill>
          </a:endParaRPr>
        </a:p>
      </dsp:txBody>
      <dsp:txXfrm>
        <a:off x="3118659" y="1887962"/>
        <a:ext cx="1462602" cy="980345"/>
      </dsp:txXfrm>
    </dsp:sp>
    <dsp:sp modelId="{52241117-CC00-4F82-BCB1-A73491C5DF3C}">
      <dsp:nvSpPr>
        <dsp:cNvPr id="0" name=""/>
        <dsp:cNvSpPr/>
      </dsp:nvSpPr>
      <dsp:spPr>
        <a:xfrm>
          <a:off x="4174653" y="2918861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E2625-6DB3-4554-82DB-F14214617C06}">
      <dsp:nvSpPr>
        <dsp:cNvPr id="0" name=""/>
        <dsp:cNvSpPr/>
      </dsp:nvSpPr>
      <dsp:spPr>
        <a:xfrm>
          <a:off x="4470993" y="2457694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762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01AE7-4311-40D8-A33D-E42285FAD77E}">
      <dsp:nvSpPr>
        <dsp:cNvPr id="0" name=""/>
        <dsp:cNvSpPr/>
      </dsp:nvSpPr>
      <dsp:spPr>
        <a:xfrm>
          <a:off x="4513066" y="3117062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53DB4-B429-46AC-BF52-D363DD1A7051}">
      <dsp:nvSpPr>
        <dsp:cNvPr id="0" name=""/>
        <dsp:cNvSpPr/>
      </dsp:nvSpPr>
      <dsp:spPr>
        <a:xfrm>
          <a:off x="1503023" y="823511"/>
          <a:ext cx="1724989" cy="1481204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</a:rPr>
            <a:t>Популяризация ЗОЖ</a:t>
          </a:r>
          <a:endParaRPr lang="ru-RU" sz="1400" b="0" kern="1200" dirty="0">
            <a:solidFill>
              <a:srgbClr val="002060"/>
            </a:solidFill>
          </a:endParaRPr>
        </a:p>
      </dsp:txBody>
      <dsp:txXfrm>
        <a:off x="1770206" y="1052934"/>
        <a:ext cx="1190623" cy="1022358"/>
      </dsp:txXfrm>
    </dsp:sp>
    <dsp:sp modelId="{E8C0EA9F-52F1-4945-979A-8C758F194648}">
      <dsp:nvSpPr>
        <dsp:cNvPr id="0" name=""/>
        <dsp:cNvSpPr/>
      </dsp:nvSpPr>
      <dsp:spPr>
        <a:xfrm>
          <a:off x="2677406" y="843611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0C1F4-8269-403A-9AAB-F7EA65CB5DC0}">
      <dsp:nvSpPr>
        <dsp:cNvPr id="0" name=""/>
        <dsp:cNvSpPr/>
      </dsp:nvSpPr>
      <dsp:spPr>
        <a:xfrm>
          <a:off x="2987465" y="0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5D94B-6203-4A1D-93D1-C96E599BF114}">
      <dsp:nvSpPr>
        <dsp:cNvPr id="0" name=""/>
        <dsp:cNvSpPr/>
      </dsp:nvSpPr>
      <dsp:spPr>
        <a:xfrm>
          <a:off x="3035940" y="656018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67831-D0C7-4676-AB21-648B552FD637}">
      <dsp:nvSpPr>
        <dsp:cNvPr id="0" name=""/>
        <dsp:cNvSpPr/>
      </dsp:nvSpPr>
      <dsp:spPr>
        <a:xfrm>
          <a:off x="4432388" y="892452"/>
          <a:ext cx="1809617" cy="140576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Творческое развитие</a:t>
          </a:r>
          <a:endParaRPr lang="ru-RU" sz="1400" kern="1200" dirty="0"/>
        </a:p>
      </dsp:txBody>
      <dsp:txXfrm>
        <a:off x="4700337" y="1100603"/>
        <a:ext cx="1273719" cy="989465"/>
      </dsp:txXfrm>
    </dsp:sp>
    <dsp:sp modelId="{0E8A4528-414B-4E3B-93F2-B196831D8B3C}">
      <dsp:nvSpPr>
        <dsp:cNvPr id="0" name=""/>
        <dsp:cNvSpPr/>
      </dsp:nvSpPr>
      <dsp:spPr>
        <a:xfrm>
          <a:off x="5963667" y="1476738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2215D-5E54-44A8-83CB-D763D4B71A49}">
      <dsp:nvSpPr>
        <dsp:cNvPr id="0" name=""/>
        <dsp:cNvSpPr/>
      </dsp:nvSpPr>
      <dsp:spPr>
        <a:xfrm>
          <a:off x="5955435" y="1653165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76200" cap="flat" cmpd="sng" algn="ctr">
          <a:solidFill>
            <a:srgbClr val="0067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40D93-E59B-4960-B72B-FFF5A2ECB6D6}">
      <dsp:nvSpPr>
        <dsp:cNvPr id="0" name=""/>
        <dsp:cNvSpPr/>
      </dsp:nvSpPr>
      <dsp:spPr>
        <a:xfrm>
          <a:off x="6292019" y="1679406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16A00-6294-4BF8-B197-8BE491570509}">
      <dsp:nvSpPr>
        <dsp:cNvPr id="0" name=""/>
        <dsp:cNvSpPr/>
      </dsp:nvSpPr>
      <dsp:spPr>
        <a:xfrm>
          <a:off x="5944904" y="0"/>
          <a:ext cx="1774203" cy="1480256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Волонтёрство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6216109" y="226272"/>
        <a:ext cx="1231793" cy="1027712"/>
      </dsp:txXfrm>
    </dsp:sp>
    <dsp:sp modelId="{D08D3FB7-0431-4F70-BD80-FCFA9CEA2B42}">
      <dsp:nvSpPr>
        <dsp:cNvPr id="0" name=""/>
        <dsp:cNvSpPr/>
      </dsp:nvSpPr>
      <dsp:spPr>
        <a:xfrm>
          <a:off x="7448109" y="679467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F190F-9FC5-4390-9E80-59AF306D99CA}">
      <dsp:nvSpPr>
        <dsp:cNvPr id="0" name=""/>
        <dsp:cNvSpPr/>
      </dsp:nvSpPr>
      <dsp:spPr>
        <a:xfrm>
          <a:off x="7439878" y="841936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391E1-A2F0-4153-A3D9-4FF9370AE8EA}">
      <dsp:nvSpPr>
        <dsp:cNvPr id="0" name=""/>
        <dsp:cNvSpPr/>
      </dsp:nvSpPr>
      <dsp:spPr>
        <a:xfrm>
          <a:off x="7783778" y="874876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DAAA6-3BBF-4AEB-A5E8-C58BAA8E18FE}">
      <dsp:nvSpPr>
        <dsp:cNvPr id="0" name=""/>
        <dsp:cNvSpPr/>
      </dsp:nvSpPr>
      <dsp:spPr>
        <a:xfrm>
          <a:off x="7353326" y="2476677"/>
          <a:ext cx="1898092" cy="1481204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Информационно-медийное направление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7634934" y="2696434"/>
        <a:ext cx="1334876" cy="1041690"/>
      </dsp:txXfrm>
    </dsp:sp>
    <dsp:sp modelId="{2ADCEC7A-6AA6-4342-B692-D155632F8A85}">
      <dsp:nvSpPr>
        <dsp:cNvPr id="0" name=""/>
        <dsp:cNvSpPr/>
      </dsp:nvSpPr>
      <dsp:spPr>
        <a:xfrm>
          <a:off x="7781949" y="3774197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BBA74-1BD5-4FA1-9192-6871C9298DB0}">
      <dsp:nvSpPr>
        <dsp:cNvPr id="0" name=""/>
        <dsp:cNvSpPr/>
      </dsp:nvSpPr>
      <dsp:spPr>
        <a:xfrm>
          <a:off x="5955435" y="3287906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762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1C8DC-C491-415F-A736-6600233DD9FA}">
      <dsp:nvSpPr>
        <dsp:cNvPr id="0" name=""/>
        <dsp:cNvSpPr/>
      </dsp:nvSpPr>
      <dsp:spPr>
        <a:xfrm>
          <a:off x="7461829" y="3937782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7E7CE-7148-4042-A19D-E300F45FB2BA}">
      <dsp:nvSpPr>
        <dsp:cNvPr id="0" name=""/>
        <dsp:cNvSpPr/>
      </dsp:nvSpPr>
      <dsp:spPr>
        <a:xfrm>
          <a:off x="2985636" y="3278415"/>
          <a:ext cx="1724989" cy="1481204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Личностное развитие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3252819" y="3507838"/>
        <a:ext cx="1190623" cy="1022358"/>
      </dsp:txXfrm>
    </dsp:sp>
    <dsp:sp modelId="{A53C7E4C-384E-416B-AFC5-8B96A8F2361B}">
      <dsp:nvSpPr>
        <dsp:cNvPr id="0" name=""/>
        <dsp:cNvSpPr/>
      </dsp:nvSpPr>
      <dsp:spPr>
        <a:xfrm>
          <a:off x="3035026" y="3934991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1EDB5-2A38-48F2-8A99-1B85F0109775}">
      <dsp:nvSpPr>
        <dsp:cNvPr id="0" name=""/>
        <dsp:cNvSpPr/>
      </dsp:nvSpPr>
      <dsp:spPr>
        <a:xfrm>
          <a:off x="1513752" y="4042664"/>
          <a:ext cx="1724989" cy="148120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635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CE30-7301-4F77-A70B-A065E3637053}">
      <dsp:nvSpPr>
        <dsp:cNvPr id="0" name=""/>
        <dsp:cNvSpPr/>
      </dsp:nvSpPr>
      <dsp:spPr>
        <a:xfrm>
          <a:off x="2675577" y="4122584"/>
          <a:ext cx="201218" cy="1736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0.57973</cdr:x>
      <cdr:y>0</cdr:y>
    </cdr:from>
    <cdr:to>
      <cdr:x>1</cdr:x>
      <cdr:y>0.66337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795015" y="0"/>
          <a:ext cx="4925985" cy="30150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C8C37-F82C-4D48-9EE4-D6E8E9D7A677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6BF8F-B6C7-482C-B423-517115609B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54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0CD2-38F8-4224-BBE7-B48A75201E9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E355525F-6A2A-4CEC-9380-A5B7C9B17D3D}" type="slidenum">
              <a:rPr lang="en-GB" sz="1200" smtClean="0">
                <a:solidFill>
                  <a:srgbClr val="000000"/>
                </a:solidFill>
              </a:rPr>
              <a:pPr/>
              <a:t>45</a:t>
            </a:fld>
            <a:endParaRPr lang="en-GB" sz="1200" dirty="0" smtClean="0">
              <a:solidFill>
                <a:srgbClr val="000000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2143125" y="685800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cs typeface="Tahoma" pitchFamily="34" charset="0"/>
              </a:rPr>
              <a:t> тиор</a:t>
            </a:r>
          </a:p>
        </p:txBody>
      </p:sp>
    </p:spTree>
    <p:extLst>
      <p:ext uri="{BB962C8B-B14F-4D97-AF65-F5344CB8AC3E}">
        <p14:creationId xmlns:p14="http://schemas.microsoft.com/office/powerpoint/2010/main" val="168958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E355525F-6A2A-4CEC-9380-A5B7C9B17D3D}" type="slidenum">
              <a:rPr lang="en-GB" sz="1200" smtClean="0">
                <a:solidFill>
                  <a:srgbClr val="000000"/>
                </a:solidFill>
              </a:rPr>
              <a:pPr/>
              <a:t>46</a:t>
            </a:fld>
            <a:endParaRPr lang="en-GB" sz="1200" dirty="0" smtClean="0">
              <a:solidFill>
                <a:srgbClr val="000000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2143125" y="685800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cs typeface="Tahoma" pitchFamily="34" charset="0"/>
              </a:rPr>
              <a:t> тиор</a:t>
            </a:r>
          </a:p>
        </p:txBody>
      </p:sp>
    </p:spTree>
    <p:extLst>
      <p:ext uri="{BB962C8B-B14F-4D97-AF65-F5344CB8AC3E}">
        <p14:creationId xmlns:p14="http://schemas.microsoft.com/office/powerpoint/2010/main" val="131340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E355525F-6A2A-4CEC-9380-A5B7C9B17D3D}" type="slidenum">
              <a:rPr lang="en-GB" sz="1200" smtClean="0">
                <a:solidFill>
                  <a:srgbClr val="000000"/>
                </a:solidFill>
              </a:rPr>
              <a:pPr/>
              <a:t>47</a:t>
            </a:fld>
            <a:endParaRPr lang="en-GB" sz="1200" dirty="0" smtClean="0">
              <a:solidFill>
                <a:srgbClr val="000000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2143125" y="685800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cs typeface="Tahoma" pitchFamily="34" charset="0"/>
              </a:rPr>
              <a:t> тиор</a:t>
            </a:r>
          </a:p>
        </p:txBody>
      </p:sp>
    </p:spTree>
    <p:extLst>
      <p:ext uri="{BB962C8B-B14F-4D97-AF65-F5344CB8AC3E}">
        <p14:creationId xmlns:p14="http://schemas.microsoft.com/office/powerpoint/2010/main" val="68304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CF004-02FF-49E9-981E-4A67BF0C8859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38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E3F739-19A4-4190-A1FA-67EFCD502D1C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051" y="593725"/>
            <a:ext cx="5489575" cy="28573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3751F-5479-412E-84EF-955FC984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593725"/>
            <a:ext cx="5151949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74BD7-8B5C-49BC-B03B-A549B6105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944688"/>
            <a:ext cx="5151437" cy="48148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C0238A-CE92-48A9-B41C-AC423CC575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833813"/>
            <a:ext cx="5489575" cy="2925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3B8627-E627-4634-B66D-3D27D79305E7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hlinkClick r:id="rId16"/>
            <a:extLst>
              <a:ext uri="{FF2B5EF4-FFF2-40B4-BE49-F238E27FC236}">
                <a16:creationId xmlns:a16="http://schemas.microsoft.com/office/drawing/2014/main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3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hyperlink" Target="http://gov.cap.ru/UserFiles/photo/201703/29/Albom206977/dsc06104.jpg" TargetMode="Externa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NULL"/><Relationship Id="rId12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11" Type="http://schemas.openxmlformats.org/officeDocument/2006/relationships/image" Target="NULL"/><Relationship Id="rId15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" Type="http://schemas.openxmlformats.org/officeDocument/2006/relationships/image" Target="../media/image105.jpeg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5" Type="http://schemas.openxmlformats.org/officeDocument/2006/relationships/image" Target="../media/image18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13" Type="http://schemas.openxmlformats.org/officeDocument/2006/relationships/image" Target="../media/image238.jpeg"/><Relationship Id="rId3" Type="http://schemas.openxmlformats.org/officeDocument/2006/relationships/image" Target="../media/image228.png"/><Relationship Id="rId7" Type="http://schemas.openxmlformats.org/officeDocument/2006/relationships/image" Target="../media/image232.jpeg"/><Relationship Id="rId12" Type="http://schemas.openxmlformats.org/officeDocument/2006/relationships/image" Target="../media/image23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11" Type="http://schemas.openxmlformats.org/officeDocument/2006/relationships/image" Target="../media/image236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8.jpeg"/><Relationship Id="rId4" Type="http://schemas.openxmlformats.org/officeDocument/2006/relationships/image" Target="../media/image2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271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Relationship Id="rId9" Type="http://schemas.openxmlformats.org/officeDocument/2006/relationships/image" Target="../media/image2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3.jpeg"/><Relationship Id="rId7" Type="http://schemas.openxmlformats.org/officeDocument/2006/relationships/image" Target="../media/image286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10" Type="http://schemas.openxmlformats.org/officeDocument/2006/relationships/image" Target="../media/image289.jpeg"/><Relationship Id="rId4" Type="http://schemas.openxmlformats.org/officeDocument/2006/relationships/chart" Target="../charts/chart16.xml"/><Relationship Id="rId9" Type="http://schemas.openxmlformats.org/officeDocument/2006/relationships/image" Target="../media/image2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5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7" Type="http://schemas.openxmlformats.org/officeDocument/2006/relationships/image" Target="../media/image332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2.jpeg"/><Relationship Id="rId4" Type="http://schemas.openxmlformats.org/officeDocument/2006/relationships/image" Target="../media/image36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jpeg"/><Relationship Id="rId3" Type="http://schemas.openxmlformats.org/officeDocument/2006/relationships/image" Target="../media/image364.jpeg"/><Relationship Id="rId7" Type="http://schemas.openxmlformats.org/officeDocument/2006/relationships/image" Target="../media/image368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Relationship Id="rId9" Type="http://schemas.openxmlformats.org/officeDocument/2006/relationships/image" Target="../media/image37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jpeg"/><Relationship Id="rId3" Type="http://schemas.openxmlformats.org/officeDocument/2006/relationships/image" Target="../media/image374.jpeg"/><Relationship Id="rId7" Type="http://schemas.openxmlformats.org/officeDocument/2006/relationships/image" Target="../media/image372.pn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7.jpeg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B72969-8567-490C-A9E2-92C86A6A4966}"/>
              </a:ext>
            </a:extLst>
          </p:cNvPr>
          <p:cNvSpPr txBox="1"/>
          <p:nvPr/>
        </p:nvSpPr>
        <p:spPr>
          <a:xfrm>
            <a:off x="3081000" y="414000"/>
            <a:ext cx="6014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МУНИЦИПАЛЬНОЕ БЮДЖЕТНОЕ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ОБЩЕОБРАЗОВАТЕЛЬНОЕ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«СРЕДНЯЯ ОБЩЕОБРАЗОВАТЕЛЬНАЯ ШКОЛА № 27»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ГОРОДА ЧЕБОКСАРЫ ЧУВАШСКОЙ РЕСПУБЛИКИ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17" name="Picture 2" descr="http://upload.portal.edu-region.ru/iblock/c73/c73e8cdfcab44e3b39f59cf59a3c5785/d3a6c7d3301e5c46de9ea7fbb9bbfc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000" y="243220"/>
            <a:ext cx="1748630" cy="1574999"/>
          </a:xfrm>
          <a:prstGeom prst="rect">
            <a:avLst/>
          </a:prstGeom>
          <a:noFill/>
        </p:spPr>
      </p:pic>
      <p:pic>
        <p:nvPicPr>
          <p:cNvPr id="16" name="Picture 2" descr="D:\Хранилище\Школа\ФАСАД бренд\парадный вход2020\DSC_0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899000"/>
            <a:ext cx="8595000" cy="4185000"/>
          </a:xfrm>
          <a:prstGeom prst="rect">
            <a:avLst/>
          </a:prstGeom>
          <a:noFill/>
          <a:extLst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06000" y="6219000"/>
            <a:ext cx="9144000" cy="495001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ШКОЛА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ЖИЗНЕННЫХ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КОМПЕТЕНЦИЙ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/>
              <a:t>Разноуровневые</a:t>
            </a:r>
            <a:r>
              <a:rPr lang="ru-RU" sz="4000" dirty="0" smtClean="0"/>
              <a:t> программы</a:t>
            </a:r>
            <a:br>
              <a:rPr lang="ru-RU" sz="4000" dirty="0" smtClean="0"/>
            </a:br>
            <a:r>
              <a:rPr lang="ru-RU" sz="4000" dirty="0" smtClean="0"/>
              <a:t>повышения квалификации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148" r="11843" b="24409"/>
          <a:stretch/>
        </p:blipFill>
        <p:spPr>
          <a:xfrm>
            <a:off x="7702821" y="1359000"/>
            <a:ext cx="4489179" cy="292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625" t="9826" r="12271" b="9795"/>
          <a:stretch/>
        </p:blipFill>
        <p:spPr>
          <a:xfrm>
            <a:off x="5691000" y="3924000"/>
            <a:ext cx="4386000" cy="273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201000" y="2304000"/>
          <a:ext cx="5400000" cy="31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82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3296"/>
                </a:solidFill>
                <a:latin typeface="+mn-lt"/>
                <a:cs typeface="Times New Roman" panose="02020603050405020304" pitchFamily="18" charset="0"/>
              </a:rPr>
              <a:t>Педагогические </a:t>
            </a:r>
            <a:r>
              <a:rPr lang="ru-RU" sz="2800" b="1" dirty="0" smtClean="0">
                <a:solidFill>
                  <a:srgbClr val="003296"/>
                </a:solidFill>
                <a:latin typeface="+mn-lt"/>
                <a:cs typeface="Times New Roman" panose="02020603050405020304" pitchFamily="18" charset="0"/>
              </a:rPr>
              <a:t>кадры –</a:t>
            </a:r>
            <a:br>
              <a:rPr lang="ru-RU" sz="2800" b="1" dirty="0" smtClean="0">
                <a:solidFill>
                  <a:srgbClr val="003296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296"/>
                </a:solidFill>
                <a:latin typeface="+mn-lt"/>
                <a:cs typeface="Times New Roman" panose="02020603050405020304" pitchFamily="18" charset="0"/>
              </a:rPr>
              <a:t> применяемые технологии</a:t>
            </a:r>
            <a:endParaRPr lang="ru-RU" sz="2800" b="1" dirty="0">
              <a:solidFill>
                <a:srgbClr val="003296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FF915-C8A5-4583-8183-5F355A51380B}"/>
              </a:ext>
            </a:extLst>
          </p:cNvPr>
          <p:cNvSpPr txBox="1"/>
          <p:nvPr/>
        </p:nvSpPr>
        <p:spPr>
          <a:xfrm>
            <a:off x="1024510" y="2704584"/>
            <a:ext cx="258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Технология </a:t>
            </a:r>
            <a:r>
              <a:rPr lang="ru-RU" sz="2000" b="1" dirty="0">
                <a:solidFill>
                  <a:srgbClr val="7030A0"/>
                </a:solidFill>
              </a:rPr>
              <a:t>проблемного </a:t>
            </a:r>
            <a:r>
              <a:rPr lang="ru-RU" sz="2000" b="1" dirty="0" smtClean="0">
                <a:solidFill>
                  <a:srgbClr val="7030A0"/>
                </a:solidFill>
              </a:rPr>
              <a:t>обучения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20FA84D-2D85-48FC-8112-CE1A01B3A4DC}"/>
              </a:ext>
            </a:extLst>
          </p:cNvPr>
          <p:cNvSpPr/>
          <p:nvPr/>
        </p:nvSpPr>
        <p:spPr>
          <a:xfrm rot="2689455">
            <a:off x="380629" y="2879690"/>
            <a:ext cx="388358" cy="42992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8D4F419-C985-4128-A704-3C52C365C35A}"/>
              </a:ext>
            </a:extLst>
          </p:cNvPr>
          <p:cNvSpPr/>
          <p:nvPr/>
        </p:nvSpPr>
        <p:spPr>
          <a:xfrm rot="2689455">
            <a:off x="3864267" y="2909120"/>
            <a:ext cx="484699" cy="4610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43D9D9-9E4D-41D5-B45B-1D50FE53F641}"/>
              </a:ext>
            </a:extLst>
          </p:cNvPr>
          <p:cNvSpPr txBox="1"/>
          <p:nvPr/>
        </p:nvSpPr>
        <p:spPr>
          <a:xfrm>
            <a:off x="4560239" y="4040570"/>
            <a:ext cx="258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Технология изучения 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изобретательских задач (ТРИЗ)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7428C-C8E3-4F13-9B07-D952BAE0A625}"/>
              </a:ext>
            </a:extLst>
          </p:cNvPr>
          <p:cNvSpPr txBox="1"/>
          <p:nvPr/>
        </p:nvSpPr>
        <p:spPr>
          <a:xfrm>
            <a:off x="1073221" y="4040570"/>
            <a:ext cx="258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Технология развития критического мышления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1073221" y="4280361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. </a:t>
            </a:r>
            <a:endParaRPr lang="ru-RU" sz="1400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5F87BF2-0E8C-464F-83CE-C51FC1C29FBF}"/>
              </a:ext>
            </a:extLst>
          </p:cNvPr>
          <p:cNvSpPr/>
          <p:nvPr/>
        </p:nvSpPr>
        <p:spPr>
          <a:xfrm rot="2689455">
            <a:off x="378301" y="4244454"/>
            <a:ext cx="403155" cy="45919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E62978E-6718-466A-A7ED-6ED7E3E382A8}"/>
              </a:ext>
            </a:extLst>
          </p:cNvPr>
          <p:cNvSpPr/>
          <p:nvPr/>
        </p:nvSpPr>
        <p:spPr>
          <a:xfrm rot="2689455">
            <a:off x="3877802" y="4267342"/>
            <a:ext cx="467774" cy="45842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93CAC0-47EB-4D3B-B7D4-7CA88D453910}"/>
              </a:ext>
            </a:extLst>
          </p:cNvPr>
          <p:cNvSpPr txBox="1"/>
          <p:nvPr/>
        </p:nvSpPr>
        <p:spPr>
          <a:xfrm>
            <a:off x="4535437" y="5656109"/>
            <a:ext cx="276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Здоровьесберегающие</a:t>
            </a:r>
            <a:r>
              <a:rPr lang="ru-RU" sz="2000" b="1" dirty="0" smtClean="0">
                <a:solidFill>
                  <a:srgbClr val="7030A0"/>
                </a:solidFill>
              </a:rPr>
              <a:t> технологии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2C177D-69FA-4FF9-92B0-AC79992235DD}"/>
              </a:ext>
            </a:extLst>
          </p:cNvPr>
          <p:cNvSpPr txBox="1"/>
          <p:nvPr/>
        </p:nvSpPr>
        <p:spPr>
          <a:xfrm>
            <a:off x="4718633" y="2830967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Проектная деятельность 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E4AA8DB-6AB7-47C5-8D1E-1BCCC6DA9EF6}"/>
              </a:ext>
            </a:extLst>
          </p:cNvPr>
          <p:cNvSpPr/>
          <p:nvPr/>
        </p:nvSpPr>
        <p:spPr>
          <a:xfrm rot="2689455">
            <a:off x="342142" y="5666370"/>
            <a:ext cx="465332" cy="50736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7089419-7EA6-47EC-86E9-7A8B61AAE3BE}"/>
              </a:ext>
            </a:extLst>
          </p:cNvPr>
          <p:cNvSpPr/>
          <p:nvPr/>
        </p:nvSpPr>
        <p:spPr>
          <a:xfrm rot="2689455">
            <a:off x="3857503" y="5682716"/>
            <a:ext cx="498228" cy="47467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" t="7492" r="30423" b="22009"/>
          <a:stretch/>
        </p:blipFill>
        <p:spPr>
          <a:xfrm>
            <a:off x="7279270" y="3411826"/>
            <a:ext cx="4900130" cy="3288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145641" y="5529331"/>
            <a:ext cx="24192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2000" b="1" dirty="0" smtClean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нформационно-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коммуникационные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технологии</a:t>
            </a:r>
            <a:endParaRPr lang="ru-RU" sz="2000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ph type="body" sz="quarter" idx="11"/>
          </p:nvPr>
        </p:nvSpPr>
        <p:spPr>
          <a:xfrm>
            <a:off x="470400" y="1272799"/>
            <a:ext cx="6705600" cy="1484755"/>
          </a:xfrm>
        </p:spPr>
        <p:txBody>
          <a:bodyPr>
            <a:normAutofit fontScale="325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sz="7200" b="1" i="1" dirty="0" smtClean="0">
                <a:solidFill>
                  <a:schemeClr val="accent5">
                    <a:lumMod val="75000"/>
                  </a:schemeClr>
                </a:solidFill>
              </a:rPr>
              <a:t>«Мы проводим на работе лучшую часть своей жизни. Нужно научиться работать так, чтобы работа была легка и чтобы она была всегда жизненной постоянной школой»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ru-RU" sz="7200" b="1" i="1" dirty="0" smtClean="0">
                <a:solidFill>
                  <a:schemeClr val="accent5">
                    <a:lumMod val="75000"/>
                  </a:schemeClr>
                </a:solidFill>
              </a:rPr>
              <a:t>А.К. </a:t>
            </a:r>
            <a:r>
              <a:rPr lang="ru-RU" sz="7200" b="1" i="1" dirty="0" err="1" smtClean="0">
                <a:solidFill>
                  <a:schemeClr val="accent5">
                    <a:lumMod val="75000"/>
                  </a:schemeClr>
                </a:solidFill>
              </a:rPr>
              <a:t>Гастев</a:t>
            </a:r>
            <a:endParaRPr lang="ru-RU" sz="72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b="1" i="1" dirty="0" smtClean="0">
              <a:solidFill>
                <a:schemeClr val="accent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r="11011"/>
          <a:stretch/>
        </p:blipFill>
        <p:spPr>
          <a:xfrm>
            <a:off x="8321333" y="27054"/>
            <a:ext cx="3550130" cy="3532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625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0" y="234000"/>
            <a:ext cx="10920600" cy="3599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       Информация  о  педагогах  школы</a:t>
            </a:r>
            <a:endParaRPr lang="ru-RU" sz="32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711392"/>
              </p:ext>
            </p:extLst>
          </p:nvPr>
        </p:nvGraphicFramePr>
        <p:xfrm>
          <a:off x="7968" y="684000"/>
          <a:ext cx="12184032" cy="62331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38033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3194999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70000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3081000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6120000">
                <a:tc>
                  <a:txBody>
                    <a:bodyPr/>
                    <a:lstStyle/>
                    <a:p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Александрова И.В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.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-заместитель директора,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старший эксперт предметной комиссии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Чувашской Республики по проведению ГИА по математике.</a:t>
                      </a:r>
                    </a:p>
                    <a:p>
                      <a:endParaRPr lang="ru-RU" sz="1300" b="1" baseline="0" dirty="0" smtClean="0">
                        <a:solidFill>
                          <a:srgbClr val="003BB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Матюшин П.Н.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– заместитель директора,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кандидат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исторических наук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старший эксперт предметной комиссии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Чувашской Республики по проведению ГИА по обществознанию,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награжден памятной медалью в честь 800 – </a:t>
                      </a:r>
                      <a:r>
                        <a:rPr lang="ru-RU" sz="1300" b="1" baseline="0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летия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со дня рождения святого благоверного князя Александра Невского.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BB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Шабалкина А.В.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BB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заместитель директора,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7B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Почетный работник общего образования РФ,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7B4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заслуженный учитель Чувашской Республики,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по совместительству -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преподаватель Чувашского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7B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государственного педагогического университета им. И. Я. Яковлева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7B4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 </a:t>
                      </a:r>
                      <a:endParaRPr lang="ru-RU" sz="13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r>
                        <a:rPr lang="ru-RU" sz="1300" b="0" baseline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 </a:t>
                      </a:r>
                    </a:p>
                    <a:p>
                      <a:endParaRPr lang="ru-RU" sz="13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err="1" smtClean="0">
                          <a:solidFill>
                            <a:srgbClr val="003BB0"/>
                          </a:solidFill>
                          <a:latin typeface="+mn-lt"/>
                        </a:rPr>
                        <a:t>Павелина</a:t>
                      </a:r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 И.В</a:t>
                      </a:r>
                      <a:r>
                        <a:rPr lang="ru-RU" sz="1300" b="1" baseline="0" dirty="0" smtClean="0">
                          <a:solidFill>
                            <a:schemeClr val="accent1"/>
                          </a:solidFill>
                          <a:latin typeface="+mn-lt"/>
                        </a:rPr>
                        <a:t>.- </a:t>
                      </a:r>
                      <a:r>
                        <a:rPr lang="ru-RU" sz="1300" b="0" baseline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учитель  математики </a:t>
                      </a:r>
                      <a:r>
                        <a:rPr lang="ru-RU" sz="1300" b="1" baseline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высшей категории</a:t>
                      </a:r>
                      <a:r>
                        <a:rPr lang="ru-RU" sz="1300" b="0" baseline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,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старший эксперт предметной комиссии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Чувашской Республики по проведению ГИА по математике.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solidFill>
                            <a:srgbClr val="003BB0"/>
                          </a:solidFill>
                          <a:latin typeface="+mn-lt"/>
                        </a:rPr>
                        <a:t>Логунина</a:t>
                      </a:r>
                      <a:r>
                        <a:rPr lang="ru-RU" sz="1300" dirty="0" smtClean="0">
                          <a:solidFill>
                            <a:srgbClr val="003BB0"/>
                          </a:solidFill>
                          <a:latin typeface="+mn-lt"/>
                        </a:rPr>
                        <a:t> О.В. </a:t>
                      </a:r>
                      <a:r>
                        <a:rPr lang="ru-RU" sz="13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– </a:t>
                      </a:r>
                      <a:r>
                        <a:rPr 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начальных классов </a:t>
                      </a:r>
                      <a:r>
                        <a:rPr 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высшей категории</a:t>
                      </a:r>
                      <a:r>
                        <a:rPr 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</a:t>
                      </a:r>
                      <a:r>
                        <a:rPr lang="ru-RU" sz="1300" b="0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Почетный работник</a:t>
                      </a:r>
                      <a:r>
                        <a:rPr lang="ru-RU" sz="13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общего образования РФ, награждена медалью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«За заслуги перед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г. Чебоксары» -  2019.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По совместительству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преподаватель Чебоксарского профессионального колледжа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им. Никольского.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3BB0"/>
                          </a:solidFill>
                          <a:latin typeface="+mn-lt"/>
                          <a:ea typeface="Times New Roman"/>
                          <a:cs typeface="+mn-cs"/>
                        </a:rPr>
                        <a:t>Крылова</a:t>
                      </a:r>
                      <a:r>
                        <a:rPr lang="ru-RU" sz="1300" b="1" kern="1200" baseline="0" dirty="0" smtClean="0">
                          <a:solidFill>
                            <a:srgbClr val="003BB0"/>
                          </a:solidFill>
                          <a:latin typeface="+mn-lt"/>
                          <a:ea typeface="Times New Roman"/>
                          <a:cs typeface="+mn-cs"/>
                        </a:rPr>
                        <a:t> А.Д. </a:t>
                      </a:r>
                      <a:r>
                        <a:rPr 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– учитель начальных классов </a:t>
                      </a:r>
                      <a:r>
                        <a:rPr lang="ru-RU" sz="13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высшей категории,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  председатель профсоюзного комитета, </a:t>
                      </a:r>
                      <a:r>
                        <a:rPr lang="ru-RU" sz="1300" b="0" kern="12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+mn-cs"/>
                        </a:rPr>
                        <a:t>п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 совместительству -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преподаватель Чебоксарского профессионального колледжа им. Никольского.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kern="1200" dirty="0" smtClean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rgbClr val="003296"/>
                          </a:solidFill>
                          <a:latin typeface="+mn-lt"/>
                        </a:rPr>
                        <a:t>Борисова Л.Б. – </a:t>
                      </a:r>
                      <a:r>
                        <a:rPr lang="ru-RU" sz="1300" b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учитель начальных классов </a:t>
                      </a:r>
                      <a:r>
                        <a:rPr lang="ru-RU" sz="1300" b="1" dirty="0" smtClean="0">
                          <a:solidFill>
                            <a:srgbClr val="0067B4"/>
                          </a:solidFill>
                          <a:latin typeface="+mn-lt"/>
                        </a:rPr>
                        <a:t>высшей категории</a:t>
                      </a:r>
                      <a:r>
                        <a:rPr lang="ru-RU" sz="1300" b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, </a:t>
                      </a:r>
                      <a:r>
                        <a:rPr lang="ru-RU" sz="1300" b="1" dirty="0" smtClean="0">
                          <a:solidFill>
                            <a:srgbClr val="0067B4"/>
                          </a:solidFill>
                          <a:latin typeface="+mn-lt"/>
                        </a:rPr>
                        <a:t>Почетный работник общего образования РФ</a:t>
                      </a:r>
                      <a:r>
                        <a:rPr lang="ru-RU" sz="1300" b="0" dirty="0" smtClean="0">
                          <a:solidFill>
                            <a:srgbClr val="0067B4"/>
                          </a:solidFill>
                          <a:latin typeface="+mn-lt"/>
                        </a:rPr>
                        <a:t>, </a:t>
                      </a:r>
                      <a:r>
                        <a:rPr lang="ru-RU" sz="1300" b="1" dirty="0" smtClean="0">
                          <a:solidFill>
                            <a:srgbClr val="0067B4"/>
                          </a:solidFill>
                          <a:latin typeface="+mn-lt"/>
                        </a:rPr>
                        <a:t>награждена медалями</a:t>
                      </a:r>
                      <a:r>
                        <a:rPr lang="en-US" sz="1300" b="1" dirty="0" smtClean="0">
                          <a:solidFill>
                            <a:srgbClr val="0067B4"/>
                          </a:solidFill>
                          <a:latin typeface="+mn-lt"/>
                        </a:rPr>
                        <a:t>:</a:t>
                      </a:r>
                      <a:r>
                        <a:rPr lang="ru-RU" sz="1300" b="1" dirty="0" smtClean="0">
                          <a:solidFill>
                            <a:srgbClr val="0067B4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67B4"/>
                          </a:solidFill>
                          <a:latin typeface="+mn-lt"/>
                          <a:ea typeface="+mn-ea"/>
                          <a:cs typeface="+mn-cs"/>
                        </a:rPr>
                        <a:t>«100-летие образования Чувашской автономной области», «100 лет ПРОФСОЮЗАМ ЧУВАШИИ».</a:t>
                      </a:r>
                      <a:endParaRPr lang="ru-RU" sz="130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rgbClr val="003BB0"/>
                          </a:solidFill>
                          <a:latin typeface="+mn-lt"/>
                        </a:rPr>
                        <a:t>Павлова В.В. </a:t>
                      </a:r>
                      <a:r>
                        <a:rPr lang="ru-RU" sz="13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–</a:t>
                      </a:r>
                      <a:r>
                        <a:rPr lang="ru-RU" sz="13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начальных классов </a:t>
                      </a:r>
                      <a:r>
                        <a:rPr lang="ru-RU" sz="13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высшей категории</a:t>
                      </a:r>
                      <a:r>
                        <a:rPr lang="ru-RU" sz="13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- руководитель городского методического объединения учителей – предметников (начальных классов) г. Чебоксары,   Почетный работник воспитания и просвещения РФ,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награждена памятной медалью в честь 800 – </a:t>
                      </a:r>
                      <a:r>
                        <a:rPr lang="ru-RU" sz="1300" b="1" baseline="0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летия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со дня рождения святого благоверного князя Александра Невского.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endParaRPr lang="ru-RU" sz="1300" b="1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rgbClr val="003296"/>
                          </a:solidFill>
                          <a:latin typeface="+mn-lt"/>
                        </a:rPr>
                        <a:t>Миронов С.Н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.-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русского языка и литературы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высшей категории, награжден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памятной медалью в честь 800 – </a:t>
                      </a:r>
                      <a:r>
                        <a:rPr kumimoji="0" 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летия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со дня рождения святого благоверного князя Александра Невского.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rgbClr val="003296"/>
                          </a:solidFill>
                          <a:latin typeface="+mn-lt"/>
                        </a:rPr>
                        <a:t>Альбатрос И.В.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-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музыки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высшей категории, награждена памятной медалью в честь 800 – </a:t>
                      </a:r>
                      <a:r>
                        <a:rPr lang="ru-RU" sz="1300" b="1" baseline="0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летия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со дня рождения святого благоверного князя Александра Невского.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3BB0"/>
                          </a:solidFill>
                          <a:latin typeface="+mn-lt"/>
                        </a:rPr>
                        <a:t>Семенова Л.А.</a:t>
                      </a:r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- учитель физкультуры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</a:t>
                      </a: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чемпионка мира </a:t>
                      </a:r>
                      <a:r>
                        <a:rPr lang="ru-RU" altLang="ru-RU" sz="1300" b="0" dirty="0" smtClean="0">
                          <a:solidFill>
                            <a:srgbClr val="0070C0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по гиревому спорту,</a:t>
                      </a:r>
                      <a:br>
                        <a:rPr lang="ru-RU" altLang="ru-RU" sz="1300" b="0" dirty="0" smtClean="0">
                          <a:solidFill>
                            <a:srgbClr val="0070C0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</a:b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мастер спорта.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err="1" smtClean="0">
                          <a:solidFill>
                            <a:srgbClr val="003BB0"/>
                          </a:solidFill>
                          <a:latin typeface="+mn-lt"/>
                        </a:rPr>
                        <a:t>Пазитова</a:t>
                      </a:r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 В.Г.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– учитель физкультуры</a:t>
                      </a:r>
                      <a:r>
                        <a:rPr lang="ru-RU" sz="13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</a:t>
                      </a: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мастер спорта,        5-кратная чемпионка России </a:t>
                      </a:r>
                      <a:r>
                        <a:rPr lang="ru-RU" alt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по маунтинбайку.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err="1" smtClean="0">
                          <a:solidFill>
                            <a:srgbClr val="003BB0"/>
                          </a:solidFill>
                          <a:latin typeface="+mn-lt"/>
                        </a:rPr>
                        <a:t>Кострюкова</a:t>
                      </a:r>
                      <a:r>
                        <a:rPr lang="ru-RU" sz="1300" b="1" baseline="0" dirty="0" smtClean="0">
                          <a:solidFill>
                            <a:srgbClr val="003BB0"/>
                          </a:solidFill>
                          <a:latin typeface="+mn-lt"/>
                        </a:rPr>
                        <a:t> В.А.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- </a:t>
                      </a:r>
                      <a:r>
                        <a:rPr 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физкультуры,</a:t>
                      </a:r>
                      <a:br>
                        <a:rPr lang="ru-RU" sz="13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</a:b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мастер спорта </a:t>
                      </a:r>
                      <a:r>
                        <a:rPr lang="ru-RU" alt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пауэрлифтингу, </a:t>
                      </a: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серебряный призер России</a:t>
                      </a:r>
                      <a:r>
                        <a:rPr lang="ru-RU" altLang="ru-RU" sz="13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</a:t>
                      </a:r>
                      <a:r>
                        <a:rPr lang="ru-RU" altLang="ru-RU" sz="13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чемпионка Чувашской Республики.</a:t>
                      </a:r>
                      <a:endParaRPr lang="ru-RU" sz="1300" b="1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6000" y="5679000"/>
            <a:ext cx="1080000" cy="1032442"/>
          </a:xfrm>
          <a:prstGeom prst="rect">
            <a:avLst/>
          </a:prstGeom>
        </p:spPr>
      </p:pic>
      <p:pic>
        <p:nvPicPr>
          <p:cNvPr id="6" name="Рисунок 5" descr="https://www.med.cap.ru/UserFiles/rptd/Materials/2020/09/07/blobid1599465216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0" y="5769000"/>
            <a:ext cx="1080000" cy="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esktop\Медаль_«За_заслуги_перед_городом_Чебоксары»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2709000"/>
            <a:ext cx="540000" cy="9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58774" y="5259840"/>
            <a:ext cx="3634893" cy="1598160"/>
          </a:xfrm>
          <a:prstGeom prst="rect">
            <a:avLst/>
          </a:prstGeom>
        </p:spPr>
      </p:pic>
      <p:pic>
        <p:nvPicPr>
          <p:cNvPr id="8" name="Picture 3" descr="C:\Users\admin\Desktop\mWfEGFk4kJw.jpg"/>
          <p:cNvPicPr>
            <a:picLocks noChangeAspect="1" noChangeArrowheads="1"/>
          </p:cNvPicPr>
          <p:nvPr/>
        </p:nvPicPr>
        <p:blipFill>
          <a:blip r:embed="rId6" cstate="print"/>
          <a:srcRect l="19530" t="15285" r="18054" b="23573"/>
          <a:stretch>
            <a:fillRect/>
          </a:stretch>
        </p:blipFill>
        <p:spPr bwMode="auto">
          <a:xfrm>
            <a:off x="9291000" y="3133039"/>
            <a:ext cx="2745000" cy="20167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18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000" y="0"/>
            <a:ext cx="5670001" cy="92673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3BB0"/>
                </a:solidFill>
              </a:rPr>
              <a:t>Педагогические </a:t>
            </a:r>
            <a:r>
              <a:rPr lang="ru-RU" sz="2400" b="1" dirty="0" smtClean="0">
                <a:solidFill>
                  <a:srgbClr val="003BB0"/>
                </a:solidFill>
              </a:rPr>
              <a:t>кадры –  </a:t>
            </a:r>
            <a:br>
              <a:rPr lang="ru-RU" sz="2400" b="1" dirty="0" smtClean="0">
                <a:solidFill>
                  <a:srgbClr val="003BB0"/>
                </a:solidFill>
              </a:rPr>
            </a:br>
            <a:r>
              <a:rPr lang="ru-RU" sz="2400" b="1" dirty="0" smtClean="0">
                <a:solidFill>
                  <a:srgbClr val="003BB0"/>
                </a:solidFill>
              </a:rPr>
              <a:t> участие в профессиональных конкурсах.</a:t>
            </a:r>
            <a:endParaRPr lang="ru-RU" b="1" dirty="0">
              <a:solidFill>
                <a:srgbClr val="003BB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3531000" y="4554000"/>
            <a:ext cx="425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3296"/>
                </a:solidFill>
                <a:ea typeface="Calibri" pitchFamily="34" charset="0"/>
                <a:cs typeface="Calibri" pitchFamily="34" charset="0"/>
              </a:rPr>
              <a:t>Победитель конкурса «Социальный педагог года </a:t>
            </a:r>
            <a:r>
              <a:rPr lang="ru-RU" altLang="ru-RU" sz="1600" b="1" dirty="0" smtClean="0">
                <a:solidFill>
                  <a:srgbClr val="003296"/>
                </a:solidFill>
                <a:ea typeface="Calibri" pitchFamily="34" charset="0"/>
                <a:cs typeface="Calibri" pitchFamily="34" charset="0"/>
              </a:rPr>
              <a:t>Чувашии - 2019</a:t>
            </a:r>
            <a:r>
              <a:rPr lang="ru-RU" altLang="ru-RU" sz="1600" b="1" dirty="0">
                <a:solidFill>
                  <a:srgbClr val="003296"/>
                </a:solidFill>
                <a:ea typeface="Calibri" pitchFamily="34" charset="0"/>
                <a:cs typeface="Calibri" pitchFamily="34" charset="0"/>
              </a:rPr>
              <a:t>» </a:t>
            </a:r>
            <a:r>
              <a:rPr lang="ru-RU" altLang="ru-RU" sz="1600" b="1" dirty="0" smtClean="0">
                <a:solidFill>
                  <a:srgbClr val="003296"/>
                </a:solidFill>
                <a:ea typeface="Calibri" pitchFamily="34" charset="0"/>
                <a:cs typeface="Calibri" pitchFamily="34" charset="0"/>
              </a:rPr>
              <a:t>-</a:t>
            </a:r>
            <a:endParaRPr lang="ru-RU" altLang="ru-RU" sz="1600" b="1" dirty="0">
              <a:solidFill>
                <a:srgbClr val="003296"/>
              </a:solidFill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altLang="ru-RU" sz="1600" b="1" dirty="0">
                <a:solidFill>
                  <a:srgbClr val="003296"/>
                </a:solidFill>
                <a:ea typeface="Calibri" pitchFamily="34" charset="0"/>
                <a:cs typeface="Calibri" pitchFamily="34" charset="0"/>
              </a:rPr>
              <a:t>Иванова Н.С.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462666" y="274499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2C177D-69FA-4FF9-92B0-AC79992235DD}"/>
              </a:ext>
            </a:extLst>
          </p:cNvPr>
          <p:cNvSpPr txBox="1"/>
          <p:nvPr/>
        </p:nvSpPr>
        <p:spPr>
          <a:xfrm>
            <a:off x="146804" y="5167571"/>
            <a:ext cx="310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329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Лауреат </a:t>
            </a:r>
          </a:p>
          <a:p>
            <a:pPr algn="ctr"/>
            <a:r>
              <a:rPr lang="ru-RU" altLang="ru-RU" sz="1400" b="1" dirty="0" smtClean="0">
                <a:solidFill>
                  <a:srgbClr val="00329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Республиканского педагогического конкурса методических материалов по духовно-нравственному и гражданско-патриотическому воспитанию детей и молодёжи – 2017 - Александрова И.В.</a:t>
            </a:r>
            <a:endParaRPr lang="ru-RU" altLang="ru-RU" sz="1400" b="1" dirty="0">
              <a:solidFill>
                <a:srgbClr val="00329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Z:\Директор Жукова Л.М\2020-2021\КОНКУРС Внимание\фото для презент\проф конкур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00" y="1764000"/>
            <a:ext cx="3330000" cy="27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6000" y="954000"/>
            <a:ext cx="315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296"/>
                </a:solidFill>
              </a:rPr>
              <a:t>Лауреат конкурса «Педагог-психолог года Чувашии – 2019</a:t>
            </a:r>
            <a:r>
              <a:rPr lang="ru-RU" sz="1600" b="1" dirty="0" smtClean="0">
                <a:solidFill>
                  <a:srgbClr val="003296"/>
                </a:solidFill>
              </a:rPr>
              <a:t>» - </a:t>
            </a:r>
            <a:r>
              <a:rPr lang="ru-RU" sz="1600" b="1" dirty="0">
                <a:solidFill>
                  <a:srgbClr val="003296"/>
                </a:solidFill>
              </a:rPr>
              <a:t>Михайлова С.В.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13876" y="2664000"/>
            <a:ext cx="3600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Победители и лауреаты </a:t>
            </a:r>
            <a:r>
              <a:rPr lang="ru-RU" altLang="ru-RU" sz="1400" b="1" dirty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конкурса </a:t>
            </a:r>
            <a:r>
              <a:rPr lang="ru-RU" altLang="ru-RU" sz="1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методических материалов по духовно-нравственному и гражданско-патриотическому воспитанию детей-2020»</a:t>
            </a:r>
            <a:r>
              <a:rPr lang="en-US" altLang="ru-RU" sz="1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:</a:t>
            </a:r>
            <a:r>
              <a:rPr lang="ru-RU" altLang="ru-RU" sz="1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 </a:t>
            </a:r>
            <a:endParaRPr lang="ru-RU" altLang="ru-RU" sz="1400" b="1" dirty="0">
              <a:solidFill>
                <a:srgbClr val="0070C0"/>
              </a:solidFill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Воронова В.В., Кузьмина О.И., Павлова В.В.</a:t>
            </a:r>
            <a:endParaRPr lang="ru-RU" altLang="ru-RU" sz="1400" b="1" dirty="0">
              <a:solidFill>
                <a:srgbClr val="0070C0"/>
              </a:solidFill>
              <a:ea typeface="Calibri" pitchFamily="34" charset="0"/>
              <a:cs typeface="Calibri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16" y="324000"/>
            <a:ext cx="2913784" cy="270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9000"/>
            <a:ext cx="2658611" cy="25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4431000" y="5589000"/>
            <a:ext cx="45230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Победители </a:t>
            </a:r>
            <a:r>
              <a:rPr lang="ru-RU" altLang="ru-RU" sz="1400" b="1" dirty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конкурса </a:t>
            </a:r>
            <a:r>
              <a:rPr lang="ru-RU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«Мы помним, чтим гордимся»      - 2021, приуроченного году трудового подвига строителей Сурского и Казанского </a:t>
            </a:r>
          </a:p>
          <a:p>
            <a:pPr algn="ctr"/>
            <a:r>
              <a:rPr lang="ru-RU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оборонительных рубежей</a:t>
            </a:r>
            <a:r>
              <a:rPr lang="en-US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: </a:t>
            </a:r>
            <a:endParaRPr lang="ru-RU" altLang="ru-RU" sz="1400" b="1" dirty="0" smtClean="0">
              <a:solidFill>
                <a:srgbClr val="0067B4"/>
              </a:solidFill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Альбатрос И.В., Михайлова С.В., </a:t>
            </a:r>
            <a:r>
              <a:rPr lang="ru-RU" altLang="ru-RU" sz="1400" b="1" dirty="0" err="1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Шеронова</a:t>
            </a:r>
            <a:r>
              <a:rPr lang="ru-RU" altLang="ru-RU" sz="1400" b="1" dirty="0" smtClean="0">
                <a:solidFill>
                  <a:srgbClr val="0067B4"/>
                </a:solidFill>
                <a:ea typeface="Calibri" pitchFamily="34" charset="0"/>
                <a:cs typeface="Calibri" pitchFamily="34" charset="0"/>
              </a:rPr>
              <a:t> Н.А. </a:t>
            </a:r>
            <a:r>
              <a:rPr lang="ru-RU" sz="1400" b="1" dirty="0" smtClean="0">
                <a:solidFill>
                  <a:srgbClr val="0067B4"/>
                </a:solidFill>
              </a:rPr>
              <a:t> </a:t>
            </a:r>
            <a:endParaRPr lang="ru-RU" sz="1400" b="1" dirty="0">
              <a:solidFill>
                <a:srgbClr val="0067B4"/>
              </a:solidFill>
            </a:endParaRPr>
          </a:p>
        </p:txBody>
      </p:sp>
      <p:pic>
        <p:nvPicPr>
          <p:cNvPr id="14" name="Рисунок 13" descr="http://gov.cap.ru/UserFiles/photo/201703/29/Albom206977/small/dsc06104.jpg">
            <a:hlinkClick r:id="rId5" tooltip="&quot;Увеличить&quot;"/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2"/>
          <a:stretch/>
        </p:blipFill>
        <p:spPr bwMode="auto">
          <a:xfrm>
            <a:off x="786000" y="3879000"/>
            <a:ext cx="1935000" cy="1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35000" y="3663000"/>
            <a:ext cx="3375000" cy="28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000" y="-11915"/>
            <a:ext cx="7072361" cy="7923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3296"/>
                </a:solidFill>
              </a:rPr>
              <a:t>Педагогические </a:t>
            </a:r>
            <a:r>
              <a:rPr lang="ru-RU" sz="2800" b="1" dirty="0" smtClean="0">
                <a:solidFill>
                  <a:srgbClr val="003296"/>
                </a:solidFill>
              </a:rPr>
              <a:t>кадры –  </a:t>
            </a:r>
            <a:br>
              <a:rPr lang="ru-RU" sz="2800" b="1" dirty="0" smtClean="0">
                <a:solidFill>
                  <a:srgbClr val="003296"/>
                </a:solidFill>
              </a:rPr>
            </a:br>
            <a:r>
              <a:rPr lang="ru-RU" sz="2800" b="1" dirty="0" smtClean="0">
                <a:solidFill>
                  <a:srgbClr val="003296"/>
                </a:solidFill>
              </a:rPr>
              <a:t> участие в профессиональных конкурсах</a:t>
            </a:r>
            <a:r>
              <a:rPr lang="ru-RU" sz="2400" b="1" dirty="0" smtClean="0">
                <a:solidFill>
                  <a:srgbClr val="003296"/>
                </a:solidFill>
              </a:rPr>
              <a:t>.</a:t>
            </a:r>
            <a:endParaRPr lang="ru-RU" b="1" dirty="0">
              <a:solidFill>
                <a:srgbClr val="00329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384920" y="274499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1073221" y="4280361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881026" y="4357694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56000" y="819000"/>
            <a:ext cx="42148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Победитель:</a:t>
            </a:r>
          </a:p>
          <a:p>
            <a:pPr algn="ctr"/>
            <a:r>
              <a:rPr lang="ru-RU" sz="1400" b="1" dirty="0" smtClean="0">
                <a:solidFill>
                  <a:srgbClr val="003BB0"/>
                </a:solidFill>
                <a:cs typeface="Times New Roman" pitchFamily="18" charset="0"/>
              </a:rPr>
              <a:t>- XV Всероссийского </a:t>
            </a:r>
            <a:r>
              <a:rPr lang="ru-RU" sz="1400" b="1" dirty="0">
                <a:solidFill>
                  <a:srgbClr val="003BB0"/>
                </a:solidFill>
                <a:cs typeface="Times New Roman" pitchFamily="18" charset="0"/>
              </a:rPr>
              <a:t>конкурса в области педагогики, воспитания и работы с детьми и молодежью до 20 лет </a:t>
            </a:r>
          </a:p>
          <a:p>
            <a:pPr algn="ctr"/>
            <a:r>
              <a:rPr lang="ru-RU" sz="1400" b="1" dirty="0">
                <a:solidFill>
                  <a:srgbClr val="003BB0"/>
                </a:solidFill>
                <a:cs typeface="Times New Roman" pitchFamily="18" charset="0"/>
              </a:rPr>
              <a:t>«За нравственный подвиг учителя – 2020»</a:t>
            </a:r>
            <a:endParaRPr lang="ru-RU" altLang="ru-RU" sz="1400" b="1" dirty="0">
              <a:solidFill>
                <a:srgbClr val="003BB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3BB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3BB0"/>
                </a:solidFill>
                <a:cs typeface="Times New Roman" pitchFamily="18" charset="0"/>
              </a:rPr>
              <a:t>в номинации I </a:t>
            </a:r>
            <a:r>
              <a:rPr lang="ru-RU" sz="1400" b="1" dirty="0" smtClean="0">
                <a:solidFill>
                  <a:srgbClr val="003BB0"/>
                </a:solidFill>
                <a:cs typeface="Times New Roman" pitchFamily="18" charset="0"/>
              </a:rPr>
              <a:t>этапа,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 - республиканского </a:t>
            </a:r>
            <a:r>
              <a:rPr lang="ru-RU" sz="1400" b="1" dirty="0">
                <a:solidFill>
                  <a:srgbClr val="0070C0"/>
                </a:solidFill>
              </a:rPr>
              <a:t>конкурса на присуждение </a:t>
            </a:r>
            <a:r>
              <a:rPr lang="ru-RU" sz="1400" b="1" dirty="0" smtClean="0">
                <a:solidFill>
                  <a:srgbClr val="0070C0"/>
                </a:solidFill>
              </a:rPr>
              <a:t>ежегодных </a:t>
            </a:r>
            <a:r>
              <a:rPr lang="ru-RU" sz="1400" b="1" dirty="0">
                <a:solidFill>
                  <a:srgbClr val="0070C0"/>
                </a:solidFill>
              </a:rPr>
              <a:t>денежных поощрений Главы Чувашской Республики </a:t>
            </a:r>
            <a:r>
              <a:rPr lang="ru-RU" sz="1400" b="1" dirty="0" smtClean="0">
                <a:solidFill>
                  <a:srgbClr val="0070C0"/>
                </a:solidFill>
              </a:rPr>
              <a:t>- 2018,</a:t>
            </a:r>
          </a:p>
          <a:p>
            <a:pPr algn="ctr"/>
            <a:r>
              <a:rPr lang="ru-RU" sz="1400" b="1" dirty="0" smtClean="0">
                <a:solidFill>
                  <a:srgbClr val="0066CC"/>
                </a:solidFill>
                <a:ea typeface="Times New Roman" pitchFamily="18" charset="0"/>
                <a:cs typeface="Times New Roman" pitchFamily="18" charset="0"/>
              </a:rPr>
              <a:t>- </a:t>
            </a:r>
            <a:r>
              <a:rPr lang="ru-RU" sz="1400" b="1" dirty="0" smtClean="0">
                <a:solidFill>
                  <a:srgbClr val="003BB0"/>
                </a:solidFill>
                <a:ea typeface="Times New Roman" pitchFamily="18" charset="0"/>
                <a:cs typeface="Times New Roman" pitchFamily="18" charset="0"/>
              </a:rPr>
              <a:t>республиканского педагогического конкурса методических материалов  в номинации «Проект  по духовно-нравственному  и гражданско-патриотическому воспитанию 2020». </a:t>
            </a:r>
          </a:p>
          <a:p>
            <a:pPr lvl="0" algn="ctr"/>
            <a:r>
              <a:rPr lang="ru-RU" sz="1400" b="1" dirty="0" smtClean="0">
                <a:solidFill>
                  <a:srgbClr val="0067B4"/>
                </a:solidFill>
                <a:cs typeface="Times New Roman" pitchFamily="18" charset="0"/>
              </a:rPr>
              <a:t>Призёр республиканского педагогического конкурса  методических работ </a:t>
            </a:r>
          </a:p>
          <a:p>
            <a:pPr lvl="0" algn="ctr"/>
            <a:r>
              <a:rPr lang="ru-RU" sz="1400" b="1" dirty="0" smtClean="0">
                <a:solidFill>
                  <a:srgbClr val="0067B4"/>
                </a:solidFill>
                <a:cs typeface="Times New Roman" pitchFamily="18" charset="0"/>
              </a:rPr>
              <a:t>«Отчизна - гордость моя» 2020, 2021</a:t>
            </a:r>
            <a:r>
              <a:rPr lang="ru-RU" sz="1400" b="1" dirty="0" smtClean="0">
                <a:solidFill>
                  <a:srgbClr val="0067B4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rgbClr val="0067B4"/>
              </a:solidFill>
            </a:endParaRPr>
          </a:p>
          <a:p>
            <a:pPr lvl="0" algn="ctr"/>
            <a:r>
              <a:rPr lang="ru-RU" sz="1400" b="1" dirty="0" smtClean="0">
                <a:solidFill>
                  <a:srgbClr val="0066CC"/>
                </a:solidFill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3BB0"/>
                </a:solidFill>
                <a:ea typeface="Times New Roman" pitchFamily="18" charset="0"/>
                <a:cs typeface="Times New Roman" pitchFamily="18" charset="0"/>
              </a:rPr>
              <a:t>Павлова В.В</a:t>
            </a:r>
            <a:r>
              <a:rPr lang="ru-RU" sz="1600" dirty="0" smtClean="0">
                <a:solidFill>
                  <a:srgbClr val="003BB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003BB0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2616" y="1285917"/>
            <a:ext cx="43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Picture 2" descr="C:\Users\admin\Desktop\ГРАМОТЫ ПАВЛОВА В.В\ФОТО-НАГРАДЫ\i (5) - копия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t="12096"/>
          <a:stretch>
            <a:fillRect/>
          </a:stretch>
        </p:blipFill>
        <p:spPr bwMode="auto">
          <a:xfrm>
            <a:off x="921000" y="864000"/>
            <a:ext cx="2712500" cy="315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606000" y="4719402"/>
            <a:ext cx="2835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Победитель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Республиканского конкурса на присуждение ежегодных денежных поощрений Главы Чувашской Республики -2017-</a:t>
            </a:r>
            <a:r>
              <a:rPr lang="ru-RU" sz="1600" b="1" dirty="0">
                <a:solidFill>
                  <a:schemeClr val="bg1"/>
                </a:solidFill>
                <a:ea typeface="Times New Roman"/>
              </a:rPr>
              <a:t>Воронова В.В.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86" y="372825"/>
            <a:ext cx="2718816" cy="3907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000" y="4374000"/>
            <a:ext cx="3690000" cy="2317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1000" y="4509000"/>
            <a:ext cx="3825000" cy="21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000" y="234000"/>
            <a:ext cx="7072361" cy="79238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3296"/>
                </a:solidFill>
              </a:rPr>
              <a:t>Педагогические </a:t>
            </a:r>
            <a:r>
              <a:rPr lang="ru-RU" sz="2800" b="1" dirty="0" smtClean="0">
                <a:solidFill>
                  <a:srgbClr val="003296"/>
                </a:solidFill>
              </a:rPr>
              <a:t>  кадры –  </a:t>
            </a:r>
            <a:br>
              <a:rPr lang="ru-RU" sz="2800" b="1" dirty="0" smtClean="0">
                <a:solidFill>
                  <a:srgbClr val="003296"/>
                </a:solidFill>
              </a:rPr>
            </a:br>
            <a:r>
              <a:rPr lang="ru-RU" sz="2800" b="1" dirty="0" smtClean="0">
                <a:solidFill>
                  <a:srgbClr val="003296"/>
                </a:solidFill>
              </a:rPr>
              <a:t> у ч а с т и е   в  к о </a:t>
            </a:r>
            <a:r>
              <a:rPr lang="ru-RU" sz="2800" b="1" dirty="0" err="1" smtClean="0">
                <a:solidFill>
                  <a:srgbClr val="003296"/>
                </a:solidFill>
              </a:rPr>
              <a:t>н</a:t>
            </a:r>
            <a:r>
              <a:rPr lang="ru-RU" sz="2800" b="1" dirty="0" smtClean="0">
                <a:solidFill>
                  <a:srgbClr val="003296"/>
                </a:solidFill>
              </a:rPr>
              <a:t> к у </a:t>
            </a:r>
            <a:r>
              <a:rPr lang="ru-RU" sz="2800" b="1" dirty="0" err="1" smtClean="0">
                <a:solidFill>
                  <a:srgbClr val="003296"/>
                </a:solidFill>
              </a:rPr>
              <a:t>р</a:t>
            </a:r>
            <a:r>
              <a:rPr lang="ru-RU" sz="2800" b="1" dirty="0" smtClean="0">
                <a:solidFill>
                  <a:srgbClr val="003296"/>
                </a:solidFill>
              </a:rPr>
              <a:t> с а </a:t>
            </a:r>
            <a:r>
              <a:rPr lang="ru-RU" sz="2800" b="1" dirty="0" err="1" smtClean="0">
                <a:solidFill>
                  <a:srgbClr val="003296"/>
                </a:solidFill>
              </a:rPr>
              <a:t>х</a:t>
            </a:r>
            <a:endParaRPr lang="ru-RU" sz="2800" b="1" dirty="0">
              <a:solidFill>
                <a:srgbClr val="00329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384920" y="274499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921000" y="5364000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881026" y="4357694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2616" y="1285917"/>
            <a:ext cx="43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31000" y="1584000"/>
            <a:ext cx="414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solidFill>
                  <a:srgbClr val="0070C0"/>
                </a:solidFill>
              </a:rPr>
              <a:t>Участник авторского конкурса «Сочини гимн 550-летия города Чебоксары» -</a:t>
            </a:r>
            <a:r>
              <a:rPr lang="ru-RU" b="1" dirty="0" smtClean="0">
                <a:solidFill>
                  <a:srgbClr val="003296"/>
                </a:solidFill>
              </a:rPr>
              <a:t> Альбатрос И.В. </a:t>
            </a:r>
            <a:r>
              <a:rPr lang="ru-RU" b="1" dirty="0" smtClean="0">
                <a:solidFill>
                  <a:srgbClr val="0067B4"/>
                </a:solidFill>
              </a:rPr>
              <a:t>(2021 г.).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46000" y="3519000"/>
            <a:ext cx="418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В настоящее время </a:t>
            </a:r>
            <a:r>
              <a:rPr lang="ru-RU" b="1" dirty="0" smtClean="0">
                <a:solidFill>
                  <a:srgbClr val="002060"/>
                </a:solidFill>
              </a:rPr>
              <a:t>Альбатрос И.В. </a:t>
            </a:r>
            <a:r>
              <a:rPr lang="ru-RU" b="1" dirty="0" smtClean="0">
                <a:solidFill>
                  <a:srgbClr val="0070C0"/>
                </a:solidFill>
              </a:rPr>
              <a:t>в соавторстве с </a:t>
            </a:r>
            <a:r>
              <a:rPr lang="ru-RU" b="1" dirty="0" smtClean="0">
                <a:solidFill>
                  <a:srgbClr val="002060"/>
                </a:solidFill>
              </a:rPr>
              <a:t>Обуховым В.И. </a:t>
            </a:r>
            <a:r>
              <a:rPr lang="ru-RU" b="1" dirty="0" smtClean="0">
                <a:solidFill>
                  <a:srgbClr val="0070C0"/>
                </a:solidFill>
              </a:rPr>
              <a:t>принимают участие в фестивале авторской песни в честь трудового подвига соотечественников, участников строительства Сурского и Казанского оборонительных рубежей.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68" y="2169000"/>
            <a:ext cx="3151732" cy="3955744"/>
          </a:xfrm>
          <a:prstGeom prst="rect">
            <a:avLst/>
          </a:prstGeom>
        </p:spPr>
      </p:pic>
      <p:pic>
        <p:nvPicPr>
          <p:cNvPr id="24578" name="Picture 2" descr="D:\фото\Школа\IMG-53848896c447fd2cdd0246161a348d4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000" y="1269000"/>
            <a:ext cx="3915000" cy="3202348"/>
          </a:xfrm>
          <a:prstGeom prst="rect">
            <a:avLst/>
          </a:prstGeom>
          <a:noFill/>
        </p:spPr>
      </p:pic>
      <p:pic>
        <p:nvPicPr>
          <p:cNvPr id="24579" name="Picture 3" descr="D:\фото\Школ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6000" y="4104000"/>
            <a:ext cx="3417561" cy="2471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0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Участие педагогических кадров  в научных конференциях  </a:t>
            </a:r>
            <a:br>
              <a:rPr lang="ru-RU" sz="2800" b="1" dirty="0" smtClean="0"/>
            </a:br>
            <a:r>
              <a:rPr lang="ru-RU" sz="2800" b="1" dirty="0" smtClean="0"/>
              <a:t>на федеральном, региональном, муниципальном уровнях</a:t>
            </a:r>
            <a:endParaRPr lang="ru-RU" sz="28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256315"/>
              </p:ext>
            </p:extLst>
          </p:nvPr>
        </p:nvGraphicFramePr>
        <p:xfrm>
          <a:off x="156000" y="2394000"/>
          <a:ext cx="6408713" cy="335732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62649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1485000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1431064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9450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Уровень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конференции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8041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Муниципальный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уровень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8041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Региональный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уровень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8041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Федеральный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уровень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</a:tbl>
          </a:graphicData>
        </a:graphic>
      </p:graphicFrame>
      <p:pic>
        <p:nvPicPr>
          <p:cNvPr id="46081" name="Picture 1" descr="C:\Users\admin\Downloads\IMG-20200213-WA0003.jpg"/>
          <p:cNvPicPr>
            <a:picLocks noChangeAspect="1" noChangeArrowheads="1"/>
          </p:cNvPicPr>
          <p:nvPr/>
        </p:nvPicPr>
        <p:blipFill>
          <a:blip r:embed="rId2" cstate="print"/>
          <a:srcRect t="31006"/>
          <a:stretch>
            <a:fillRect/>
          </a:stretch>
        </p:blipFill>
        <p:spPr bwMode="auto">
          <a:xfrm>
            <a:off x="6996000" y="1690688"/>
            <a:ext cx="4230000" cy="2455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46082" name="Picture 2" descr="C:\Users\admin\Downloads\IMG-580b436eeef67a8984c0687429b4b785-V.jpg"/>
          <p:cNvPicPr>
            <a:picLocks noChangeAspect="1" noChangeArrowheads="1"/>
          </p:cNvPicPr>
          <p:nvPr/>
        </p:nvPicPr>
        <p:blipFill>
          <a:blip r:embed="rId3" cstate="print"/>
          <a:srcRect t="12586" r="-436" b="2644"/>
          <a:stretch>
            <a:fillRect/>
          </a:stretch>
        </p:blipFill>
        <p:spPr bwMode="auto">
          <a:xfrm>
            <a:off x="8256000" y="4336810"/>
            <a:ext cx="3457800" cy="2270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453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000" y="0"/>
            <a:ext cx="12192000" cy="864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                  Сведения </a:t>
            </a:r>
            <a:r>
              <a:rPr lang="ru-RU" sz="2000" b="1" dirty="0"/>
              <a:t>о выпускниках , достигших успехов в своей профессиональной </a:t>
            </a:r>
            <a:r>
              <a:rPr lang="ru-RU" sz="2000" b="1" dirty="0" smtClean="0"/>
              <a:t>деятельности</a:t>
            </a:r>
            <a:endParaRPr lang="ru-RU" sz="20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724814"/>
              </p:ext>
            </p:extLst>
          </p:nvPr>
        </p:nvGraphicFramePr>
        <p:xfrm>
          <a:off x="201000" y="729000"/>
          <a:ext cx="11630024" cy="5912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05000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710012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66150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Бельцов В.П.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bg1"/>
                          </a:solidFill>
                        </a:rPr>
                        <a:t>Кушев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И.А.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Ладыков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А.О.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Аврелькин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В.А.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22635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выпускник 1974 г.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Полковник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запаса. Награжден орденами: «За заслуги перед Отечеством»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II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степени, Международной организации гражданской обороны (МОГО), 16 медалями….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Экс – помощник министра МЧСС  Шойгу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Член Союза журналистов России с 1981 г. Ветеран боевых действий.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 выпускник 1982 г.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Член Президиума Гос. Совета Чувашской Республики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– 2016 г. Награжден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медалью ордена «За заслуги перед Чувашской Республикой», медалью «Честь и польза» международного благотворительного Фонда «Меценаты столетия».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выпускник 1994 г.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Кандидат экономических наук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2004 г.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Глава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администрации г. Чебоксары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2011 г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Заслуженный строитель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Чувашской Республикой - 2014 г. Кавалер Императорского и Царского ордена Св. Станислава -2013, медаль «За заслуги перед г. Чебоксары» -  2019.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выпускник 1995 г. 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Доктор технических наук.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М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инистр экономического развития,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промышленности и торговли Чувашской Республики 2013 –            2016 гг. Серебряный призер инновационного салона «Брюссель – Эврика» - 2005, лауреат премии правительства РФ в области науки и техники – 2006.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274050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Кортунов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И.Г.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выпускник 1980 г.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Кандидат экономических наук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Генеральный директор  АО «Чебоксарский завод кабельных изделий «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Чувашкабель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» с 2002 г.</a:t>
                      </a:r>
                    </a:p>
                    <a:p>
                      <a:pPr algn="just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зам. начальника Гл. упр. развития экономики и промышленности , руководитель департамента экономики Красноярского края –  1998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Удина Т.А.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 выпускница 1981 г.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Директор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МБОУ»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Центра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ППМС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«Содружество» г. Чебоксары, научный сотрудник БОУ ДПО ПК(С) «Чувашского  республиканского институт образования» МО Чувашии. Председатель ЧРО ООО «Федерация психологов образования России».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Головашкин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 Д.Л.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 выпускник 1991 г. </a:t>
                      </a:r>
                    </a:p>
                    <a:p>
                      <a:pPr algn="just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Доктор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физико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–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математичеких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наук. Профессор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кафедры прикладной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математики СГАУ (Самарский гос. аэрокосмический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универ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.).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Гос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. премия РФ 2003 г.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Широков О.Н.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– выпускник 1978 г.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Декан историко-географического факультета ЧГУ им. И.Н. Ульянова</a:t>
                      </a: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, доктор исторических наук, </a:t>
                      </a: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профессор.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Павлова А.В.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– выпускница 2018 г.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Чемпионка мира по гиревому спорту </a:t>
                      </a:r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- 2020</a:t>
                      </a: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.</a:t>
                      </a: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 Студентка Санкт – Петербургского государственного аграрного</a:t>
                      </a:r>
                      <a:r>
                        <a:rPr lang="ru-RU" altLang="ru-RU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 университета с 2018 г.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4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00" y="369000"/>
            <a:ext cx="4635000" cy="10023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Информация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о молодых работниках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и их наставниках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42334"/>
              </p:ext>
            </p:extLst>
          </p:nvPr>
        </p:nvGraphicFramePr>
        <p:xfrm>
          <a:off x="0" y="1944000"/>
          <a:ext cx="12192000" cy="4754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96477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96477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865057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3333989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494423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/>
                        <a:t>Белова О.В. – учитель </a:t>
                      </a:r>
                      <a:r>
                        <a:rPr lang="ru-RU" sz="1800" b="0" dirty="0" smtClean="0"/>
                        <a:t>начальных классов – </a:t>
                      </a:r>
                      <a:r>
                        <a:rPr lang="ru-RU" sz="1800" b="1" dirty="0" smtClean="0"/>
                        <a:t>наставник Шабалкина А.В., </a:t>
                      </a:r>
                      <a:r>
                        <a:rPr lang="ru-RU" sz="1800" b="0" dirty="0" smtClean="0"/>
                        <a:t>заместитель директора, Почетный работник общего образования РФ, заслуженный учитель ЧР, 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</a:rPr>
                        <a:t>пед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</a:rPr>
                        <a:t>. стаж -  35 лет. </a:t>
                      </a:r>
                    </a:p>
                    <a:p>
                      <a:pPr algn="just"/>
                      <a:endParaRPr lang="ru-RU" sz="18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Зайцев</a:t>
                      </a:r>
                      <a:r>
                        <a:rPr lang="ru-RU" sz="1800" baseline="0" dirty="0" smtClean="0"/>
                        <a:t> Н.Ю. – учитель </a:t>
                      </a:r>
                      <a:r>
                        <a:rPr lang="ru-RU" sz="1800" b="0" baseline="0" dirty="0" smtClean="0"/>
                        <a:t>английского языка – </a:t>
                      </a:r>
                      <a:r>
                        <a:rPr lang="ru-RU" sz="1800" baseline="0" dirty="0" smtClean="0"/>
                        <a:t>наставник Горская В.С., </a:t>
                      </a:r>
                      <a:r>
                        <a:rPr lang="ru-RU" sz="1800" b="0" baseline="0" dirty="0" smtClean="0"/>
                        <a:t>учитель высшей категории, </a:t>
                      </a:r>
                      <a:r>
                        <a:rPr lang="ru-RU" sz="1800" b="0" baseline="0" dirty="0" err="1" smtClean="0">
                          <a:solidFill>
                            <a:schemeClr val="bg1"/>
                          </a:solidFill>
                        </a:rPr>
                        <a:t>пед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</a:rPr>
                        <a:t>. стаж – 41 год.  </a:t>
                      </a:r>
                      <a:endParaRPr lang="ru-RU" b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Лисина М.А. – учитель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физкультуры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– наставник Семенова Л.А., 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учитель  первой  категории, мастер спорта, </a:t>
                      </a:r>
                      <a:r>
                        <a:rPr lang="ru-RU" b="0" baseline="0" dirty="0" err="1" smtClean="0">
                          <a:solidFill>
                            <a:schemeClr val="bg1"/>
                          </a:solidFill>
                        </a:rPr>
                        <a:t>пед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. стаж – 20 лет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Старшие вожатые: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Кострюкова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В.А. ,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- Черноморченко Н.С. – наставник Круглова С.Б.,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заместитель директора, Почетный работник среднего профессионального образования РФ,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 smtClean="0">
                          <a:solidFill>
                            <a:schemeClr val="bg1"/>
                          </a:solidFill>
                        </a:rPr>
                        <a:t>пед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с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таж – 43 года.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           Совет ветеранов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   педагогического труда.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Наставничество – одна из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эффективных форм профессиональной адаптации, способствующей повышению профессиональной компетенции…»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                          (Положение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о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                        наставничестве)</a:t>
                      </a: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01" y="3473999"/>
            <a:ext cx="3351000" cy="3100855"/>
          </a:xfrm>
          <a:prstGeom prst="rect">
            <a:avLst/>
          </a:prstGeom>
        </p:spPr>
      </p:pic>
      <p:pic>
        <p:nvPicPr>
          <p:cNvPr id="25602" name="Picture 2" descr="D:\фото\Бал к юбилею школ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773" y="0"/>
            <a:ext cx="5870227" cy="315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4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00" y="99000"/>
            <a:ext cx="10515600" cy="53999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Доска почета: информация о работниках, имеющих определенные достижения</a:t>
            </a:r>
            <a:endParaRPr lang="ru-RU" sz="22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606035"/>
              </p:ext>
            </p:extLst>
          </p:nvPr>
        </p:nvGraphicFramePr>
        <p:xfrm>
          <a:off x="1" y="684000"/>
          <a:ext cx="12191998" cy="5940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80911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80911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80911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3249265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59400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3296"/>
                          </a:solidFill>
                        </a:rPr>
                        <a:t>З</a:t>
                      </a:r>
                      <a:r>
                        <a:rPr lang="ru-RU" sz="1400" dirty="0" smtClean="0">
                          <a:solidFill>
                            <a:srgbClr val="003296"/>
                          </a:solidFill>
                        </a:rPr>
                        <a:t>аслуженные</a:t>
                      </a:r>
                      <a:r>
                        <a:rPr lang="ru-RU" sz="1400" baseline="0" dirty="0" smtClean="0">
                          <a:solidFill>
                            <a:srgbClr val="003296"/>
                          </a:solidFill>
                        </a:rPr>
                        <a:t>  </a:t>
                      </a:r>
                      <a:r>
                        <a:rPr lang="ru-RU" sz="1400" dirty="0" smtClean="0">
                          <a:solidFill>
                            <a:srgbClr val="003296"/>
                          </a:solidFill>
                        </a:rPr>
                        <a:t>учителя  РСФСР</a:t>
                      </a:r>
                      <a:r>
                        <a:rPr lang="en-US" sz="1400" dirty="0" smtClean="0">
                          <a:solidFill>
                            <a:srgbClr val="003296"/>
                          </a:solidFill>
                        </a:rPr>
                        <a:t>:</a:t>
                      </a:r>
                      <a:endParaRPr lang="ru-RU" sz="1400" dirty="0" smtClean="0">
                        <a:solidFill>
                          <a:srgbClr val="003296"/>
                        </a:solidFill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Александрова Т.В., Петрова А.С.,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Шишулина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В.Н., Фомина Е.С.</a:t>
                      </a:r>
                    </a:p>
                    <a:p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b="1" dirty="0" smtClean="0">
                          <a:solidFill>
                            <a:srgbClr val="003296"/>
                          </a:solidFill>
                        </a:rPr>
                        <a:t>З</a:t>
                      </a:r>
                      <a:r>
                        <a:rPr lang="ru-RU" sz="1400" dirty="0" smtClean="0">
                          <a:solidFill>
                            <a:srgbClr val="003296"/>
                          </a:solidFill>
                        </a:rPr>
                        <a:t>аслуженные  учителя Чувашской Республики: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Александрова Т.В., Иванов Ю.Я., 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Обручников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 А.А.,</a:t>
                      </a:r>
                      <a:r>
                        <a:rPr lang="ru-RU" sz="1400" baseline="0" dirty="0" smtClean="0">
                          <a:solidFill>
                            <a:srgbClr val="0067B4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Петрова А.С., Пичугина А.С., 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Спасибенко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В.А., Степанова М.Н., Шабалкина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BB0"/>
                          </a:solidFill>
                        </a:rPr>
                        <a:t>Заслуженный работник образования Чувашской Республики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Жукова Л.М.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rgbClr val="003296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Отличники  народного просвещения: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Александрова Т.В., Артемьева О.Н.,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Ганул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Э.Н.,  Горшкова П.А.,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Босомыкина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Р.В., Осипова Н.Я.,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Павлунина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Р.П., Петрова А.С., Сергеева Г.В.,  Симакова</a:t>
                      </a:r>
                      <a:r>
                        <a:rPr lang="ru-RU" sz="1400" b="1" kern="1200" baseline="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Ю.Л.,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Степанова М.Н.,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Убасева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Л.С.</a:t>
                      </a:r>
                    </a:p>
                    <a:p>
                      <a:endParaRPr lang="ru-RU" sz="18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Почетный  работник среднего профессионального образования РФ 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Круглова С.Б.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Почетные работники общего образования РФ: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Алексеева Е.Л., Борисова Л.Б., Григорьева Н.А., Иванова Л.А.,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Изангел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Р.В., 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Камаева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Л.А.,    Козлюк Г.М.,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Корюкина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В.Ф., Крылова И.Е., Илларионова М.П.,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Логунина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О.В., </a:t>
                      </a:r>
                      <a:r>
                        <a:rPr lang="ru-RU" sz="1400" b="1" kern="1200" dirty="0" err="1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Мидукова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 О.Н.,  Мышкина А.П., Павлова Е.Г.,  Романов Б.Г., Шабалкина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Почетный работник воспитания и просвещения образования РФ 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Павлова В.В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accent4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accent4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Педагоги с ученой степенью: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rgbClr val="003296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кандидат исторических наук - 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Матюшин П.Н.,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ea typeface="Times New Roman"/>
                          <a:cs typeface="+mn-cs"/>
                        </a:rPr>
                        <a:t>кандидат психологических наук - 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ea typeface="Times New Roman"/>
                          <a:cs typeface="+mn-cs"/>
                        </a:rPr>
                        <a:t>Ефимова Н.Н.,</a:t>
                      </a:r>
                      <a:r>
                        <a:rPr lang="ru-RU" sz="14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endParaRPr lang="en-US" sz="1400" b="1" kern="1200" dirty="0" smtClean="0">
                        <a:solidFill>
                          <a:schemeClr val="accent4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296"/>
                          </a:solidFill>
                          <a:latin typeface="+mn-lt"/>
                          <a:cs typeface="+mn-cs"/>
                        </a:rPr>
                        <a:t>кандидат педагогических наук – </a:t>
                      </a:r>
                      <a:r>
                        <a:rPr lang="ru-RU" sz="1400" b="1" kern="1200" dirty="0" smtClean="0">
                          <a:solidFill>
                            <a:srgbClr val="0067B4"/>
                          </a:solidFill>
                          <a:latin typeface="+mn-lt"/>
                          <a:cs typeface="+mn-cs"/>
                        </a:rPr>
                        <a:t>Петрова З.А.,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кандидат философских</a:t>
                      </a:r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наук – </a:t>
                      </a:r>
                      <a:r>
                        <a:rPr lang="ru-RU" sz="1400" b="1" kern="1200" baseline="0" dirty="0" smtClean="0">
                          <a:solidFill>
                            <a:srgbClr val="0067B4"/>
                          </a:solidFill>
                          <a:latin typeface="+mn-lt"/>
                          <a:cs typeface="+mn-cs"/>
                        </a:rPr>
                        <a:t>Матвеев А.Г.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67B4"/>
                        </a:solidFill>
                      </a:endParaRPr>
                    </a:p>
                    <a:p>
                      <a:pPr lvl="0"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Победители конкурсов: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- лучший учитель Российской Федерации – 2008 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Шабалкина А.В., Павлова Е.Г., </a:t>
                      </a:r>
                    </a:p>
                    <a:p>
                      <a:pPr lvl="0"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-  лучший учитель Чувашской Республики -  2010 -Шабалкина А.В.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296"/>
                          </a:solidFill>
                        </a:rPr>
                        <a:t>Занесены в «Энциклопедию столичного образования» (Чебоксары):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Александрова Т.В., Артемьева О.Н., Борисова Л.Б., Григорьева Н.А., Иванова Л.А.,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Изангел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Р.В., Илларионова М.П., Козлюк Г.М..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Корюкина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В.Ф., Круглова С.Б.,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Логунина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О.В.,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Мидукова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О.Н., Павлова В.В., Павлова Е.Г., Петрова А.С., 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Пиняев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В.Н., Пичугина А.С.,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Полбенникова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И.И., 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Самохвалова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С.В., Степанова М.И., Фролов Е.И., Шабалкина А.В., </a:t>
                      </a:r>
                      <a:r>
                        <a:rPr lang="ru-RU" sz="1400" dirty="0" err="1" smtClean="0">
                          <a:solidFill>
                            <a:srgbClr val="0067B4"/>
                          </a:solidFill>
                        </a:rPr>
                        <a:t>Шишулина</a:t>
                      </a: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 В.Н.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67B4"/>
                          </a:solidFill>
                        </a:rPr>
                        <a:t>Пыхтеев Г.А. –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учитель технологии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 </a:t>
                      </a:r>
                      <a:r>
                        <a:rPr lang="ru-RU" sz="1400" baseline="0" dirty="0" smtClean="0">
                          <a:solidFill>
                            <a:srgbClr val="003296"/>
                          </a:solidFill>
                          <a:latin typeface="+mn-lt"/>
                        </a:rPr>
                        <a:t>член Союза художников России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 2002 г.</a:t>
                      </a:r>
                      <a:endParaRPr lang="ru-RU" sz="140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67B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3296"/>
                          </a:solidFill>
                        </a:rPr>
                        <a:t>член Союза художников России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5" name="Picture 2" descr="Z:\Директор Жукова Л.М\2020-2021\КОНКУРС Внимание\фото для презент\DSC_0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00" y="4419000"/>
            <a:ext cx="8865000" cy="219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365125"/>
            <a:ext cx="10252800" cy="1325563"/>
          </a:xfrm>
        </p:spPr>
        <p:txBody>
          <a:bodyPr/>
          <a:lstStyle/>
          <a:p>
            <a:r>
              <a:rPr lang="ru-RU" b="1" dirty="0" smtClean="0"/>
              <a:t>                                 История</a:t>
            </a:r>
            <a:endParaRPr lang="ru-RU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405653"/>
              </p:ext>
            </p:extLst>
          </p:nvPr>
        </p:nvGraphicFramePr>
        <p:xfrm>
          <a:off x="66000" y="1989000"/>
          <a:ext cx="11880000" cy="44873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65000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0250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5130000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4944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№ п/п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Дата создания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перерегистрации учреждения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учреждения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Основание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(наименование документа)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1969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Чебоксарская средняя школа № 27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Документы отсутствуют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1993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Физико-математический лицей Московского района г. Чебоксары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Московской районной администрации        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Чебоксары от 23.08.1993 г. № 946 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2003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образовательное учреждение «Средняя общеобразовательная школа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27» г. Чебоксары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главы администрации г. Чебоксары 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27.06.2003 г. № 1558-р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общеобразовательное учреждение «Средняя общеобразовательная школа № 27 города Чебоксары»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управления образования администрации     г. Чебоксары 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27.11.2009 г.  № 493,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Свидетельство о внесении записи в ЕГРЮЛ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04.02.2010 г. № 748, 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серия 21  № 002091003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33698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2011 года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настоящее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бюджетное общеобразовательное учреждение «Средняя общеобразовательная школа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27» города Чебоксары Чувашской Республики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главы администрации города Чебоксары 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20.07.2011 г.  № 247,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Свидетельство о внесении записи в ЕГРЮЛ </a:t>
                      </a:r>
                    </a:p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01.09.201 1г. № 7029, 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серия 21 № 002220882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67924"/>
                  </a:ext>
                </a:extLst>
              </a:tr>
            </a:tbl>
          </a:graphicData>
        </a:graphic>
      </p:graphicFrame>
      <p:pic>
        <p:nvPicPr>
          <p:cNvPr id="1027" name="Picture 3" descr="D:\Мои документы\Рабочий стол\Сайт\Архив\История и достижения Руководители\История\IMG_5799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" y="67711"/>
            <a:ext cx="3600000" cy="16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88" y="67711"/>
            <a:ext cx="3260699" cy="16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00" y="1854000"/>
            <a:ext cx="2863428" cy="25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D:\фото\РАБОТА\IMG-c139a39f72b216a50132bddab0bbc88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000" y="639000"/>
            <a:ext cx="4452813" cy="3249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1000" y="2619000"/>
            <a:ext cx="434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CC"/>
                </a:solidFill>
                <a:cs typeface="Times New Roman" pitchFamily="18" charset="0"/>
              </a:rPr>
              <a:t>Победитель муниципального конкурса </a:t>
            </a:r>
            <a:endParaRPr lang="ru-RU" b="1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66CC"/>
                </a:solidFill>
                <a:cs typeface="Times New Roman" pitchFamily="18" charset="0"/>
              </a:rPr>
              <a:t>Успешная женщина -2018</a:t>
            </a:r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6CC"/>
                </a:solidFill>
                <a:cs typeface="Times New Roman" pitchFamily="18" charset="0"/>
              </a:rPr>
              <a:t>в номинации </a:t>
            </a:r>
            <a:endParaRPr lang="ru-RU" b="1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66CC"/>
                </a:solidFill>
                <a:cs typeface="Times New Roman" pitchFamily="18" charset="0"/>
              </a:rPr>
              <a:t>Сердце отдаю будущему поколению</a:t>
            </a:r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»-</a:t>
            </a:r>
          </a:p>
          <a:p>
            <a:pPr algn="ctr"/>
            <a:r>
              <a:rPr lang="ru-RU" b="1" dirty="0" smtClean="0">
                <a:solidFill>
                  <a:srgbClr val="0066CC"/>
                </a:solidFill>
                <a:cs typeface="Times New Roman" pitchFamily="18" charset="0"/>
              </a:rPr>
              <a:t>Павлова В.В.</a:t>
            </a:r>
            <a:endParaRPr lang="ru-RU" dirty="0"/>
          </a:p>
        </p:txBody>
      </p:sp>
      <p:pic>
        <p:nvPicPr>
          <p:cNvPr id="9" name="Picture 7" descr="C:\Users\admin\Desktop\ГРАМОТЫ ПАВЛОВА В.В\ФОТО-НАГРАДЫ\IMG_20210525_205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1000" y="4168737"/>
            <a:ext cx="3643338" cy="26892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414000"/>
            <a:ext cx="1755000" cy="2226915"/>
          </a:xfrm>
          <a:prstGeom prst="rect">
            <a:avLst/>
          </a:prstGeom>
        </p:spPr>
      </p:pic>
      <p:pic>
        <p:nvPicPr>
          <p:cNvPr id="10" name="Picture 11" descr="D:\фото\РАБОТА\IMG-a15294ad9b63136462ae8631f0843db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1000" y="504000"/>
            <a:ext cx="1710000" cy="215671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000" y="-126000"/>
            <a:ext cx="11004234" cy="7498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61000" y="4059000"/>
            <a:ext cx="351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296"/>
                </a:solidFill>
              </a:rPr>
              <a:t>Повышение профессиональной компетенции и заинтересованности педагогов в сохранении и укреплении</a:t>
            </a:r>
          </a:p>
          <a:p>
            <a:pPr algn="ctr"/>
            <a:r>
              <a:rPr lang="ru-RU" b="1" dirty="0">
                <a:solidFill>
                  <a:srgbClr val="003296"/>
                </a:solidFill>
              </a:rPr>
              <a:t>как здоровья школьников, так и своего здоровья, общей экологической культуры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6000" y="4421904"/>
            <a:ext cx="3600000" cy="24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1202" y="284063"/>
            <a:ext cx="2727686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Участники </a:t>
            </a:r>
            <a:br>
              <a:rPr lang="ru-RU" sz="2400" b="1" dirty="0" smtClean="0"/>
            </a:br>
            <a:r>
              <a:rPr lang="ru-RU" sz="2400" b="1" dirty="0" smtClean="0"/>
              <a:t>ежегодных </a:t>
            </a:r>
            <a:r>
              <a:rPr lang="ru-RU" sz="2400" b="1" dirty="0" err="1" smtClean="0"/>
              <a:t>городский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туристических</a:t>
            </a:r>
            <a:br>
              <a:rPr lang="ru-RU" sz="2400" b="1" dirty="0" smtClean="0"/>
            </a:br>
            <a:r>
              <a:rPr lang="ru-RU" sz="2400" b="1" dirty="0" smtClean="0"/>
              <a:t> слетов</a:t>
            </a:r>
            <a:endParaRPr lang="ru-RU" sz="2400" b="1" dirty="0"/>
          </a:p>
        </p:txBody>
      </p:sp>
      <p:pic>
        <p:nvPicPr>
          <p:cNvPr id="4" name="Picture 9" descr="D:\Хранилище\Профсоюз обществ работа\Отдых\Турслет\турслет 2012\IMG_4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4" y="122589"/>
            <a:ext cx="3601201" cy="2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00" y="1809000"/>
            <a:ext cx="3735001" cy="2355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3" y="3879000"/>
            <a:ext cx="2510336" cy="2864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00" y="151490"/>
            <a:ext cx="5863113" cy="2916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77" y="3384000"/>
            <a:ext cx="4080540" cy="3060405"/>
          </a:xfrm>
          <a:prstGeom prst="rect">
            <a:avLst/>
          </a:prstGeom>
        </p:spPr>
      </p:pic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00" y="4041929"/>
            <a:ext cx="3600000" cy="2701291"/>
          </a:xfrm>
        </p:spPr>
      </p:pic>
    </p:spTree>
    <p:extLst>
      <p:ext uri="{BB962C8B-B14F-4D97-AF65-F5344CB8AC3E}">
        <p14:creationId xmlns:p14="http://schemas.microsoft.com/office/powerpoint/2010/main" val="3527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546" y="92184"/>
            <a:ext cx="9730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      Основные </a:t>
            </a:r>
            <a:r>
              <a:rPr lang="ru-RU" sz="28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показатели и результаты деятельности в части взаимодействия образовательной организации с родителями</a:t>
            </a:r>
            <a:endParaRPr lang="ru-RU" dirty="0"/>
          </a:p>
        </p:txBody>
      </p:sp>
      <p:pic>
        <p:nvPicPr>
          <p:cNvPr id="7" name="Picture 8" descr="C:\Users\user\Downloads\IMG_3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3" y="1619365"/>
            <a:ext cx="4925742" cy="328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93" y="1625015"/>
            <a:ext cx="6145403" cy="3277548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47650" y="5202238"/>
            <a:ext cx="9248042" cy="16557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altLang="ru-RU" sz="29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приумножение нравственных, культурных и научных ценностей общества; развитие национальной культуры; воспитание граждан демократического государства, уважающих права и свободы личности; объединение усилий семьи, школы в воспитании детей.</a:t>
            </a:r>
          </a:p>
          <a:p>
            <a:r>
              <a:rPr lang="ru-RU" alt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объединение усилий семьи, школы в воспитании детей</a:t>
            </a:r>
          </a:p>
          <a:p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01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33893"/>
            <a:ext cx="7380513" cy="131151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Семья и школа: от диалога к </a:t>
            </a:r>
            <a:r>
              <a:rPr lang="ru-RU" alt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партнерству</a:t>
            </a:r>
            <a:br>
              <a:rPr lang="ru-RU" alt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Семья и школа – это берег и море. На берегу, ребенок делает свои шаги, а потом перед ним открывается необозримое море знаний, и курс в этом море прокладывает школа…»</a:t>
            </a:r>
            <a:br>
              <a:rPr lang="ru-RU" alt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Л. Кассиль</a:t>
            </a:r>
            <a:br>
              <a:rPr lang="ru-RU" alt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200" b="1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909647" y="4205262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. </a:t>
            </a:r>
            <a:endParaRPr lang="ru-RU" sz="1400" dirty="0"/>
          </a:p>
        </p:txBody>
      </p:sp>
      <p:pic>
        <p:nvPicPr>
          <p:cNvPr id="28" name="Рисунок 27" descr="Z:\Фотографии с мероприятий\Собрание по ремонту\DSC_10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7" y="3122023"/>
            <a:ext cx="4599242" cy="338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15" y="218795"/>
            <a:ext cx="3927485" cy="648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7006" y="3122024"/>
            <a:ext cx="2393979" cy="338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55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06869" y="3244334"/>
            <a:ext cx="1378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Совет отцов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34730" y="3140007"/>
            <a:ext cx="2843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Совет отцов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0" y="4261923"/>
            <a:ext cx="3134546" cy="2596077"/>
          </a:xfrm>
          <a:prstGeom prst="rect">
            <a:avLst/>
          </a:prstGeom>
        </p:spPr>
      </p:pic>
      <p:pic>
        <p:nvPicPr>
          <p:cNvPr id="9" name="Picture 3" descr="D:\Хранилище\Воспит работа\Спорт здоровье\Конкурс\Месячник\Смотр\3A1X9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11" y="1171680"/>
            <a:ext cx="5257627" cy="29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30" y="506216"/>
            <a:ext cx="2658796" cy="2278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28" y="4203154"/>
            <a:ext cx="8064137" cy="2649276"/>
          </a:xfrm>
          <a:prstGeom prst="rect">
            <a:avLst/>
          </a:prstGeom>
        </p:spPr>
      </p:pic>
      <p:pic>
        <p:nvPicPr>
          <p:cNvPr id="12" name="Рисунок 11" descr="C:\Users\user\AppData\Local\Microsoft\Windows\INetCache\Content.Word\12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82" y="350550"/>
            <a:ext cx="2404297" cy="326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1" descr="Z:\БЛАНКИ логотип\логотип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4" y="158599"/>
            <a:ext cx="1361964" cy="14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6613" y="41495"/>
            <a:ext cx="5108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Усиление взаимодействия с семьями учащихся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 процессе создания социальной среды развития,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активизации позиции родителей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как участников образовательного процесса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Программа развития «Школа жизненных компетенций»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41FE287E-7A7D-4B8F-9029-17F74833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07975"/>
            <a:ext cx="819952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Удовлетворенность родителей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качеством образовательных результатов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61C03-119D-4D01-9DE9-41877984F883}"/>
              </a:ext>
            </a:extLst>
          </p:cNvPr>
          <p:cNvSpPr txBox="1"/>
          <p:nvPr/>
        </p:nvSpPr>
        <p:spPr>
          <a:xfrm>
            <a:off x="8571000" y="299280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2025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3A5CE-C57E-459E-8D5A-B6D596CB3361}"/>
              </a:ext>
            </a:extLst>
          </p:cNvPr>
          <p:cNvSpPr txBox="1"/>
          <p:nvPr/>
        </p:nvSpPr>
        <p:spPr>
          <a:xfrm>
            <a:off x="6916530" y="300475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2020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A9E84-6FC3-4A89-937C-CA58C41AC63A}"/>
              </a:ext>
            </a:extLst>
          </p:cNvPr>
          <p:cNvSpPr txBox="1"/>
          <p:nvPr/>
        </p:nvSpPr>
        <p:spPr>
          <a:xfrm>
            <a:off x="5219680" y="3004753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2015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607769-5E7A-44A5-8769-9C6993022F20}"/>
              </a:ext>
            </a:extLst>
          </p:cNvPr>
          <p:cNvSpPr txBox="1"/>
          <p:nvPr/>
        </p:nvSpPr>
        <p:spPr>
          <a:xfrm>
            <a:off x="3522830" y="300475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201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978E3-B9FB-4F5D-8524-32D0CE62B411}"/>
              </a:ext>
            </a:extLst>
          </p:cNvPr>
          <p:cNvSpPr txBox="1"/>
          <p:nvPr/>
        </p:nvSpPr>
        <p:spPr>
          <a:xfrm>
            <a:off x="1825980" y="300475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2005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62AC709-5BB6-4503-B8EB-182E76F645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5600090" y="4137784"/>
            <a:ext cx="360000" cy="36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A3792DD-AF68-483D-9BB8-4D6EA655EB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66850" y="4151781"/>
            <a:ext cx="360000" cy="36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77046" y="4633546"/>
            <a:ext cx="2414954" cy="215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Удовлетворенность родителей на высоком уровне. Занятия интересные и познавательные.</a:t>
            </a:r>
            <a:endParaRPr lang="ru-RU" dirty="0"/>
          </a:p>
        </p:txBody>
      </p:sp>
      <p:graphicFrame>
        <p:nvGraphicFramePr>
          <p:cNvPr id="31" name="Диаграмма 30"/>
          <p:cNvGraphicFramePr/>
          <p:nvPr>
            <p:extLst/>
          </p:nvPr>
        </p:nvGraphicFramePr>
        <p:xfrm>
          <a:off x="2674858" y="1273765"/>
          <a:ext cx="5295349" cy="3461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" y="1633538"/>
            <a:ext cx="2387993" cy="231834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" y="4366039"/>
            <a:ext cx="3989952" cy="224854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6"/>
          <a:stretch/>
        </p:blipFill>
        <p:spPr>
          <a:xfrm>
            <a:off x="5949564" y="4515531"/>
            <a:ext cx="3358262" cy="220818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1341512"/>
            <a:ext cx="4117731" cy="30882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13277" y="131885"/>
            <a:ext cx="2989385" cy="112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Команда  родителей </a:t>
            </a:r>
          </a:p>
          <a:p>
            <a:pPr algn="ctr"/>
            <a:r>
              <a:rPr lang="ru-RU" sz="1600" dirty="0" smtClean="0"/>
              <a:t>под руководством </a:t>
            </a:r>
          </a:p>
          <a:p>
            <a:pPr algn="ctr"/>
            <a:r>
              <a:rPr lang="ru-RU" sz="1600" dirty="0" smtClean="0"/>
              <a:t>социального педагога </a:t>
            </a:r>
          </a:p>
          <a:p>
            <a:pPr algn="ctr"/>
            <a:r>
              <a:rPr lang="ru-RU" sz="1600" dirty="0" smtClean="0"/>
              <a:t>на туристическом слете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76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180173"/>
            <a:ext cx="9077325" cy="97663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Взаимодействие с родительской общественностью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Реализация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</a:rPr>
              <a:t> программы ЗОЖ 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</a:rPr>
              <a:t>совместно с родителями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72" y="2010656"/>
            <a:ext cx="5076041" cy="2857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44574" y="5087984"/>
            <a:ext cx="3872082" cy="96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Семеновых – пропагандисты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ОБРАЗАЖИЗНИ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(приоритет -  маунтинбайк)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34793"/>
            <a:ext cx="5046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Никитиных-победители районного конкурса «Семья года 2018», лауреаты II степени Республиканского народного творчества «Талантов перезвон», лауреаты I степени Международного конкурса искусств «Радуга талантов».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2955" y="337088"/>
            <a:ext cx="2417884" cy="4943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686932" y="5138476"/>
            <a:ext cx="2672862" cy="152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Семья </a:t>
            </a:r>
            <a:r>
              <a:rPr lang="ru-RU" sz="1400" dirty="0" err="1" smtClean="0">
                <a:solidFill>
                  <a:schemeClr val="bg1"/>
                </a:solidFill>
              </a:rPr>
              <a:t>Шероновых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пропагандисты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(приоритет - </a:t>
            </a:r>
            <a:r>
              <a:rPr lang="ru-RU" sz="1400" dirty="0" smtClean="0">
                <a:solidFill>
                  <a:schemeClr val="bg1"/>
                </a:solidFill>
              </a:rPr>
              <a:t> туризм)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10989" b="4936"/>
          <a:stretch/>
        </p:blipFill>
        <p:spPr>
          <a:xfrm>
            <a:off x="104775" y="1390362"/>
            <a:ext cx="5039799" cy="3710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4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2881" y="3324383"/>
            <a:ext cx="3112769" cy="314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Цель программы: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создание в школе организационно-педагогических, материально-технических, санитарно-гигиенических, экологических и других условий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здоровьесбережения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29" y="126584"/>
            <a:ext cx="4529471" cy="292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D:\Мои документы\Рабочий стол\Фото Бал 50\Фото2\_DSC010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6584"/>
            <a:ext cx="2369819" cy="310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Z:\Директор Жукова Л.М\2020-2021\КОНКУРС Внимание\фото для презент\сортзал родител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55710"/>
            <a:ext cx="8087889" cy="408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95650" y="231591"/>
            <a:ext cx="4258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Реализация  программы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«Формирование культуры здорового и безопасного образа жизни»</a:t>
            </a:r>
          </a:p>
        </p:txBody>
      </p:sp>
    </p:spTree>
    <p:extLst>
      <p:ext uri="{BB962C8B-B14F-4D97-AF65-F5344CB8AC3E}">
        <p14:creationId xmlns:p14="http://schemas.microsoft.com/office/powerpoint/2010/main" val="36760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436" y="143140"/>
            <a:ext cx="7106522" cy="6688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Коллективные творческие дела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348322" y="937632"/>
            <a:ext cx="3844450" cy="2114550"/>
          </a:xfrm>
        </p:spPr>
        <p:txBody>
          <a:bodyPr>
            <a:normAutofit fontScale="92500"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Консолидация и координация деятельности школы, семьи, общественности в воспитании детей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6674"/>
          <a:stretch>
            <a:fillRect/>
          </a:stretch>
        </p:blipFill>
        <p:spPr>
          <a:xfrm>
            <a:off x="3559157" y="2813181"/>
            <a:ext cx="2491472" cy="3854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58" y="365125"/>
            <a:ext cx="4759569" cy="3173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50" y="3774317"/>
            <a:ext cx="5759964" cy="3011326"/>
          </a:xfrm>
          <a:prstGeom prst="rect">
            <a:avLst/>
          </a:prstGeom>
        </p:spPr>
      </p:pic>
      <p:pic>
        <p:nvPicPr>
          <p:cNvPr id="11" name="Picture 2" descr="Z:\Директор Жукова Л.М\2016-2017 учебный год\ЛЮДМИЛЕ МИТРОФАНОВНЕ\DSC_0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6" y="1576296"/>
            <a:ext cx="2965860" cy="418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81" y="3966746"/>
            <a:ext cx="4871143" cy="271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3285128"/>
            <a:ext cx="6724650" cy="340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38" y="166108"/>
            <a:ext cx="6207562" cy="361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9428" y="375418"/>
            <a:ext cx="6083866" cy="22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000" y="7749000"/>
            <a:ext cx="528478" cy="77654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82930"/>
              </p:ext>
            </p:extLst>
          </p:nvPr>
        </p:nvGraphicFramePr>
        <p:xfrm>
          <a:off x="471000" y="189000"/>
          <a:ext cx="10882800" cy="626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PDF" r:id="rId4" imgW="0" imgH="360" progId="">
                  <p:embed/>
                </p:oleObj>
              </mc:Choice>
              <mc:Fallback>
                <p:oleObj name="PDF" r:id="rId4" imgW="0" imgH="360" progId="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00" y="189000"/>
                        <a:ext cx="10882800" cy="6261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43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Хранилище\Воспит работа\Спорт здоровье\Конкурс\Мероприятия\DSC0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7" y="308513"/>
            <a:ext cx="3617165" cy="271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Хранилище\Воспит работа\Спорт здоровье\Пути невыдуманных героев школа 27 09.08.2016\IMG_4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79" y="204081"/>
            <a:ext cx="7073752" cy="341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Хранилище\Профсоюз обществ работа\111Новая папка\IMG_6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3" y="4222073"/>
            <a:ext cx="6881462" cy="247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58" y="3536996"/>
            <a:ext cx="4212000" cy="3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021744"/>
            <a:ext cx="4959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по месту жительства </a:t>
            </a:r>
            <a:endParaRPr lang="ru-RU" altLang="ru-RU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рамках реализации проекта </a:t>
            </a:r>
            <a:endParaRPr lang="ru-RU" altLang="ru-RU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Социально-культурный центр»</a:t>
            </a:r>
          </a:p>
        </p:txBody>
      </p:sp>
    </p:spTree>
    <p:extLst>
      <p:ext uri="{BB962C8B-B14F-4D97-AF65-F5344CB8AC3E}">
        <p14:creationId xmlns:p14="http://schemas.microsoft.com/office/powerpoint/2010/main" val="31144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9" y="188641"/>
            <a:ext cx="7045553" cy="92185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и результаты деятельности</a:t>
            </a:r>
            <a:b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части результатов ЕГЭ выпускников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C6251-93DC-49BF-ADCA-30436005B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5"/>
            <a:ext cx="63228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 descr="Z:\Директор Жукова Л.М\2020-2021\КОНКУРС Внимание\фото для презент\DSC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052737"/>
            <a:ext cx="1561280" cy="204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/>
          </p:nvPr>
        </p:nvGraphicFramePr>
        <p:xfrm>
          <a:off x="1524001" y="1124745"/>
          <a:ext cx="854132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D:\КОНКУРС Внимание\фото для презент\IMG_1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772816"/>
            <a:ext cx="1656184" cy="25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 txBox="1">
            <a:spLocks/>
          </p:cNvSpPr>
          <p:nvPr/>
        </p:nvSpPr>
        <p:spPr>
          <a:xfrm>
            <a:off x="8252779" y="4133564"/>
            <a:ext cx="2415223" cy="2599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4691" y="4581128"/>
            <a:ext cx="2863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/>
              <a:t>В 2019-2021 гг. 6 обучающихся окончили школу с медалью </a:t>
            </a:r>
            <a:r>
              <a:rPr lang="ru-RU" sz="1500" b="1" dirty="0"/>
              <a:t>                     «</a:t>
            </a:r>
            <a:r>
              <a:rPr lang="ru-RU" sz="1500" b="1" dirty="0"/>
              <a:t>За особые успехи в учении», </a:t>
            </a:r>
            <a:r>
              <a:rPr lang="ru-RU" sz="1500" b="1" dirty="0"/>
              <a:t>                           8 </a:t>
            </a:r>
            <a:r>
              <a:rPr lang="ru-RU" sz="1500" b="1" dirty="0"/>
              <a:t>учеников 11-х классов получили аттестаты особого образца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4435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8" y="116523"/>
            <a:ext cx="10115006" cy="82460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Основные показатели и результаты деятельности в части приобщения учащихся к общечеловеческим ценностям, ориентированность на гуманистические ценности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27" y="1362808"/>
            <a:ext cx="3866927" cy="1962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4" y="4258049"/>
            <a:ext cx="3441500" cy="2433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3144" t="7746" r="10412" b="19074"/>
          <a:stretch/>
        </p:blipFill>
        <p:spPr>
          <a:xfrm>
            <a:off x="4114800" y="1362808"/>
            <a:ext cx="1371600" cy="2057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7444" t="7937" r="4795" b="17007"/>
          <a:stretch/>
        </p:blipFill>
        <p:spPr>
          <a:xfrm>
            <a:off x="6089956" y="1362808"/>
            <a:ext cx="1357717" cy="2057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9" y="1226137"/>
            <a:ext cx="3505382" cy="2136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6" y="4307491"/>
            <a:ext cx="3316778" cy="23448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0552" y="3923732"/>
            <a:ext cx="48010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Современный национальный идеал личности, воспитанной в новой российской </a:t>
            </a:r>
            <a:r>
              <a:rPr lang="ru-RU" sz="1600" b="1" i="1">
                <a:solidFill>
                  <a:schemeClr val="accent1">
                    <a:lumMod val="50000"/>
                  </a:schemeClr>
                </a:solidFill>
              </a:rPr>
              <a:t>общеобразовательной </a:t>
            </a:r>
            <a:r>
              <a:rPr lang="ru-RU" sz="1600" b="1" i="1" smtClean="0">
                <a:solidFill>
                  <a:schemeClr val="accent1">
                    <a:lumMod val="50000"/>
                  </a:schemeClr>
                </a:solidFill>
              </a:rPr>
              <a:t>школе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– это высоконравственный, творческий, компетентный гражданин России, принимающий судьбу Отечества как свою личную,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осознающий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ответственность за настоящее и будущее своей страны, укорененный в духовных и культурных традициях российского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народа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Программа воспитания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МБОУ «СОШ № 27» г. Чебоксары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177" y="322099"/>
            <a:ext cx="7444322" cy="63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Организация системы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дополнительного образования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26" name="Диаграмма 25"/>
          <p:cNvGraphicFramePr/>
          <p:nvPr>
            <p:extLst/>
          </p:nvPr>
        </p:nvGraphicFramePr>
        <p:xfrm>
          <a:off x="471000" y="1610241"/>
          <a:ext cx="6525000" cy="525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Диаграмма 30"/>
          <p:cNvGraphicFramePr/>
          <p:nvPr>
            <p:extLst/>
          </p:nvPr>
        </p:nvGraphicFramePr>
        <p:xfrm>
          <a:off x="6679323" y="2537009"/>
          <a:ext cx="5286000" cy="354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 descr="https://sun9-71.userapi.com/impg/bD5vfgm592tIgYo7mg0zx7E4HFBzoJyPwrSHeQ/EejqBE8NLuw.jpg?size=1080x1080&amp;quality=96&amp;sign=81338469b1cdca5ed3877c1959d7cbd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7" y="160098"/>
            <a:ext cx="2496000" cy="189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G:\спортсмены\рукодельниц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75" y="322099"/>
            <a:ext cx="2520942" cy="1869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6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09" y="194515"/>
            <a:ext cx="7830000" cy="5806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Организация системы дополнительного образования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26" name="Диаграмма 25"/>
          <p:cNvGraphicFramePr/>
          <p:nvPr>
            <p:extLst/>
          </p:nvPr>
        </p:nvGraphicFramePr>
        <p:xfrm>
          <a:off x="291000" y="869832"/>
          <a:ext cx="5400000" cy="30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7" name="TextBox 4096"/>
          <p:cNvSpPr txBox="1"/>
          <p:nvPr/>
        </p:nvSpPr>
        <p:spPr>
          <a:xfrm>
            <a:off x="1776000" y="945378"/>
            <a:ext cx="337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Платные кружки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106" name="Диаграмма 4105"/>
          <p:cNvGraphicFramePr/>
          <p:nvPr>
            <p:extLst/>
          </p:nvPr>
        </p:nvGraphicFramePr>
        <p:xfrm>
          <a:off x="246239" y="1669950"/>
          <a:ext cx="6757000" cy="471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00" y="945378"/>
            <a:ext cx="2995419" cy="4313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4103863"/>
            <a:ext cx="3841522" cy="2602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hart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68774" y="588226"/>
            <a:ext cx="2345623" cy="3296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56" y="470943"/>
            <a:ext cx="6706065" cy="66888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Реализация </a:t>
            </a:r>
            <a:r>
              <a:rPr lang="ru-RU" sz="3200" b="1" dirty="0" smtClean="0">
                <a:solidFill>
                  <a:srgbClr val="002060"/>
                </a:solidFill>
              </a:rPr>
              <a:t>программы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«Воспитание на социокультурном опыте»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78728" y="1020288"/>
            <a:ext cx="6706065" cy="2114550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гармоничное развитие и воспитание личности школьника посредством создания в рамках школьного образования социально-педагогической среды, ориентированной на традиционные российские духовные и культурно-исторические ценности.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1030662" y="4786940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03717" y="2366702"/>
            <a:ext cx="3455988" cy="42703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УЧЕБНОЕ ПОСОБИЕ</a:t>
            </a:r>
          </a:p>
        </p:txBody>
      </p:sp>
      <p:pic>
        <p:nvPicPr>
          <p:cNvPr id="15" name="Picture 36" descr="UP 1 kl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2857930"/>
            <a:ext cx="1296987" cy="1512888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7" descr="UP 2 kl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8" y="2649703"/>
            <a:ext cx="1296988" cy="1584325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8" descr="UP 3 kla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03" y="2416317"/>
            <a:ext cx="1296988" cy="1512888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9" descr="UP 4 kl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1" y="2182944"/>
            <a:ext cx="1295400" cy="1584325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0" descr="UP 5 kla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04" y="1857541"/>
            <a:ext cx="1368425" cy="1584325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1" descr="UP 6 kla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68" y="448832"/>
            <a:ext cx="1368425" cy="1584325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3" descr="UP 7 kla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06" y="347667"/>
            <a:ext cx="1368425" cy="158432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 descr="UP 8 kla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96" y="2093448"/>
            <a:ext cx="1368425" cy="158432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5" descr="UP 9 kla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59" y="2033157"/>
            <a:ext cx="1368425" cy="158432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6019" y="2876592"/>
            <a:ext cx="3455988" cy="42703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РАБОЧАЯ ТЕТРАДЬ</a:t>
            </a:r>
          </a:p>
        </p:txBody>
      </p:sp>
      <p:pic>
        <p:nvPicPr>
          <p:cNvPr id="25" name="Picture 45" descr="RT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37" y="4702012"/>
            <a:ext cx="1584325" cy="216058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4" descr="RT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88" y="4546397"/>
            <a:ext cx="1584325" cy="22367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3" descr="RT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4" y="3993546"/>
            <a:ext cx="1657350" cy="22320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2" descr="RT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9" y="3669727"/>
            <a:ext cx="1655763" cy="22320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6592219" y="3932571"/>
            <a:ext cx="3271357" cy="76944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НАУЧНО-МЕТОДИЧЕСКИЕ</a:t>
            </a:r>
            <a:r>
              <a:rPr lang="ru-RU" alt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сборники</a:t>
            </a:r>
            <a:endParaRPr lang="ru-RU" altLang="ru-RU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" name="Picture 46" descr="Ist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93" y="5000378"/>
            <a:ext cx="1296988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7" descr="Ist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52" y="4785740"/>
            <a:ext cx="1298575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 descr="Ist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98" y="4454160"/>
            <a:ext cx="1223963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26" y="285728"/>
            <a:ext cx="8286808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</a:rPr>
              <a:t>МБОУ «СОШ №</a:t>
            </a:r>
            <a:r>
              <a:rPr lang="en-US" sz="2700" b="1" dirty="0" smtClean="0">
                <a:solidFill>
                  <a:srgbClr val="002060"/>
                </a:solidFill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</a:rPr>
              <a:t>27» г. Чебоксары –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республиканская опорная площадка по реализации программы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</a:t>
            </a:r>
            <a:r>
              <a:rPr lang="ru-RU" sz="2700" b="1" dirty="0">
                <a:solidFill>
                  <a:srgbClr val="002060"/>
                </a:solidFill>
              </a:rPr>
              <a:t>«Воспитание на социокультурном опыте»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0" y="4643446"/>
            <a:ext cx="1395314" cy="1966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8824"/>
          <a:stretch>
            <a:fillRect/>
          </a:stretch>
        </p:blipFill>
        <p:spPr>
          <a:xfrm>
            <a:off x="5810248" y="1285860"/>
            <a:ext cx="3357586" cy="22145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1" name="Picture 1" descr="C:\Users\admin\Pictures\2021-05-25 ДИПЛОМЫ\ДИПЛОМЫ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586" y="2162909"/>
            <a:ext cx="2911098" cy="4236244"/>
          </a:xfrm>
          <a:prstGeom prst="rect">
            <a:avLst/>
          </a:prstGeom>
          <a:noFill/>
        </p:spPr>
      </p:pic>
      <p:pic>
        <p:nvPicPr>
          <p:cNvPr id="5122" name="Picture 2" descr="C:\Users\admin\Pictures\2021-05-25 ДИПЛОМЫ\ДИПЛОМЫ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8546" y="3786190"/>
            <a:ext cx="1357322" cy="2003283"/>
          </a:xfrm>
          <a:prstGeom prst="rect">
            <a:avLst/>
          </a:prstGeom>
          <a:noFill/>
        </p:spPr>
      </p:pic>
      <p:pic>
        <p:nvPicPr>
          <p:cNvPr id="5123" name="Picture 3" descr="C:\Users\admin\Pictures\2021-05-24 грамота\грамота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46" y="4714884"/>
            <a:ext cx="1345696" cy="1866648"/>
          </a:xfrm>
          <a:prstGeom prst="rect">
            <a:avLst/>
          </a:prstGeom>
          <a:noFill/>
        </p:spPr>
      </p:pic>
      <p:pic>
        <p:nvPicPr>
          <p:cNvPr id="5124" name="Picture 4" descr="F:\ГРАМОТЫ ПАВЛОВА В.В\ГРАМОТЫ\диплом-2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7372" y="4000504"/>
            <a:ext cx="1357322" cy="1938237"/>
          </a:xfrm>
          <a:prstGeom prst="rect">
            <a:avLst/>
          </a:prstGeom>
          <a:noFill/>
        </p:spPr>
      </p:pic>
      <p:pic>
        <p:nvPicPr>
          <p:cNvPr id="5125" name="Picture 5" descr="колокольчи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6" y="214290"/>
            <a:ext cx="1614484" cy="111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admin\Downloads\IMG-24fa1242ccda9b8aa0769bf09bf2484a-V (2).jpg"/>
          <p:cNvPicPr>
            <a:picLocks noChangeAspect="1" noChangeArrowheads="1"/>
          </p:cNvPicPr>
          <p:nvPr/>
        </p:nvPicPr>
        <p:blipFill rotWithShape="1">
          <a:blip r:embed="rId9" cstate="print"/>
          <a:srcRect l="18342" t="21722" r="22614" b="21023"/>
          <a:stretch/>
        </p:blipFill>
        <p:spPr bwMode="auto">
          <a:xfrm>
            <a:off x="881026" y="1428736"/>
            <a:ext cx="3929090" cy="214313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7" descr="C:\Users\admin\Desktop\ГРАМОТЫ 2019-2020\2019-10-31 ИСТОКИ\ИСТОКИ 001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2596" y="4143380"/>
            <a:ext cx="1237618" cy="17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8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1000" y="361163"/>
            <a:ext cx="7311936" cy="6688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Реализация </a:t>
            </a:r>
            <a:r>
              <a:rPr lang="ru-RU" sz="3200" b="1" i="1" dirty="0" smtClean="0">
                <a:solidFill>
                  <a:srgbClr val="002060"/>
                </a:solidFill>
              </a:rPr>
              <a:t>программы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>
                <a:solidFill>
                  <a:srgbClr val="002060"/>
                </a:solidFill>
              </a:rPr>
              <a:t>«Воспитание на социокультурном опыте»</a:t>
            </a:r>
            <a:br>
              <a:rPr lang="ru-RU" sz="3200" b="1" i="1" dirty="0">
                <a:solidFill>
                  <a:srgbClr val="002060"/>
                </a:solidFill>
              </a:rPr>
            </a:br>
            <a:endParaRPr lang="ru-RU" sz="3200" i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1030662" y="4786940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3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6049" r="7069" b="17719"/>
          <a:stretch>
            <a:fillRect/>
          </a:stretch>
        </p:blipFill>
        <p:spPr bwMode="auto">
          <a:xfrm>
            <a:off x="3785962" y="1127887"/>
            <a:ext cx="5366830" cy="344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651951" y="4743770"/>
            <a:ext cx="508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Традиционный фестиваль </a:t>
            </a: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«</a:t>
            </a: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Воспитание </a:t>
            </a: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духа-служение </a:t>
            </a: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Отечеству»</a:t>
            </a:r>
          </a:p>
          <a:p>
            <a:pPr algn="ctr">
              <a:spcBef>
                <a:spcPct val="0"/>
              </a:spcBef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 на базе </a:t>
            </a: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МБОУ </a:t>
            </a: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«СОШ № 27</a:t>
            </a: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» г. </a:t>
            </a: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Чебоксары </a:t>
            </a:r>
          </a:p>
        </p:txBody>
      </p:sp>
      <p:pic>
        <p:nvPicPr>
          <p:cNvPr id="15" name="Picture 3" descr="D:\Мои документы\ДОКУМЕНТЫ (стар)\Проекты прграммы\ИСТОКИ\Фестиваль Радуга истоков\dsc08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616" y="1127887"/>
            <a:ext cx="2811384" cy="227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12061" r="11552" b="-6046"/>
          <a:stretch>
            <a:fillRect/>
          </a:stretch>
        </p:blipFill>
        <p:spPr bwMode="auto">
          <a:xfrm>
            <a:off x="147629" y="1679401"/>
            <a:ext cx="3356693" cy="322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24410" b="25722"/>
          <a:stretch/>
        </p:blipFill>
        <p:spPr>
          <a:xfrm>
            <a:off x="117005" y="4940828"/>
            <a:ext cx="3387317" cy="171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 descr="Z:\Директор Жукова Л.М\ФОТО, видео\image-0-02-05-2c28b6688e06e52419602438444380a2b8de25d2515b4c03829024e44c7ce1f7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3"/>
          <a:stretch/>
        </p:blipFill>
        <p:spPr bwMode="auto">
          <a:xfrm>
            <a:off x="9277350" y="4743770"/>
            <a:ext cx="2914650" cy="194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2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6" y="206101"/>
            <a:ext cx="1276334" cy="795511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2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291000" y="357955"/>
            <a:ext cx="6030000" cy="668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" pitchFamily="34" charset="0"/>
                <a:cs typeface="Arial"/>
              </a:rPr>
              <a:t>Проект «Социокультурные истоки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 Light" pitchFamily="34" charset="0"/>
                <a:cs typeface="Arial"/>
              </a:rPr>
              <a:t>»</a:t>
            </a:r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body" sz="quarter" idx="11"/>
          </p:nvPr>
        </p:nvSpPr>
        <p:spPr bwMode="auto">
          <a:xfrm>
            <a:off x="-86458" y="1248562"/>
            <a:ext cx="661606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</a:rPr>
              <a:t>Участие педагогов в</a:t>
            </a:r>
            <a:r>
              <a:rPr lang="en-US" altLang="ru-RU" sz="2400" i="1" dirty="0">
                <a:solidFill>
                  <a:srgbClr val="002060"/>
                </a:solidFill>
                <a:latin typeface="Tw Cen MT Condensed" panose="020B0606020104020203" pitchFamily="34" charset="0"/>
              </a:rPr>
              <a:t>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межрегиональных </a:t>
            </a:r>
            <a:endParaRPr lang="ru-RU" altLang="ru-RU" sz="24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форумах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</a:rPr>
              <a:t>,  во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Всероссийских конференциях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</a:rPr>
              <a:t>в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рамках 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</a:rPr>
              <a:t>Рождественских чтений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25865"/>
          <a:stretch>
            <a:fillRect/>
          </a:stretch>
        </p:blipFill>
        <p:spPr bwMode="auto">
          <a:xfrm>
            <a:off x="205310" y="3272550"/>
            <a:ext cx="1980000" cy="343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8340" y="219075"/>
            <a:ext cx="5283660" cy="3686175"/>
          </a:xfrm>
          <a:prstGeom prst="rect">
            <a:avLst/>
          </a:prstGeom>
        </p:spPr>
      </p:pic>
      <p:pic>
        <p:nvPicPr>
          <p:cNvPr id="13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16418" r="14140" b="12332"/>
          <a:stretch>
            <a:fillRect/>
          </a:stretch>
        </p:blipFill>
        <p:spPr bwMode="auto">
          <a:xfrm>
            <a:off x="6894949" y="4086675"/>
            <a:ext cx="3982374" cy="261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458654" y="2408950"/>
            <a:ext cx="4436295" cy="172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Сотрудничество с издательским 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домом «Истоки» (г. Москва),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БПОУ ВО «Вологодский педагогический колледж»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330231" y="5224846"/>
            <a:ext cx="2663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rgbClr val="2362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Кириллова Т.Э. - методист ИСТОКОВЕДЕНИЯ издательского дома «Истоки»</a:t>
            </a:r>
          </a:p>
        </p:txBody>
      </p:sp>
    </p:spTree>
    <p:extLst>
      <p:ext uri="{BB962C8B-B14F-4D97-AF65-F5344CB8AC3E}">
        <p14:creationId xmlns:p14="http://schemas.microsoft.com/office/powerpoint/2010/main" val="37160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886681" y="-1718"/>
            <a:ext cx="8075612" cy="1704975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духовное развитие личности, привитие ей основополагающих принципов нравственности: доброты, честности, желания заботиться о ближнем, укрепления семейных связей и традиций, любви к детям, уважения к старшим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96" y="315203"/>
            <a:ext cx="1969861" cy="2776108"/>
          </a:xfrm>
          <a:prstGeom prst="rect">
            <a:avLst/>
          </a:prstGeom>
        </p:spPr>
      </p:pic>
      <p:pic>
        <p:nvPicPr>
          <p:cNvPr id="7" name="Picture 18" descr="D:\Мои документы\ДОКУМЕНТЫ (стар)\Проекты прграммы\ИСТОКИ\Дети В храме\дети в храм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r="12680"/>
          <a:stretch>
            <a:fillRect/>
          </a:stretch>
        </p:blipFill>
        <p:spPr bwMode="auto">
          <a:xfrm>
            <a:off x="8836106" y="3516922"/>
            <a:ext cx="3355894" cy="312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20-30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1" y="1777654"/>
            <a:ext cx="2014653" cy="265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:\Хранилище\Профсоюз обществ работа\депутаты ветераны гости\Ветераны\P1010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97" y="1777654"/>
            <a:ext cx="4595815" cy="311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8553" y="5072568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общественно полезных дел, дающих детям возможность получить важный для их личностного развития опыт осуществления дел, направленных на помощь другим людям, своей школе, обществу в целом; развить в себе такие качества как внимание, забота, уважение, умение сопереживать, умение общаться, слушать и слышать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других.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584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Жукова Людмила </a:t>
            </a:r>
            <a:r>
              <a:rPr lang="ru-RU" sz="2200" dirty="0"/>
              <a:t>Митрофановна </a:t>
            </a:r>
            <a:r>
              <a:rPr lang="ru-RU" sz="2200" b="1" dirty="0" smtClean="0"/>
              <a:t>–</a:t>
            </a:r>
            <a:r>
              <a:rPr lang="ru-RU" sz="2000" b="1" dirty="0" smtClean="0"/>
              <a:t>директор  МБОУ «СОШ № 27» г. Чебоксары с 2005 г.  по настоящее время.</a:t>
            </a:r>
            <a:endParaRPr lang="ru-RU" sz="20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956329"/>
              </p:ext>
            </p:extLst>
          </p:nvPr>
        </p:nvGraphicFramePr>
        <p:xfrm>
          <a:off x="201000" y="459000"/>
          <a:ext cx="11879998" cy="653805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700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5814604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15394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6172297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/>
                        <a:t>З</a:t>
                      </a:r>
                      <a:r>
                        <a:rPr lang="ru-RU" sz="1600" dirty="0" smtClean="0"/>
                        <a:t>аслуженный работник образования Чувашской Республики, Почетный работник общего образования РФ. </a:t>
                      </a:r>
                    </a:p>
                    <a:p>
                      <a:pPr algn="just"/>
                      <a:r>
                        <a:rPr lang="ru-RU" sz="1600" dirty="0" smtClean="0"/>
                        <a:t>Награждена: </a:t>
                      </a:r>
                    </a:p>
                    <a:p>
                      <a:pPr algn="just"/>
                      <a:r>
                        <a:rPr lang="ru-RU" sz="1600" dirty="0" smtClean="0"/>
                        <a:t>- нагрудным знаком «Честь и польза» Международного Благотворительного Фонда «Меценаты столетия»,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600" dirty="0" smtClean="0"/>
                        <a:t>- юбилейной медалью «100 лет профсоюзам Чувашии» - 2020,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600" dirty="0" smtClean="0"/>
                        <a:t>- памятной медалью в честь 800 – </a:t>
                      </a:r>
                      <a:r>
                        <a:rPr lang="ru-RU" sz="1600" dirty="0" err="1" smtClean="0"/>
                        <a:t>летия</a:t>
                      </a:r>
                      <a:r>
                        <a:rPr lang="ru-RU" sz="1600" dirty="0" smtClean="0"/>
                        <a:t> со дня</a:t>
                      </a:r>
                      <a:r>
                        <a:rPr lang="ru-RU" sz="1600" baseline="0" dirty="0" smtClean="0"/>
                        <a:t> рождения святого благоверного князя Александра Невского</a:t>
                      </a:r>
                      <a:r>
                        <a:rPr lang="ru-RU" sz="1600" dirty="0" smtClean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Имя Жуковой Л.М. занесено: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- в Книгу Почета работников муниципальных образовательных учреждений города Чебоксары Чувашской Республики,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- «Энциклопедию столичного образования».</a:t>
                      </a:r>
                      <a:br>
                        <a:rPr lang="ru-RU" sz="1600" dirty="0" smtClean="0"/>
                      </a:br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Вас приветствует педагогический коллектив и обучающиеся МБОУ «СОШ №</a:t>
                      </a:r>
                      <a:r>
                        <a:rPr lang="ru-RU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27» г. Чебоксары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Надеемся, что знакомство с нашей школой будет для вас не только интересным, но и полезным.</a:t>
                      </a:r>
                    </a:p>
                    <a:p>
                      <a:pPr algn="just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Самое главное в специфике школы – постоянное сочетание инноваций и стабильности в работе. Более 50 лет наша школа, где работает стабильный и профессиональный коллектив,  – настоящий дом для ребят и взрослых. Секрет успеха заключается в способности быстро и эффективно реагировать на постоянно меняющиеся запросы родителей и обучающихся.  </a:t>
                      </a:r>
                    </a:p>
                    <a:p>
                      <a:pPr algn="just"/>
                      <a:endParaRPr lang="ru-RU" sz="16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Главная</a:t>
                      </a:r>
                      <a:r>
                        <a:rPr lang="ru-RU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задача нашей школы – создание комфортных условий для всех участников образовательного процесса, создания своего характерного уклада. Это помогает нашим детям почувствовать свою индивидуальную значимость, помогает успешно осваивать учебные дисциплины, учит доброжелательно и конструктивно общаться со сверстниками и взрослыми, формирует навыки адаптации к различным социальным условиям.</a:t>
                      </a:r>
                    </a:p>
                    <a:p>
                      <a:pPr algn="just"/>
                      <a:r>
                        <a:rPr lang="ru-RU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Рады поделиться с вами опытом работы,  мы открыты для сотрудничества и взаимодействия.</a:t>
                      </a:r>
                      <a:endParaRPr lang="ru-RU" sz="16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127703">
                <a:tc>
                  <a:txBody>
                    <a:bodyPr/>
                    <a:lstStyle/>
                    <a:p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78894"/>
                  </a:ext>
                </a:extLst>
              </a:tr>
            </a:tbl>
          </a:graphicData>
        </a:graphic>
      </p:graphicFrame>
      <p:pic>
        <p:nvPicPr>
          <p:cNvPr id="1027" name="Picture 3" descr="D:\Мои документы\ДОКУМЕНТЫ (стар)\Л.М.Жукова\Новая папка (2)\Я портрет\9T3A4225 1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16" y="3159000"/>
            <a:ext cx="2542931" cy="31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000" y="7749000"/>
            <a:ext cx="528478" cy="776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8" y="4824000"/>
            <a:ext cx="2879999" cy="196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-183496"/>
            <a:ext cx="121920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Школа – площадка социализации личности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820333"/>
          <a:ext cx="7086000" cy="501311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73552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3712448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</a:tblGrid>
              <a:tr h="572518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82495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Организация передвижных выставок на базе школы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</a:rPr>
                        <a:t>–</a:t>
                      </a:r>
                      <a:endParaRPr lang="ru-RU" sz="18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Матюшин П.Н. </a:t>
                      </a:r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учитель истории)</a:t>
                      </a:r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1190825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916019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  <a:tr h="5725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33698"/>
                  </a:ext>
                </a:extLst>
              </a:tr>
              <a:tr h="572518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67924"/>
                  </a:ext>
                </a:extLst>
              </a:tr>
            </a:tbl>
          </a:graphicData>
        </a:graphic>
      </p:graphicFrame>
      <p:pic>
        <p:nvPicPr>
          <p:cNvPr id="1026" name="Picture 2" descr="C:\Users\user\Desktop\SvbrqOBFak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5499" y="113839"/>
            <a:ext cx="3082276" cy="20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-fv62sg5s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1000" y="1768855"/>
            <a:ext cx="2892954" cy="19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pload.portal.edu-region.ru/resize_cache/48976/caf6c5573c8d64a572d2679bd6ff6adc/iblock/315/315509533cdf72603a081ebe760fdb94/496fb1cf7b361e075c95b7ef4616fb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908439"/>
            <a:ext cx="3210461" cy="2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YuzYp7h5R2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8749" y="302030"/>
            <a:ext cx="1993637" cy="13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1" y="2781713"/>
            <a:ext cx="2171718" cy="3818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56" y="4221197"/>
            <a:ext cx="3364501" cy="24862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12861" y="833822"/>
            <a:ext cx="3207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rgbClr val="002060"/>
                </a:solidFill>
              </a:rPr>
              <a:t>Метод исторической реконструкции - Васильев Е.Н. (учитель истории)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30340" y="3698999"/>
            <a:ext cx="304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Медиаобразование – Попова А.В., Архипова М.В.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dirty="0" smtClean="0">
                <a:solidFill>
                  <a:srgbClr val="002060"/>
                </a:solidFill>
              </a:rPr>
              <a:t>учителя русского языка и литературы)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sun9-52.userapi.com/impg/99q58SJ4AnZkfmHUG2xRb5lsehk_4N37-4CXpQ/DihtUCM8BVg.jpg?size=1280x720&amp;quality=96&amp;sign=7de8db244c135d6b2dcb2fd61bf8220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96" y="4904485"/>
            <a:ext cx="3085667" cy="17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иплом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57" y="4572000"/>
            <a:ext cx="15681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Поезд Победы\Сахаров\20210430_1249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00" y="3312870"/>
            <a:ext cx="3016518" cy="16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25" y="146713"/>
            <a:ext cx="6019800" cy="46527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Основные направления  развития обучающихся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61976" y="5451033"/>
          <a:ext cx="11630024" cy="6400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07506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494423">
                <a:tc>
                  <a:txBody>
                    <a:bodyPr/>
                    <a:lstStyle/>
                    <a:p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1030" name="Picture 6" descr="D:\Мои документы\ДОКУМЕНТЫ (стар)\Проекты прграммы\ПОИСК\Слет\0vqc4IoLdRg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7" y="137006"/>
            <a:ext cx="2526491" cy="246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8">
            <a:extLst>
              <a:ext uri="{FF2B5EF4-FFF2-40B4-BE49-F238E27FC236}">
                <a16:creationId xmlns:a16="http://schemas.microsoft.com/office/drawing/2014/main" id="{EE876D53-9175-4A4B-AD82-D040A0F42431}"/>
              </a:ext>
            </a:extLst>
          </p:cNvPr>
          <p:cNvSpPr txBox="1">
            <a:spLocks/>
          </p:cNvSpPr>
          <p:nvPr/>
        </p:nvSpPr>
        <p:spPr>
          <a:xfrm>
            <a:off x="4698098" y="828550"/>
            <a:ext cx="2156841" cy="15217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</a:rPr>
              <a:t>С 2019 г. - базовая площадка проведения республиканского конкурса «Великие сыны России» (совместно с АНО «Дети Отчизны – достойная смена»)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EE876D53-9175-4A4B-AD82-D040A0F42431}"/>
              </a:ext>
            </a:extLst>
          </p:cNvPr>
          <p:cNvSpPr txBox="1">
            <a:spLocks/>
          </p:cNvSpPr>
          <p:nvPr/>
        </p:nvSpPr>
        <p:spPr>
          <a:xfrm>
            <a:off x="9519960" y="2883337"/>
            <a:ext cx="2672040" cy="10782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</a:rPr>
              <a:t>С 2020 г. – проведение живых уроков по истории с элементами военной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smtClean="0">
                <a:solidFill>
                  <a:srgbClr val="002060"/>
                </a:solidFill>
              </a:rPr>
              <a:t>реконструкции</a:t>
            </a:r>
            <a:endParaRPr lang="ru-RU" sz="1700" dirty="0">
              <a:solidFill>
                <a:srgbClr val="002060"/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EE876D53-9175-4A4B-AD82-D040A0F42431}"/>
              </a:ext>
            </a:extLst>
          </p:cNvPr>
          <p:cNvSpPr txBox="1">
            <a:spLocks/>
          </p:cNvSpPr>
          <p:nvPr/>
        </p:nvSpPr>
        <p:spPr>
          <a:xfrm>
            <a:off x="45396" y="2714252"/>
            <a:ext cx="2672040" cy="12306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</a:rPr>
              <a:t>2018 г. – создание поискового отряда «Пламя» </a:t>
            </a:r>
          </a:p>
        </p:txBody>
      </p:sp>
      <p:pic>
        <p:nvPicPr>
          <p:cNvPr id="2051" name="Picture 3" descr="Z:\Матюшин П.Н\Поисковый отряд\пламя.фото\IMG_20190428_095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32" y="4645803"/>
            <a:ext cx="2876364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Матюшин П.Н\Поисковый отряд\пламя.фото\v5zCug_mnl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80" y="1209374"/>
            <a:ext cx="2511387" cy="18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I5BOwaLnN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10" y="2016094"/>
            <a:ext cx="2733355" cy="18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esktop\rrqkb8nqqlk-kopi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35" y="4555091"/>
            <a:ext cx="3373296" cy="22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qjFesSWnL3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67" y="3335010"/>
            <a:ext cx="3492700" cy="16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376" y="5540964"/>
            <a:ext cx="1820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Выезд на Всероссийскую «Вахту Памяти»</a:t>
            </a:r>
          </a:p>
        </p:txBody>
      </p:sp>
      <p:pic>
        <p:nvPicPr>
          <p:cNvPr id="1026" name="Picture 2" descr="C:\Users\user\Desktop\ESvM4gS6nH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52" y="5166161"/>
            <a:ext cx="1115291" cy="1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5IKPbTItfW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92" y="1324414"/>
            <a:ext cx="2090999" cy="13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xsbDmiVtGd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96" y="159299"/>
            <a:ext cx="2185469" cy="1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Vq6jTtJJI3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155" y="3960013"/>
            <a:ext cx="1904474" cy="12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9" descr="Z:\Алексеева Н.И\2019-12-26_10-09-52_winscan_to_pdf_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96" y="3246203"/>
            <a:ext cx="1996487" cy="279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8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9" y="42710"/>
            <a:ext cx="11063654" cy="7155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Участие в проектах Поискового движения России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4261" y="701717"/>
            <a:ext cx="3607621" cy="7067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Уход за могилами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 участников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Великой Отечественной войны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26947" y="3910415"/>
            <a:ext cx="2210071" cy="97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Федеральный проект «Поезд Победы» (2021 г.)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ser\Desktop\dHiBpDmt_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30909"/>
          <a:stretch/>
        </p:blipFill>
        <p:spPr bwMode="auto">
          <a:xfrm>
            <a:off x="106388" y="3437453"/>
            <a:ext cx="2894954" cy="19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Nd3GBy7tHZ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999" y="651438"/>
            <a:ext cx="1700664" cy="22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ka-byqZNn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794" y="1524335"/>
            <a:ext cx="3483740" cy="26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8902" r="4165" b="12121"/>
          <a:stretch/>
        </p:blipFill>
        <p:spPr bwMode="auto">
          <a:xfrm>
            <a:off x="5009886" y="4040866"/>
            <a:ext cx="5146336" cy="260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583054" y="5935376"/>
            <a:ext cx="4370244" cy="70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939191" y="1010619"/>
            <a:ext cx="2483332" cy="55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002060"/>
                </a:solidFill>
              </a:rPr>
              <a:t>Памятные акции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r8buTninQ0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207"/>
            <a:ext cx="3023560" cy="20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Kv8PDpIahV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11" y="1758231"/>
            <a:ext cx="2686954" cy="201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HUVluyL8n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2" y="5098909"/>
            <a:ext cx="3577802" cy="1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CquqW-ZNry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83" y="3437453"/>
            <a:ext cx="1967215" cy="26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user\Desktop\grMjo6OLd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76" y="5007723"/>
            <a:ext cx="1266043" cy="16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235" y="-152104"/>
            <a:ext cx="7327800" cy="132556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Поисковый отряд «Пламя»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ownloads\Plamy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47" y="12652"/>
            <a:ext cx="1846027" cy="18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атюшин П.Н\Поисковый отряд\пламя.фото\Красные Четаи\IMG_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8" y="2780792"/>
            <a:ext cx="2226493" cy="14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70656" y="1735592"/>
            <a:ext cx="3283477" cy="97747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2019 г. – выезд в Ржевский район </a:t>
            </a:r>
            <a:r>
              <a:rPr lang="ru-RU" sz="1800" dirty="0">
                <a:solidFill>
                  <a:srgbClr val="002060"/>
                </a:solidFill>
              </a:rPr>
              <a:t>Т</a:t>
            </a:r>
            <a:r>
              <a:rPr lang="ru-RU" sz="1800" dirty="0" smtClean="0">
                <a:solidFill>
                  <a:srgbClr val="002060"/>
                </a:solidFill>
              </a:rPr>
              <a:t>верской области на «Всероссийскую Вахту Памяти»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4691185" y="3768828"/>
            <a:ext cx="5444047" cy="903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2020 г. – сбор архивных материалов и экспедиция в Красночетайский район по проекту «Путеводитель по строительству Сурского и Казанского оборонительных рубежей»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user\Desktop\_6CQEYPQk5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85" y="3073711"/>
            <a:ext cx="2115000" cy="15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1870135" y="6246852"/>
            <a:ext cx="4906262" cy="558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2021 г. – </a:t>
            </a:r>
            <a:r>
              <a:rPr lang="ru-RU" sz="1800" dirty="0">
                <a:solidFill>
                  <a:srgbClr val="002060"/>
                </a:solidFill>
              </a:rPr>
              <a:t>выезд в Ржевский район Тверской области на «Всероссийскую Вахту Памяти»</a:t>
            </a:r>
          </a:p>
        </p:txBody>
      </p:sp>
      <p:pic>
        <p:nvPicPr>
          <p:cNvPr id="1031" name="Picture 7" descr="https://vestirama.ru/assets/templates/images/photo/1c4801b598fb1284c026a5bdbc2d435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2" y="4513"/>
            <a:ext cx="1960724" cy="17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UzbYC11qx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693" y="3973533"/>
            <a:ext cx="2069189" cy="275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JfHiTjAg9E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21" y="4626641"/>
            <a:ext cx="1123966" cy="14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qoLtNr8mKr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87" y="4474691"/>
            <a:ext cx="1711048" cy="228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Матюшин П.Н\Поисковый отряд\пламя.фото\1a_s4an95l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56" y="1869227"/>
            <a:ext cx="1046323" cy="139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Матюшин П.Н\Поисковый отряд\пламя.фото\gt-mSZNoY5Q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07" y="2378934"/>
            <a:ext cx="1692781" cy="12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Матюшин П.Н\Поисковый отряд\пламя.фото\IMG_20190429_1630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02" y="1817044"/>
            <a:ext cx="1937416" cy="14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Матюшин П.Н\Поисковый отряд\пламя.фото\IMG_20190430_09301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933" y="1810036"/>
            <a:ext cx="1456134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sun9-50.userapi.com/impg/i7cyBgTl5EYWDld5_TTkplApf7fFopyHpefLQQ/ZzK5JWFuOvs.jpg?size=1280x853&amp;quality=96&amp;sign=6aae7fb13c60f9360c18c26f9afe7265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4" y="4332847"/>
            <a:ext cx="2025420" cy="13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Матюшин П.Н\Поисковый отряд\03.12.2020\изображение_viber_2020-12-03_09-22-1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15" y="4715438"/>
            <a:ext cx="1879765" cy="1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4003" y="2982180"/>
            <a:ext cx="6309875" cy="2891081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9635" name="Объект 2"/>
          <p:cNvSpPr>
            <a:spLocks noGrp="1"/>
          </p:cNvSpPr>
          <p:nvPr>
            <p:ph sz="quarter" idx="4294967295"/>
          </p:nvPr>
        </p:nvSpPr>
        <p:spPr>
          <a:xfrm>
            <a:off x="8201026" y="955676"/>
            <a:ext cx="2466975" cy="96361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i="1" dirty="0">
                <a:cs typeface="Calibri" panose="020F0502020204030204" pitchFamily="34" charset="0"/>
              </a:rPr>
              <a:t>   </a:t>
            </a:r>
            <a:endParaRPr lang="ru-RU" altLang="ru-RU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65088"/>
            <a:ext cx="3529013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9637" name="Picture 2" descr="Z:\Круглова С.Б\ВОЖАТАЯ\100_7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95" y="4497205"/>
            <a:ext cx="34639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8600" y="6045565"/>
            <a:ext cx="5118100" cy="70643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4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Военные сборы </a:t>
            </a:r>
            <a:endParaRPr lang="ru-RU" alt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" y="154599"/>
            <a:ext cx="1236663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504056" y="48641"/>
            <a:ext cx="3175733" cy="193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Участие в городских мероприятиях:</a:t>
            </a:r>
          </a:p>
          <a:p>
            <a:pPr lvl="0" algn="ctr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alt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Юный Патриот</a:t>
            </a:r>
            <a:r>
              <a:rPr lang="ru-RU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alt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Зарница», «Орленок</a:t>
            </a:r>
            <a:r>
              <a:rPr lang="ru-RU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endParaRPr lang="ru-RU" altLang="ru-RU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87957" y="3710354"/>
            <a:ext cx="4848712" cy="92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Любовь к Родине – это проявление патриотизма, а защита Отечества – это долг и обязанность патриота.</a:t>
            </a:r>
            <a:endParaRPr lang="ru-RU" sz="1600" dirty="0"/>
          </a:p>
        </p:txBody>
      </p:sp>
      <p:pic>
        <p:nvPicPr>
          <p:cNvPr id="11" name="Рисунок 10" descr="C:\Users\user\AppData\Local\Microsoft\Windows\INetCache\Content.Word\юный патриот-1-1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93" y="1293522"/>
            <a:ext cx="3616124" cy="2416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3"/>
          <p:cNvGrpSpPr>
            <a:grpSpLocks/>
          </p:cNvGrpSpPr>
          <p:nvPr/>
        </p:nvGrpSpPr>
        <p:grpSpPr bwMode="auto">
          <a:xfrm>
            <a:off x="309522" y="1500174"/>
            <a:ext cx="2428892" cy="2948183"/>
            <a:chOff x="241461" y="835859"/>
            <a:chExt cx="1494871" cy="2426892"/>
          </a:xfrm>
        </p:grpSpPr>
        <p:sp>
          <p:nvSpPr>
            <p:cNvPr id="38" name="Скругленный прямоугольник 37"/>
            <p:cNvSpPr/>
            <p:nvPr/>
          </p:nvSpPr>
          <p:spPr bwMode="auto">
            <a:xfrm>
              <a:off x="241461" y="835859"/>
              <a:ext cx="1494871" cy="2426892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algn="just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200" b="1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algn="just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200" b="1" dirty="0" smtClean="0">
                <a:solidFill>
                  <a:srgbClr val="C00000"/>
                </a:solidFill>
                <a:latin typeface="Times New Roman" pitchFamily="18" charset="0"/>
              </a:endParaRP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</a:rPr>
                <a:t>На обложке - ученица нашей  школы Секретова  Я.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200" b="1" dirty="0" smtClean="0">
                  <a:solidFill>
                    <a:srgbClr val="002060"/>
                  </a:solidFill>
                  <a:latin typeface="Times New Roman" pitchFamily="18" charset="0"/>
                </a:rPr>
                <a:t>  с братом</a:t>
              </a:r>
              <a:endParaRPr lang="ru-RU" sz="12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3847" name="Rectangle 17"/>
            <p:cNvSpPr>
              <a:spLocks noChangeArrowheads="1"/>
            </p:cNvSpPr>
            <p:nvPr/>
          </p:nvSpPr>
          <p:spPr bwMode="auto">
            <a:xfrm>
              <a:off x="241461" y="835859"/>
              <a:ext cx="1368152" cy="67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lnSpc>
                  <a:spcPts val="1600"/>
                </a:lnSpc>
                <a:spcAft>
                  <a:spcPts val="12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 smtClean="0">
                  <a:solidFill>
                    <a:srgbClr val="002060"/>
                  </a:solidFill>
                  <a:latin typeface="Calibri" pitchFamily="34" charset="0"/>
                </a:rPr>
                <a:t>«Чебоксарские Добрята»</a:t>
              </a:r>
              <a:endParaRPr lang="ru-RU" sz="1400" b="1" dirty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200" b="1" dirty="0">
                  <a:solidFill>
                    <a:srgbClr val="0066FF"/>
                  </a:solidFill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3" name="Группа 88"/>
          <p:cNvGrpSpPr>
            <a:grpSpLocks/>
          </p:cNvGrpSpPr>
          <p:nvPr/>
        </p:nvGrpSpPr>
        <p:grpSpPr bwMode="auto">
          <a:xfrm>
            <a:off x="5381620" y="2285992"/>
            <a:ext cx="2000264" cy="4286280"/>
            <a:chOff x="4211960" y="3212976"/>
            <a:chExt cx="1360172" cy="3096344"/>
          </a:xfrm>
        </p:grpSpPr>
        <p:sp>
          <p:nvSpPr>
            <p:cNvPr id="66" name="Скругленный прямоугольник 65"/>
            <p:cNvSpPr/>
            <p:nvPr/>
          </p:nvSpPr>
          <p:spPr bwMode="auto">
            <a:xfrm>
              <a:off x="4211960" y="3212976"/>
              <a:ext cx="136017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42" name="Rectangle 12"/>
            <p:cNvSpPr>
              <a:spLocks noChangeArrowheads="1"/>
            </p:cNvSpPr>
            <p:nvPr/>
          </p:nvSpPr>
          <p:spPr bwMode="auto">
            <a:xfrm>
              <a:off x="4286248" y="3239788"/>
              <a:ext cx="1202955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Группа 90"/>
          <p:cNvGrpSpPr>
            <a:grpSpLocks/>
          </p:cNvGrpSpPr>
          <p:nvPr/>
        </p:nvGrpSpPr>
        <p:grpSpPr bwMode="auto">
          <a:xfrm>
            <a:off x="9882213" y="2285992"/>
            <a:ext cx="2112824" cy="4071966"/>
            <a:chOff x="7168401" y="3104332"/>
            <a:chExt cx="1384264" cy="3096344"/>
          </a:xfrm>
        </p:grpSpPr>
        <p:sp>
          <p:nvSpPr>
            <p:cNvPr id="68" name="Скругленный прямоугольник 67"/>
            <p:cNvSpPr/>
            <p:nvPr/>
          </p:nvSpPr>
          <p:spPr bwMode="auto">
            <a:xfrm>
              <a:off x="7168401" y="3104332"/>
              <a:ext cx="133623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</a:rPr>
                <a:t>Наши достижения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3837" name="Rectangle 14"/>
            <p:cNvSpPr>
              <a:spLocks noChangeArrowheads="1"/>
            </p:cNvSpPr>
            <p:nvPr/>
          </p:nvSpPr>
          <p:spPr bwMode="auto">
            <a:xfrm>
              <a:off x="7215206" y="3239788"/>
              <a:ext cx="1337459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sp>
        <p:nvSpPr>
          <p:cNvPr id="69" name="Стрелка вправо 68"/>
          <p:cNvSpPr>
            <a:spLocks noChangeArrowheads="1"/>
          </p:cNvSpPr>
          <p:nvPr/>
        </p:nvSpPr>
        <p:spPr bwMode="auto">
          <a:xfrm>
            <a:off x="5524501" y="4581525"/>
            <a:ext cx="283633" cy="204788"/>
          </a:xfrm>
          <a:prstGeom prst="rightArrow">
            <a:avLst>
              <a:gd name="adj1" fmla="val 50000"/>
              <a:gd name="adj2" fmla="val 5026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1" name="Стрелка вправо 70"/>
          <p:cNvSpPr>
            <a:spLocks noChangeArrowheads="1"/>
          </p:cNvSpPr>
          <p:nvPr/>
        </p:nvSpPr>
        <p:spPr bwMode="auto">
          <a:xfrm>
            <a:off x="9596462" y="4643446"/>
            <a:ext cx="315384" cy="225425"/>
          </a:xfrm>
          <a:prstGeom prst="rightArrow">
            <a:avLst>
              <a:gd name="adj1" fmla="val 50000"/>
              <a:gd name="adj2" fmla="val 5005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3" name="Стрелка вправо 72"/>
          <p:cNvSpPr>
            <a:spLocks noChangeArrowheads="1"/>
          </p:cNvSpPr>
          <p:nvPr/>
        </p:nvSpPr>
        <p:spPr bwMode="auto">
          <a:xfrm rot="5400000">
            <a:off x="1417075" y="4393149"/>
            <a:ext cx="215900" cy="2878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grpSp>
        <p:nvGrpSpPr>
          <p:cNvPr id="5" name="Группа 82"/>
          <p:cNvGrpSpPr>
            <a:grpSpLocks/>
          </p:cNvGrpSpPr>
          <p:nvPr/>
        </p:nvGrpSpPr>
        <p:grpSpPr bwMode="auto">
          <a:xfrm>
            <a:off x="380960" y="142852"/>
            <a:ext cx="2643207" cy="3143204"/>
            <a:chOff x="609593" y="-125718"/>
            <a:chExt cx="1872286" cy="2989722"/>
          </a:xfrm>
        </p:grpSpPr>
        <p:sp>
          <p:nvSpPr>
            <p:cNvPr id="33" name="Скругленный прямоугольник 32"/>
            <p:cNvSpPr/>
            <p:nvPr/>
          </p:nvSpPr>
          <p:spPr bwMode="auto">
            <a:xfrm>
              <a:off x="609593" y="-125718"/>
              <a:ext cx="1872286" cy="1152128"/>
            </a:xfrm>
            <a:prstGeom prst="roundRect">
              <a:avLst/>
            </a:prstGeom>
            <a:gradFill flip="none" rotWithShape="0">
              <a:gsLst>
                <a:gs pos="11000">
                  <a:srgbClr val="FA0663">
                    <a:alpha val="17000"/>
                  </a:srgbClr>
                </a:gs>
                <a:gs pos="87000">
                  <a:srgbClr val="FFFFCC"/>
                </a:gs>
                <a:gs pos="13000">
                  <a:schemeClr val="bg1"/>
                </a:gs>
                <a:gs pos="100000">
                  <a:srgbClr val="FF3399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</a:rPr>
                <a:t>Сотрудничество  со Всероссийским журналом «Добрята» (г. Томск)</a:t>
              </a:r>
            </a:p>
          </p:txBody>
        </p:sp>
        <p:sp>
          <p:nvSpPr>
            <p:cNvPr id="33833" name="Rectangle 16"/>
            <p:cNvSpPr>
              <a:spLocks noChangeArrowheads="1"/>
            </p:cNvSpPr>
            <p:nvPr/>
          </p:nvSpPr>
          <p:spPr bwMode="auto">
            <a:xfrm>
              <a:off x="1115616" y="1916832"/>
              <a:ext cx="1296144" cy="94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400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81" name="Стрелка вправо 80"/>
          <p:cNvSpPr>
            <a:spLocks noChangeArrowheads="1"/>
          </p:cNvSpPr>
          <p:nvPr/>
        </p:nvSpPr>
        <p:spPr bwMode="auto">
          <a:xfrm rot="5400000">
            <a:off x="1559686" y="1178704"/>
            <a:ext cx="357191" cy="285751"/>
          </a:xfrm>
          <a:prstGeom prst="rightArrow">
            <a:avLst>
              <a:gd name="adj1" fmla="val 50000"/>
              <a:gd name="adj2" fmla="val 5005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82" name="Стрелка вправо 81"/>
          <p:cNvSpPr>
            <a:spLocks noChangeArrowheads="1"/>
          </p:cNvSpPr>
          <p:nvPr/>
        </p:nvSpPr>
        <p:spPr bwMode="auto">
          <a:xfrm rot="5400000">
            <a:off x="7702034" y="1037148"/>
            <a:ext cx="361947" cy="28786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3524232" y="214290"/>
            <a:ext cx="8501122" cy="642942"/>
          </a:xfrm>
          <a:prstGeom prst="roundRect">
            <a:avLst/>
          </a:prstGeom>
          <a:solidFill>
            <a:srgbClr val="E5F3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67174" y="285728"/>
            <a:ext cx="757242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Проект  «Дорогою Добра» по основам детской журналистики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ln w="9525"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«Служу </a:t>
            </a:r>
            <a:r>
              <a:rPr lang="ru-RU" b="1" dirty="0">
                <a:ln w="9525"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Отечеству пером»</a:t>
            </a:r>
          </a:p>
        </p:txBody>
      </p:sp>
      <p:grpSp>
        <p:nvGrpSpPr>
          <p:cNvPr id="6" name="Группа 87"/>
          <p:cNvGrpSpPr>
            <a:grpSpLocks/>
          </p:cNvGrpSpPr>
          <p:nvPr/>
        </p:nvGrpSpPr>
        <p:grpSpPr bwMode="auto">
          <a:xfrm>
            <a:off x="3024166" y="2214554"/>
            <a:ext cx="2143140" cy="4286280"/>
            <a:chOff x="2699792" y="3212976"/>
            <a:chExt cx="1372142" cy="3096344"/>
          </a:xfrm>
        </p:grpSpPr>
        <p:sp>
          <p:nvSpPr>
            <p:cNvPr id="65" name="Скругленный прямоугольник 64"/>
            <p:cNvSpPr/>
            <p:nvPr/>
          </p:nvSpPr>
          <p:spPr bwMode="auto">
            <a:xfrm>
              <a:off x="2699792" y="3212976"/>
              <a:ext cx="137214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2786050" y="3240000"/>
              <a:ext cx="1203903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</a:pPr>
              <a:r>
                <a:rPr lang="ru-RU" sz="1600" b="1" dirty="0" smtClean="0">
                  <a:solidFill>
                    <a:srgbClr val="002060"/>
                  </a:solidFill>
                  <a:latin typeface="Calibri" pitchFamily="34" charset="0"/>
                </a:rPr>
                <a:t>«</a:t>
              </a:r>
              <a:r>
                <a:rPr lang="ru-RU" sz="1600" b="1" dirty="0" smtClean="0">
                  <a:solidFill>
                    <a:srgbClr val="002060"/>
                  </a:solidFill>
                </a:rPr>
                <a:t>Уроки добрых знаний</a:t>
              </a:r>
              <a:r>
                <a:rPr lang="ru-RU" sz="1600" b="1" dirty="0" smtClean="0">
                  <a:solidFill>
                    <a:srgbClr val="002060"/>
                  </a:solidFill>
                  <a:latin typeface="Calibri" pitchFamily="34" charset="0"/>
                </a:rPr>
                <a:t>»</a:t>
              </a:r>
              <a:endParaRPr lang="ru-RU" sz="1600" b="1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Группа 89"/>
          <p:cNvGrpSpPr>
            <a:grpSpLocks/>
          </p:cNvGrpSpPr>
          <p:nvPr/>
        </p:nvGrpSpPr>
        <p:grpSpPr bwMode="auto">
          <a:xfrm>
            <a:off x="7739074" y="2214554"/>
            <a:ext cx="1928826" cy="4214843"/>
            <a:chOff x="5724128" y="2926277"/>
            <a:chExt cx="1348202" cy="3383043"/>
          </a:xfrm>
        </p:grpSpPr>
        <p:sp>
          <p:nvSpPr>
            <p:cNvPr id="67" name="Скругленный прямоугольник 66"/>
            <p:cNvSpPr/>
            <p:nvPr/>
          </p:nvSpPr>
          <p:spPr bwMode="auto">
            <a:xfrm>
              <a:off x="5724128" y="2926277"/>
              <a:ext cx="1348202" cy="3383043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</a:rPr>
                <a:t>Проведение семинаров,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</a:rPr>
                <a:t>мастер-классов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3825" name="Rectangle 13"/>
            <p:cNvSpPr>
              <a:spLocks noChangeArrowheads="1"/>
            </p:cNvSpPr>
            <p:nvPr/>
          </p:nvSpPr>
          <p:spPr bwMode="auto">
            <a:xfrm>
              <a:off x="5786446" y="3239788"/>
              <a:ext cx="1202008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sp>
        <p:nvSpPr>
          <p:cNvPr id="78" name="Стрелка вправо 77"/>
          <p:cNvSpPr/>
          <p:nvPr/>
        </p:nvSpPr>
        <p:spPr bwMode="auto">
          <a:xfrm rot="5400000">
            <a:off x="8417999" y="1821381"/>
            <a:ext cx="215900" cy="28786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/>
          </a:p>
        </p:txBody>
      </p:sp>
      <p:sp>
        <p:nvSpPr>
          <p:cNvPr id="77" name="Стрелка вправо 76"/>
          <p:cNvSpPr/>
          <p:nvPr/>
        </p:nvSpPr>
        <p:spPr bwMode="auto">
          <a:xfrm rot="5400000">
            <a:off x="6346297" y="1821381"/>
            <a:ext cx="215900" cy="28786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5" name="Стрелка вправо 74"/>
          <p:cNvSpPr>
            <a:spLocks noChangeArrowheads="1"/>
          </p:cNvSpPr>
          <p:nvPr/>
        </p:nvSpPr>
        <p:spPr bwMode="auto">
          <a:xfrm rot="5400000">
            <a:off x="4131719" y="1821381"/>
            <a:ext cx="215900" cy="2878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>
              <a:solidFill>
                <a:srgbClr val="003BB0"/>
              </a:solidFill>
            </a:endParaRPr>
          </a:p>
        </p:txBody>
      </p:sp>
      <p:sp>
        <p:nvSpPr>
          <p:cNvPr id="79" name="Стрелка вправо 78"/>
          <p:cNvSpPr/>
          <p:nvPr/>
        </p:nvSpPr>
        <p:spPr bwMode="auto">
          <a:xfrm rot="5400000">
            <a:off x="10704015" y="1821381"/>
            <a:ext cx="215900" cy="28786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/>
          </a:p>
        </p:txBody>
      </p:sp>
      <p:sp>
        <p:nvSpPr>
          <p:cNvPr id="70" name="Стрелка вправо 69"/>
          <p:cNvSpPr>
            <a:spLocks noChangeArrowheads="1"/>
          </p:cNvSpPr>
          <p:nvPr/>
        </p:nvSpPr>
        <p:spPr bwMode="auto">
          <a:xfrm>
            <a:off x="7381884" y="4643446"/>
            <a:ext cx="298449" cy="225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2" name="Стрелка вправо 71"/>
          <p:cNvSpPr>
            <a:spLocks noChangeArrowheads="1"/>
          </p:cNvSpPr>
          <p:nvPr/>
        </p:nvSpPr>
        <p:spPr bwMode="auto">
          <a:xfrm flipV="1">
            <a:off x="2595538" y="4286256"/>
            <a:ext cx="497416" cy="203203"/>
          </a:xfrm>
          <a:prstGeom prst="rightArrow">
            <a:avLst>
              <a:gd name="adj1" fmla="val 50000"/>
              <a:gd name="adj2" fmla="val 4984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grpSp>
        <p:nvGrpSpPr>
          <p:cNvPr id="9" name="Группа 93"/>
          <p:cNvGrpSpPr>
            <a:grpSpLocks/>
          </p:cNvGrpSpPr>
          <p:nvPr/>
        </p:nvGrpSpPr>
        <p:grpSpPr bwMode="auto">
          <a:xfrm>
            <a:off x="3452794" y="1071546"/>
            <a:ext cx="8143932" cy="642942"/>
            <a:chOff x="2415187" y="1076739"/>
            <a:chExt cx="6488949" cy="1344149"/>
          </a:xfrm>
        </p:grpSpPr>
        <p:sp>
          <p:nvSpPr>
            <p:cNvPr id="80" name="Скругленный прямоугольник 79"/>
            <p:cNvSpPr/>
            <p:nvPr/>
          </p:nvSpPr>
          <p:spPr bwMode="auto">
            <a:xfrm>
              <a:off x="2415187" y="1076739"/>
              <a:ext cx="6488949" cy="1344149"/>
            </a:xfrm>
            <a:prstGeom prst="roundRect">
              <a:avLst/>
            </a:prstGeom>
            <a:gradFill flip="none" rotWithShape="0">
              <a:gsLst>
                <a:gs pos="11000">
                  <a:schemeClr val="accent1">
                    <a:lumMod val="75000"/>
                    <a:alpha val="23000"/>
                  </a:schemeClr>
                </a:gs>
                <a:gs pos="87000">
                  <a:srgbClr val="FFFFCC"/>
                </a:gs>
                <a:gs pos="13000">
                  <a:schemeClr val="bg1"/>
                </a:gs>
                <a:gs pos="100000">
                  <a:srgbClr val="FF3399"/>
                </a:gs>
              </a:gsLst>
              <a:lin ang="16200000" scaled="0"/>
              <a:tileRect/>
            </a:gradFill>
            <a:ln>
              <a:solidFill>
                <a:schemeClr val="accent1">
                  <a:lumMod val="50000"/>
                  <a:alpha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21" name="Rectangle 15"/>
            <p:cNvSpPr>
              <a:spLocks noChangeArrowheads="1"/>
            </p:cNvSpPr>
            <p:nvPr/>
          </p:nvSpPr>
          <p:spPr bwMode="auto">
            <a:xfrm>
              <a:off x="3553600" y="1268760"/>
              <a:ext cx="4226854" cy="79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2000" b="1" dirty="0" smtClean="0">
                  <a:solidFill>
                    <a:srgbClr val="FF0000"/>
                  </a:solidFill>
                  <a:latin typeface="Calibri" pitchFamily="34" charset="0"/>
                </a:rPr>
                <a:t>                   </a:t>
              </a:r>
              <a:r>
                <a:rPr lang="ru-RU" sz="2800" b="1" dirty="0" smtClean="0">
                  <a:solidFill>
                    <a:srgbClr val="002060"/>
                  </a:solidFill>
                  <a:latin typeface="Calibri" pitchFamily="34" charset="0"/>
                </a:rPr>
                <a:t>Мы строим Добрый мир!</a:t>
              </a:r>
              <a:endParaRPr lang="ru-RU" sz="2800" b="1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pic>
        <p:nvPicPr>
          <p:cNvPr id="38920" name="Picture 8" descr="C:\Users\admin\Desktop\ГРАМОТЫ ПАВЛОВА В.В\ДОБРЯТА\ДОБРЯТА 2020\43a_wrsXai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88" y="1805462"/>
            <a:ext cx="1428760" cy="1916834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>
            <a:off x="5595934" y="2428868"/>
            <a:ext cx="1571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0000"/>
              </a:buClr>
            </a:pPr>
            <a:r>
              <a:rPr lang="ru-RU" sz="1400" b="1" dirty="0" smtClean="0">
                <a:solidFill>
                  <a:srgbClr val="002060"/>
                </a:solidFill>
              </a:rPr>
              <a:t>«Участие во Всероссийских  конкурсах» </a:t>
            </a:r>
          </a:p>
        </p:txBody>
      </p:sp>
      <p:pic>
        <p:nvPicPr>
          <p:cNvPr id="45" name="Picture 5" descr="C:\Users\admin\Downloads\IMG-01dd52bdc0b7bdf9eefe4f8033d891f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058" y="3571876"/>
            <a:ext cx="899115" cy="1271678"/>
          </a:xfrm>
          <a:prstGeom prst="rect">
            <a:avLst/>
          </a:prstGeom>
          <a:noFill/>
        </p:spPr>
      </p:pic>
      <p:pic>
        <p:nvPicPr>
          <p:cNvPr id="47" name="Picture 6" descr="C:\Users\admin\Downloads\Павловой благодарственные письма 2020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48" y="4929198"/>
            <a:ext cx="1116975" cy="1579156"/>
          </a:xfrm>
          <a:prstGeom prst="rect">
            <a:avLst/>
          </a:prstGeom>
          <a:noFill/>
        </p:spPr>
      </p:pic>
      <p:pic>
        <p:nvPicPr>
          <p:cNvPr id="48" name="Picture 2" descr="F:\ГРАМОТЫ ПАВЛОВА В.В\ДОБРЯТА\ДОБРЯТА 2020\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52" y="3571876"/>
            <a:ext cx="928694" cy="1314283"/>
          </a:xfrm>
          <a:prstGeom prst="rect">
            <a:avLst/>
          </a:prstGeom>
          <a:noFill/>
        </p:spPr>
      </p:pic>
      <p:pic>
        <p:nvPicPr>
          <p:cNvPr id="8195" name="Picture 3" descr="F:\ГРАМОТЫ ПАВЛОВА В.В\ДОБРЯТА\НАШИ ДОСТИЖЕНИЯ\ПОЧЁТНАЯ ГРАМО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7086" y="2987065"/>
            <a:ext cx="2004639" cy="2842235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36" y="3283626"/>
            <a:ext cx="2000264" cy="153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Скругленный прямоугольник 45"/>
          <p:cNvSpPr/>
          <p:nvPr/>
        </p:nvSpPr>
        <p:spPr bwMode="auto">
          <a:xfrm>
            <a:off x="546811" y="4689425"/>
            <a:ext cx="1643074" cy="2143116"/>
          </a:xfrm>
          <a:prstGeom prst="roundRect">
            <a:avLst/>
          </a:prstGeom>
          <a:gradFill>
            <a:gsLst>
              <a:gs pos="0">
                <a:srgbClr val="66CCFF"/>
              </a:gs>
              <a:gs pos="81000">
                <a:schemeClr val="bg1"/>
              </a:gs>
              <a:gs pos="89000">
                <a:srgbClr val="FFFFCC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Наши награды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41" name="Picture 1" descr="C:\Users\admin\Desktop\добрята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9588" y="5113786"/>
            <a:ext cx="1206250" cy="1708185"/>
          </a:xfrm>
          <a:prstGeom prst="rect">
            <a:avLst/>
          </a:prstGeom>
          <a:noFill/>
        </p:spPr>
      </p:pic>
      <p:pic>
        <p:nvPicPr>
          <p:cNvPr id="11265" name="Picture 1" descr="C:\Users\admin\Pictures\АНЯ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 l="3869" t="4605" r="7847" b="7894"/>
          <a:stretch>
            <a:fillRect/>
          </a:stretch>
        </p:blipFill>
        <p:spPr bwMode="auto">
          <a:xfrm>
            <a:off x="3034443" y="4886159"/>
            <a:ext cx="2091504" cy="1471799"/>
          </a:xfrm>
          <a:prstGeom prst="rect">
            <a:avLst/>
          </a:prstGeom>
          <a:noFill/>
        </p:spPr>
      </p:pic>
      <p:pic>
        <p:nvPicPr>
          <p:cNvPr id="8" name="Picture 1" descr="C:\Users\admin\Desktop\Рисунок9.jpg"/>
          <p:cNvPicPr>
            <a:picLocks noChangeAspect="1" noChangeArrowheads="1"/>
          </p:cNvPicPr>
          <p:nvPr/>
        </p:nvPicPr>
        <p:blipFill>
          <a:blip r:embed="rId11" cstate="print"/>
          <a:srcRect l="3665" t="7854" r="8376" b="7329"/>
          <a:stretch>
            <a:fillRect/>
          </a:stretch>
        </p:blipFill>
        <p:spPr bwMode="auto">
          <a:xfrm>
            <a:off x="3008920" y="3024657"/>
            <a:ext cx="2158386" cy="161878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 cstate="print"/>
          <a:srcRect l="11248" t="10456" r="53406" b="30285"/>
          <a:stretch>
            <a:fillRect/>
          </a:stretch>
        </p:blipFill>
        <p:spPr bwMode="auto">
          <a:xfrm>
            <a:off x="7754814" y="4886159"/>
            <a:ext cx="1841648" cy="1423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98853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3"/>
          <p:cNvGrpSpPr>
            <a:grpSpLocks/>
          </p:cNvGrpSpPr>
          <p:nvPr/>
        </p:nvGrpSpPr>
        <p:grpSpPr bwMode="auto">
          <a:xfrm>
            <a:off x="380960" y="2214554"/>
            <a:ext cx="2500331" cy="3929090"/>
            <a:chOff x="966566" y="3547744"/>
            <a:chExt cx="1517203" cy="2426892"/>
          </a:xfrm>
        </p:grpSpPr>
        <p:sp>
          <p:nvSpPr>
            <p:cNvPr id="38" name="Скругленный прямоугольник 37"/>
            <p:cNvSpPr/>
            <p:nvPr/>
          </p:nvSpPr>
          <p:spPr bwMode="auto">
            <a:xfrm>
              <a:off x="1015507" y="3547744"/>
              <a:ext cx="1468261" cy="2426892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47" name="Rectangle 17"/>
            <p:cNvSpPr>
              <a:spLocks noChangeArrowheads="1"/>
            </p:cNvSpPr>
            <p:nvPr/>
          </p:nvSpPr>
          <p:spPr bwMode="auto">
            <a:xfrm>
              <a:off x="966566" y="3641923"/>
              <a:ext cx="1517203" cy="67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lnSpc>
                  <a:spcPts val="1600"/>
                </a:lnSpc>
                <a:spcAft>
                  <a:spcPts val="12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ru-RU" sz="1400" b="1" dirty="0">
                  <a:solidFill>
                    <a:srgbClr val="002060"/>
                  </a:solidFill>
                  <a:latin typeface="Calibri" pitchFamily="34" charset="0"/>
                </a:rPr>
                <a:t>Н</a:t>
              </a:r>
              <a:r>
                <a:rPr lang="ru-RU" sz="1400" b="1" dirty="0" smtClean="0">
                  <a:solidFill>
                    <a:srgbClr val="002060"/>
                  </a:solidFill>
                  <a:latin typeface="Calibri" pitchFamily="34" charset="0"/>
                </a:rPr>
                <a:t>а обложке - ученик нашей школы Павлов  Е., активный публицист</a:t>
              </a:r>
              <a:endParaRPr lang="ru-RU" sz="1400" b="1" dirty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200" b="1" dirty="0">
                  <a:solidFill>
                    <a:srgbClr val="0066FF"/>
                  </a:solidFill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3" name="Группа 88"/>
          <p:cNvGrpSpPr>
            <a:grpSpLocks/>
          </p:cNvGrpSpPr>
          <p:nvPr/>
        </p:nvGrpSpPr>
        <p:grpSpPr bwMode="auto">
          <a:xfrm>
            <a:off x="5738810" y="2643182"/>
            <a:ext cx="1813984" cy="3095625"/>
            <a:chOff x="4211960" y="3212976"/>
            <a:chExt cx="1360172" cy="3096344"/>
          </a:xfrm>
        </p:grpSpPr>
        <p:sp>
          <p:nvSpPr>
            <p:cNvPr id="66" name="Скругленный прямоугольник 65"/>
            <p:cNvSpPr/>
            <p:nvPr/>
          </p:nvSpPr>
          <p:spPr bwMode="auto">
            <a:xfrm>
              <a:off x="4211960" y="3212976"/>
              <a:ext cx="136017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42" name="Rectangle 12"/>
            <p:cNvSpPr>
              <a:spLocks noChangeArrowheads="1"/>
            </p:cNvSpPr>
            <p:nvPr/>
          </p:nvSpPr>
          <p:spPr bwMode="auto">
            <a:xfrm>
              <a:off x="4286248" y="3239788"/>
              <a:ext cx="1202955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>
                  <a:solidFill>
                    <a:srgbClr val="002060"/>
                  </a:solidFill>
                  <a:latin typeface="Calibri" pitchFamily="34" charset="0"/>
                </a:rPr>
                <a:t>«Дорогою Добра</a:t>
              </a:r>
              <a:r>
                <a:rPr lang="ru-RU" sz="1400" b="1" dirty="0" smtClean="0">
                  <a:solidFill>
                    <a:srgbClr val="002060"/>
                  </a:solidFill>
                  <a:latin typeface="Calibri" pitchFamily="34" charset="0"/>
                </a:rPr>
                <a:t>»</a:t>
              </a:r>
              <a:endParaRPr lang="ru-RU" sz="1400" dirty="0" smtClean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 smtClean="0">
                  <a:solidFill>
                    <a:srgbClr val="002060"/>
                  </a:solidFill>
                  <a:latin typeface="Calibri" pitchFamily="34" charset="0"/>
                </a:rPr>
                <a:t>2 часть Программы    (для учащихся 2-х  классов)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Группа 90"/>
          <p:cNvGrpSpPr>
            <a:grpSpLocks/>
          </p:cNvGrpSpPr>
          <p:nvPr/>
        </p:nvGrpSpPr>
        <p:grpSpPr bwMode="auto">
          <a:xfrm>
            <a:off x="9667900" y="2643182"/>
            <a:ext cx="1809751" cy="3143272"/>
            <a:chOff x="7215206" y="3212976"/>
            <a:chExt cx="1357322" cy="3096344"/>
          </a:xfrm>
        </p:grpSpPr>
        <p:sp>
          <p:nvSpPr>
            <p:cNvPr id="68" name="Скругленный прямоугольник 67"/>
            <p:cNvSpPr/>
            <p:nvPr/>
          </p:nvSpPr>
          <p:spPr bwMode="auto">
            <a:xfrm>
              <a:off x="7236296" y="3212976"/>
              <a:ext cx="133623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37" name="Rectangle 14"/>
            <p:cNvSpPr>
              <a:spLocks noChangeArrowheads="1"/>
            </p:cNvSpPr>
            <p:nvPr/>
          </p:nvSpPr>
          <p:spPr bwMode="auto">
            <a:xfrm>
              <a:off x="7215206" y="3239788"/>
              <a:ext cx="1337459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>
                  <a:solidFill>
                    <a:srgbClr val="002060"/>
                  </a:solidFill>
                  <a:latin typeface="Calibri" pitchFamily="34" charset="0"/>
                </a:rPr>
                <a:t>«Звонкий голос детства»</a:t>
              </a:r>
              <a:endParaRPr lang="ru-RU" sz="1200" dirty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4 часть Программы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(для учащихся 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4-х   классов)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sp>
        <p:nvSpPr>
          <p:cNvPr id="69" name="Стрелка вправо 68"/>
          <p:cNvSpPr>
            <a:spLocks noChangeArrowheads="1"/>
          </p:cNvSpPr>
          <p:nvPr/>
        </p:nvSpPr>
        <p:spPr bwMode="auto">
          <a:xfrm>
            <a:off x="5524501" y="4581525"/>
            <a:ext cx="283633" cy="204788"/>
          </a:xfrm>
          <a:prstGeom prst="rightArrow">
            <a:avLst>
              <a:gd name="adj1" fmla="val 50000"/>
              <a:gd name="adj2" fmla="val 5026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1" name="Стрелка вправо 70"/>
          <p:cNvSpPr>
            <a:spLocks noChangeArrowheads="1"/>
          </p:cNvSpPr>
          <p:nvPr/>
        </p:nvSpPr>
        <p:spPr bwMode="auto">
          <a:xfrm>
            <a:off x="9525000" y="4572001"/>
            <a:ext cx="315384" cy="225425"/>
          </a:xfrm>
          <a:prstGeom prst="rightArrow">
            <a:avLst>
              <a:gd name="adj1" fmla="val 50000"/>
              <a:gd name="adj2" fmla="val 5005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grpSp>
        <p:nvGrpSpPr>
          <p:cNvPr id="5" name="Группа 82"/>
          <p:cNvGrpSpPr>
            <a:grpSpLocks/>
          </p:cNvGrpSpPr>
          <p:nvPr/>
        </p:nvGrpSpPr>
        <p:grpSpPr bwMode="auto">
          <a:xfrm>
            <a:off x="595274" y="285728"/>
            <a:ext cx="2643207" cy="3000328"/>
            <a:chOff x="660195" y="10181"/>
            <a:chExt cx="1872286" cy="2853823"/>
          </a:xfrm>
        </p:grpSpPr>
        <p:sp>
          <p:nvSpPr>
            <p:cNvPr id="33" name="Скругленный прямоугольник 32"/>
            <p:cNvSpPr/>
            <p:nvPr/>
          </p:nvSpPr>
          <p:spPr bwMode="auto">
            <a:xfrm>
              <a:off x="660195" y="10181"/>
              <a:ext cx="1872286" cy="1152128"/>
            </a:xfrm>
            <a:prstGeom prst="roundRect">
              <a:avLst/>
            </a:prstGeom>
            <a:gradFill flip="none" rotWithShape="0">
              <a:gsLst>
                <a:gs pos="11000">
                  <a:srgbClr val="FA0663">
                    <a:alpha val="17000"/>
                  </a:srgbClr>
                </a:gs>
                <a:gs pos="87000">
                  <a:srgbClr val="FFFFCC"/>
                </a:gs>
                <a:gs pos="13000">
                  <a:schemeClr val="bg1"/>
                </a:gs>
                <a:gs pos="100000">
                  <a:srgbClr val="FF3399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</a:rPr>
                <a:t>Сотрудничество  со Всероссийским журналом «Добрята»(г. Томск)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3833" name="Rectangle 16"/>
            <p:cNvSpPr>
              <a:spLocks noChangeArrowheads="1"/>
            </p:cNvSpPr>
            <p:nvPr/>
          </p:nvSpPr>
          <p:spPr bwMode="auto">
            <a:xfrm>
              <a:off x="1115616" y="1916832"/>
              <a:ext cx="1296144" cy="94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400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81" name="Стрелка вправо 80"/>
          <p:cNvSpPr>
            <a:spLocks noChangeArrowheads="1"/>
          </p:cNvSpPr>
          <p:nvPr/>
        </p:nvSpPr>
        <p:spPr bwMode="auto">
          <a:xfrm rot="5400000">
            <a:off x="1774000" y="1607332"/>
            <a:ext cx="357191" cy="285751"/>
          </a:xfrm>
          <a:prstGeom prst="rightArrow">
            <a:avLst>
              <a:gd name="adj1" fmla="val 50000"/>
              <a:gd name="adj2" fmla="val 5005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82" name="Стрелка вправо 81"/>
          <p:cNvSpPr>
            <a:spLocks noChangeArrowheads="1"/>
          </p:cNvSpPr>
          <p:nvPr/>
        </p:nvSpPr>
        <p:spPr bwMode="auto">
          <a:xfrm rot="5400000">
            <a:off x="7008020" y="1412611"/>
            <a:ext cx="576262" cy="28786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4238612" y="428604"/>
            <a:ext cx="6572296" cy="865188"/>
          </a:xfrm>
          <a:prstGeom prst="roundRect">
            <a:avLst/>
          </a:prstGeom>
          <a:solidFill>
            <a:srgbClr val="E5F3F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67174" y="437764"/>
            <a:ext cx="571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ln w="9525"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«Служу </a:t>
            </a:r>
            <a:r>
              <a:rPr lang="ru-RU" b="1" dirty="0">
                <a:ln w="9525"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Отечеству пером</a:t>
            </a:r>
            <a:r>
              <a:rPr lang="ru-RU" b="1" dirty="0" smtClean="0">
                <a:ln w="9525"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»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Проект 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«Дорогою Добра» 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по основам детской журналистики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dirty="0">
              <a:ln w="9525">
                <a:solidFill>
                  <a:srgbClr val="FFFFFF"/>
                </a:solidFill>
              </a:ln>
              <a:solidFill>
                <a:srgbClr val="FA066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Calibri" pitchFamily="34" charset="0"/>
            </a:endParaRPr>
          </a:p>
        </p:txBody>
      </p:sp>
      <p:grpSp>
        <p:nvGrpSpPr>
          <p:cNvPr id="6" name="Группа 87"/>
          <p:cNvGrpSpPr>
            <a:grpSpLocks/>
          </p:cNvGrpSpPr>
          <p:nvPr/>
        </p:nvGrpSpPr>
        <p:grpSpPr bwMode="auto">
          <a:xfrm>
            <a:off x="3738546" y="2571744"/>
            <a:ext cx="1828800" cy="3095625"/>
            <a:chOff x="2699792" y="3212976"/>
            <a:chExt cx="1372142" cy="3096344"/>
          </a:xfrm>
        </p:grpSpPr>
        <p:sp>
          <p:nvSpPr>
            <p:cNvPr id="65" name="Скругленный прямоугольник 64"/>
            <p:cNvSpPr/>
            <p:nvPr/>
          </p:nvSpPr>
          <p:spPr bwMode="auto">
            <a:xfrm>
              <a:off x="2699792" y="3212976"/>
              <a:ext cx="137214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2786050" y="3240000"/>
              <a:ext cx="1203903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>
                  <a:solidFill>
                    <a:srgbClr val="002060"/>
                  </a:solidFill>
                  <a:latin typeface="Calibri" pitchFamily="34" charset="0"/>
                </a:rPr>
                <a:t>«Я красивый мир творю»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1 часть Программы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(для учащихся 1-х   классов</a:t>
              </a:r>
              <a:r>
                <a:rPr lang="ru-RU" sz="1000" b="1" dirty="0" smtClean="0">
                  <a:solidFill>
                    <a:srgbClr val="002060"/>
                  </a:solidFill>
                  <a:latin typeface="Calibri" pitchFamily="34" charset="0"/>
                </a:rPr>
                <a:t>)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Группа 89"/>
          <p:cNvGrpSpPr>
            <a:grpSpLocks/>
          </p:cNvGrpSpPr>
          <p:nvPr/>
        </p:nvGrpSpPr>
        <p:grpSpPr bwMode="auto">
          <a:xfrm>
            <a:off x="7739074" y="2643182"/>
            <a:ext cx="1797049" cy="3095625"/>
            <a:chOff x="5724128" y="3212976"/>
            <a:chExt cx="1348202" cy="3096344"/>
          </a:xfrm>
        </p:grpSpPr>
        <p:sp>
          <p:nvSpPr>
            <p:cNvPr id="67" name="Скругленный прямоугольник 66"/>
            <p:cNvSpPr/>
            <p:nvPr/>
          </p:nvSpPr>
          <p:spPr bwMode="auto">
            <a:xfrm>
              <a:off x="5724128" y="3212976"/>
              <a:ext cx="1348202" cy="3096344"/>
            </a:xfrm>
            <a:prstGeom prst="roundRect">
              <a:avLst/>
            </a:prstGeom>
            <a:gradFill>
              <a:gsLst>
                <a:gs pos="0">
                  <a:srgbClr val="66CCFF"/>
                </a:gs>
                <a:gs pos="81000">
                  <a:schemeClr val="bg1"/>
                </a:gs>
                <a:gs pos="89000">
                  <a:srgbClr val="FFFFCC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25" name="Rectangle 13"/>
            <p:cNvSpPr>
              <a:spLocks noChangeArrowheads="1"/>
            </p:cNvSpPr>
            <p:nvPr/>
          </p:nvSpPr>
          <p:spPr bwMode="auto">
            <a:xfrm>
              <a:off x="5786446" y="3239788"/>
              <a:ext cx="1202008" cy="119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spcAft>
                  <a:spcPts val="60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400" b="1" dirty="0">
                  <a:solidFill>
                    <a:srgbClr val="002060"/>
                  </a:solidFill>
                  <a:latin typeface="Calibri" pitchFamily="34" charset="0"/>
                </a:rPr>
                <a:t>«Радужный мир»</a:t>
              </a:r>
              <a:r>
                <a:rPr lang="ru-RU" sz="1400" dirty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 smtClean="0">
                  <a:solidFill>
                    <a:srgbClr val="002060"/>
                  </a:solidFill>
                  <a:latin typeface="Calibri" pitchFamily="34" charset="0"/>
                </a:rPr>
                <a:t>3 </a:t>
              </a: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часть Программы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000" b="1" dirty="0">
                  <a:solidFill>
                    <a:srgbClr val="002060"/>
                  </a:solidFill>
                  <a:latin typeface="Calibri" pitchFamily="34" charset="0"/>
                </a:rPr>
                <a:t>(для учащихся 3-х   классов)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000" b="1" dirty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sp>
        <p:nvSpPr>
          <p:cNvPr id="78" name="Стрелка вправо 77"/>
          <p:cNvSpPr/>
          <p:nvPr/>
        </p:nvSpPr>
        <p:spPr bwMode="auto">
          <a:xfrm rot="5400000">
            <a:off x="8346561" y="2107133"/>
            <a:ext cx="215900" cy="28786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/>
          </a:p>
        </p:txBody>
      </p:sp>
      <p:sp>
        <p:nvSpPr>
          <p:cNvPr id="77" name="Стрелка вправо 76"/>
          <p:cNvSpPr/>
          <p:nvPr/>
        </p:nvSpPr>
        <p:spPr bwMode="auto">
          <a:xfrm rot="5400000">
            <a:off x="6632049" y="2107133"/>
            <a:ext cx="215900" cy="28786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/>
          </a:p>
        </p:txBody>
      </p:sp>
      <p:sp>
        <p:nvSpPr>
          <p:cNvPr id="75" name="Стрелка вправо 74"/>
          <p:cNvSpPr>
            <a:spLocks noChangeArrowheads="1"/>
          </p:cNvSpPr>
          <p:nvPr/>
        </p:nvSpPr>
        <p:spPr bwMode="auto">
          <a:xfrm rot="5400000">
            <a:off x="4631785" y="2107133"/>
            <a:ext cx="215900" cy="2878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9" name="Стрелка вправо 78"/>
          <p:cNvSpPr/>
          <p:nvPr/>
        </p:nvSpPr>
        <p:spPr bwMode="auto">
          <a:xfrm rot="5400000">
            <a:off x="10203949" y="2107133"/>
            <a:ext cx="215900" cy="28786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/>
          </a:p>
        </p:txBody>
      </p:sp>
      <p:sp>
        <p:nvSpPr>
          <p:cNvPr id="70" name="Стрелка вправо 69"/>
          <p:cNvSpPr>
            <a:spLocks noChangeArrowheads="1"/>
          </p:cNvSpPr>
          <p:nvPr/>
        </p:nvSpPr>
        <p:spPr bwMode="auto">
          <a:xfrm>
            <a:off x="7524752" y="4572001"/>
            <a:ext cx="298449" cy="225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sp>
        <p:nvSpPr>
          <p:cNvPr id="72" name="Стрелка вправо 71"/>
          <p:cNvSpPr>
            <a:spLocks noChangeArrowheads="1"/>
          </p:cNvSpPr>
          <p:nvPr/>
        </p:nvSpPr>
        <p:spPr bwMode="auto">
          <a:xfrm>
            <a:off x="3095604" y="3929066"/>
            <a:ext cx="497416" cy="225425"/>
          </a:xfrm>
          <a:prstGeom prst="rightArrow">
            <a:avLst>
              <a:gd name="adj1" fmla="val 50000"/>
              <a:gd name="adj2" fmla="val 4984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  <p:grpSp>
        <p:nvGrpSpPr>
          <p:cNvPr id="8" name="Группа 93"/>
          <p:cNvGrpSpPr>
            <a:grpSpLocks/>
          </p:cNvGrpSpPr>
          <p:nvPr/>
        </p:nvGrpSpPr>
        <p:grpSpPr bwMode="auto">
          <a:xfrm>
            <a:off x="3738546" y="1428736"/>
            <a:ext cx="7500990" cy="642942"/>
            <a:chOff x="2699792" y="1844824"/>
            <a:chExt cx="5976664" cy="1152128"/>
          </a:xfrm>
        </p:grpSpPr>
        <p:sp>
          <p:nvSpPr>
            <p:cNvPr id="80" name="Скругленный прямоугольник 79"/>
            <p:cNvSpPr/>
            <p:nvPr/>
          </p:nvSpPr>
          <p:spPr bwMode="auto">
            <a:xfrm>
              <a:off x="2699792" y="1844824"/>
              <a:ext cx="5976664" cy="1152128"/>
            </a:xfrm>
            <a:prstGeom prst="roundRect">
              <a:avLst/>
            </a:prstGeom>
            <a:gradFill flip="none" rotWithShape="0">
              <a:gsLst>
                <a:gs pos="11000">
                  <a:schemeClr val="accent1">
                    <a:lumMod val="75000"/>
                    <a:alpha val="23000"/>
                  </a:schemeClr>
                </a:gs>
                <a:gs pos="87000">
                  <a:srgbClr val="FFFFCC"/>
                </a:gs>
                <a:gs pos="13000">
                  <a:schemeClr val="bg1"/>
                </a:gs>
                <a:gs pos="100000">
                  <a:srgbClr val="FF3399"/>
                </a:gs>
              </a:gsLst>
              <a:lin ang="16200000" scaled="0"/>
              <a:tileRect/>
            </a:gradFill>
            <a:ln>
              <a:solidFill>
                <a:schemeClr val="accent1">
                  <a:lumMod val="50000"/>
                  <a:alpha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3821" name="Rectangle 15"/>
            <p:cNvSpPr>
              <a:spLocks noChangeArrowheads="1"/>
            </p:cNvSpPr>
            <p:nvPr/>
          </p:nvSpPr>
          <p:spPr bwMode="auto">
            <a:xfrm>
              <a:off x="3428614" y="1989237"/>
              <a:ext cx="4226854" cy="7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600" b="1" dirty="0">
                  <a:solidFill>
                    <a:srgbClr val="002060"/>
                  </a:solidFill>
                  <a:latin typeface="Calibri" pitchFamily="34" charset="0"/>
                </a:rPr>
                <a:t>Для </a:t>
              </a:r>
              <a:r>
                <a:rPr lang="ru-RU" sz="1600" b="1" dirty="0" smtClean="0">
                  <a:solidFill>
                    <a:srgbClr val="002060"/>
                  </a:solidFill>
                  <a:latin typeface="Calibri" pitchFamily="34" charset="0"/>
                </a:rPr>
                <a:t>учащихся начальных </a:t>
              </a:r>
              <a:r>
                <a:rPr lang="ru-RU" sz="1600" b="1" dirty="0">
                  <a:solidFill>
                    <a:srgbClr val="002060"/>
                  </a:solidFill>
                  <a:latin typeface="Calibri" pitchFamily="34" charset="0"/>
                </a:rPr>
                <a:t>классов</a:t>
              </a:r>
            </a:p>
          </p:txBody>
        </p:sp>
      </p:grpSp>
      <p:pic>
        <p:nvPicPr>
          <p:cNvPr id="38915" name="Picture 3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760" y="3687515"/>
            <a:ext cx="1338963" cy="191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668" y="3692926"/>
            <a:ext cx="1419296" cy="193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9482" y="3750622"/>
            <a:ext cx="1337506" cy="189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215" y="3750621"/>
            <a:ext cx="1419466" cy="198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Users\admin\Pictures\2020-02-15 ЖЕНЯ\ЖЕНЯ 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274" y="3228782"/>
            <a:ext cx="1978435" cy="2772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14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82"/>
          <p:cNvGrpSpPr>
            <a:grpSpLocks/>
          </p:cNvGrpSpPr>
          <p:nvPr/>
        </p:nvGrpSpPr>
        <p:grpSpPr bwMode="auto">
          <a:xfrm>
            <a:off x="656819" y="130569"/>
            <a:ext cx="2643207" cy="3155487"/>
            <a:chOff x="703790" y="-137402"/>
            <a:chExt cx="1872286" cy="3001406"/>
          </a:xfrm>
        </p:grpSpPr>
        <p:sp>
          <p:nvSpPr>
            <p:cNvPr id="33" name="Скругленный прямоугольник 32"/>
            <p:cNvSpPr/>
            <p:nvPr/>
          </p:nvSpPr>
          <p:spPr bwMode="auto">
            <a:xfrm>
              <a:off x="703790" y="-137402"/>
              <a:ext cx="1872286" cy="1152128"/>
            </a:xfrm>
            <a:prstGeom prst="roundRect">
              <a:avLst/>
            </a:prstGeom>
            <a:gradFill flip="none" rotWithShape="0">
              <a:gsLst>
                <a:gs pos="11000">
                  <a:srgbClr val="FA0663">
                    <a:alpha val="17000"/>
                  </a:srgbClr>
                </a:gs>
                <a:gs pos="87000">
                  <a:srgbClr val="FFFFCC"/>
                </a:gs>
                <a:gs pos="13000">
                  <a:schemeClr val="bg1"/>
                </a:gs>
                <a:gs pos="100000">
                  <a:srgbClr val="FF3399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</a:rPr>
                <a:t>Сотрудничество  со Всероссийским журналом «Добрята» (г. Томск) 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defRPr/>
              </a:pPr>
              <a:r>
                <a:rPr lang="ru-RU" sz="1400" b="1" dirty="0" smtClean="0">
                  <a:solidFill>
                    <a:srgbClr val="7030A0"/>
                  </a:solidFill>
                  <a:latin typeface="Times New Roman" pitchFamily="18" charset="0"/>
                </a:rPr>
                <a:t>Более 200 публикаций</a:t>
              </a:r>
            </a:p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 sz="14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3833" name="Rectangle 16"/>
            <p:cNvSpPr>
              <a:spLocks noChangeArrowheads="1"/>
            </p:cNvSpPr>
            <p:nvPr/>
          </p:nvSpPr>
          <p:spPr bwMode="auto">
            <a:xfrm>
              <a:off x="1115616" y="1916832"/>
              <a:ext cx="1296144" cy="94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400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07432" y="57778"/>
            <a:ext cx="7941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  <a:cs typeface="Calibri" pitchFamily="34" charset="0"/>
              </a:rPr>
              <a:t>«ЧЕБОКСАРСКИЕ ДОБРЯТА»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ln w="9525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Calibri" pitchFamily="34" charset="0"/>
              </a:rPr>
              <a:t>Наши публикации</a:t>
            </a:r>
            <a:endParaRPr lang="ru-RU" b="1" dirty="0">
              <a:ln w="9525">
                <a:solidFill>
                  <a:srgbClr val="FFFFFF"/>
                </a:solidFill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731" y="1448597"/>
            <a:ext cx="2089794" cy="29210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C:\Users\admin\Downloads\добрята 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139" y="4407153"/>
            <a:ext cx="1845637" cy="245115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7" name="Picture 1" descr="C:\Users\admin\Pictures\2017-11-06 добрята-2017\2018-01-31 добрята-2017\добрята-2017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24" y="1418233"/>
            <a:ext cx="2124068" cy="28680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admin\Desktop\d5b4d7_b3f200f416b747eaa049acfeb54a84da_mv2_d_1483_2130_s_2.jpg"/>
          <p:cNvPicPr>
            <a:picLocks noChangeAspect="1" noChangeArrowheads="1"/>
          </p:cNvPicPr>
          <p:nvPr/>
        </p:nvPicPr>
        <p:blipFill>
          <a:blip r:embed="rId6" cstate="print"/>
          <a:srcRect b="4212"/>
          <a:stretch>
            <a:fillRect/>
          </a:stretch>
        </p:blipFill>
        <p:spPr bwMode="auto">
          <a:xfrm>
            <a:off x="3938955" y="4436620"/>
            <a:ext cx="1799856" cy="24762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F:\презентации\Всероссийский журнал ДОБРЯТА\Чебоксарские Добрята\1.pd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0877" y="4438414"/>
            <a:ext cx="1853073" cy="24195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admin\Downloads\IMG_20191031_101255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2188" t="3282" r="8088" b="3164"/>
          <a:stretch>
            <a:fillRect/>
          </a:stretch>
        </p:blipFill>
        <p:spPr bwMode="auto">
          <a:xfrm>
            <a:off x="180218" y="1421593"/>
            <a:ext cx="2088879" cy="2904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F:\презентации\Всероссийский журнал ДОБРЯТА\Чебоксарские Добрята\Добрята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2393" y="4414340"/>
            <a:ext cx="1858120" cy="2469604"/>
          </a:xfrm>
          <a:prstGeom prst="rect">
            <a:avLst/>
          </a:prstGeom>
          <a:noFill/>
        </p:spPr>
      </p:pic>
      <p:pic>
        <p:nvPicPr>
          <p:cNvPr id="6145" name="Picture 1" descr="C:\Users\admin\Desktop\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0693" y="1386435"/>
            <a:ext cx="2187461" cy="2864663"/>
          </a:xfrm>
          <a:prstGeom prst="rect">
            <a:avLst/>
          </a:prstGeom>
          <a:noFill/>
        </p:spPr>
      </p:pic>
      <p:pic>
        <p:nvPicPr>
          <p:cNvPr id="6146" name="Picture 2" descr="C:\Users\admin\Pictures\2017-11-06 добрята-2017\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58122" y="1386434"/>
            <a:ext cx="2073080" cy="2904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843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1000" y="376968"/>
            <a:ext cx="7335000" cy="4538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Реализация экологического проекта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«Эко – пространство» с 2020 г.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" y="955666"/>
            <a:ext cx="4547678" cy="207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54" y="4154339"/>
            <a:ext cx="5070231" cy="262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1002" y="3056563"/>
            <a:ext cx="4467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Воспитательная деятельность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864" y="3362330"/>
            <a:ext cx="386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Просветительская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деятельность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02603" y="5076427"/>
            <a:ext cx="2230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Акция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Чистый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двор-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чистый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город»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" y="3792383"/>
            <a:ext cx="4518340" cy="221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Хранилище\Воспит работа\Спорт здоровье\Встреча с Бережной\Фото от УО\img_7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44" y="1197746"/>
            <a:ext cx="4025471" cy="228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7635318" y="3499338"/>
            <a:ext cx="5070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Олимпийская </a:t>
            </a:r>
            <a:r>
              <a:rPr lang="ru-RU" sz="1600" dirty="0">
                <a:solidFill>
                  <a:srgbClr val="002060"/>
                </a:solidFill>
              </a:rPr>
              <a:t>чемпионка по фигурному </a:t>
            </a:r>
            <a:r>
              <a:rPr lang="ru-RU" sz="1600" dirty="0" smtClean="0">
                <a:solidFill>
                  <a:srgbClr val="002060"/>
                </a:solidFill>
              </a:rPr>
              <a:t>катанию </a:t>
            </a:r>
            <a:r>
              <a:rPr lang="ru-RU" sz="1600" b="1" dirty="0" smtClean="0">
                <a:solidFill>
                  <a:srgbClr val="002060"/>
                </a:solidFill>
              </a:rPr>
              <a:t>Бережная </a:t>
            </a:r>
            <a:r>
              <a:rPr lang="ru-RU" sz="1600" b="1" dirty="0">
                <a:solidFill>
                  <a:srgbClr val="002060"/>
                </a:solidFill>
              </a:rPr>
              <a:t>Е</a:t>
            </a:r>
            <a:r>
              <a:rPr lang="ru-RU" sz="1600" b="1" dirty="0" smtClean="0">
                <a:solidFill>
                  <a:srgbClr val="002060"/>
                </a:solidFill>
              </a:rPr>
              <a:t>. </a:t>
            </a:r>
            <a:r>
              <a:rPr lang="ru-RU" sz="1600" dirty="0" smtClean="0">
                <a:solidFill>
                  <a:srgbClr val="002060"/>
                </a:solidFill>
              </a:rPr>
              <a:t>на </a:t>
            </a:r>
            <a:r>
              <a:rPr lang="ru-RU" sz="1600" dirty="0">
                <a:solidFill>
                  <a:srgbClr val="002060"/>
                </a:solidFill>
              </a:rPr>
              <a:t>з</a:t>
            </a:r>
            <a:r>
              <a:rPr lang="ru-RU" sz="1600" dirty="0" smtClean="0">
                <a:solidFill>
                  <a:srgbClr val="002060"/>
                </a:solidFill>
              </a:rPr>
              <a:t>акладке </a:t>
            </a:r>
            <a:r>
              <a:rPr lang="ru-RU" sz="1600" dirty="0">
                <a:solidFill>
                  <a:srgbClr val="002060"/>
                </a:solidFill>
              </a:rPr>
              <a:t>аллеи победителей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639" y="6038968"/>
            <a:ext cx="554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Подведение итогов реализации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экологического проекта на педагогическом совете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943" y="955666"/>
            <a:ext cx="31101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700" i="1" dirty="0">
                <a:solidFill>
                  <a:schemeClr val="accent1">
                    <a:lumMod val="50000"/>
                  </a:schemeClr>
                </a:solidFill>
              </a:rPr>
              <a:t>Формирование основы экологического миропонимания,  </a:t>
            </a:r>
            <a:r>
              <a:rPr lang="ru-RU" sz="1700" i="1" dirty="0" smtClean="0">
                <a:solidFill>
                  <a:schemeClr val="accent1">
                    <a:lumMod val="50000"/>
                  </a:schemeClr>
                </a:solidFill>
              </a:rPr>
              <a:t>осознанно</a:t>
            </a:r>
            <a:r>
              <a:rPr lang="en-US" sz="1700" i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17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accent1">
                    <a:lumMod val="50000"/>
                  </a:schemeClr>
                </a:solidFill>
              </a:rPr>
              <a:t>правильного отношения к природе во всем ее многообразии, отношения к себе как части  природы; понимание ценности жизни и здоровья и их зависимости от окружающей среды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7322" y="-36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2700" b="1" i="1" dirty="0" smtClean="0">
                <a:solidFill>
                  <a:schemeClr val="accent1">
                    <a:lumMod val="50000"/>
                  </a:schemeClr>
                </a:solidFill>
              </a:rPr>
              <a:t>ОСНОВНЫЕ НАПРАВЛЕНИЯ ПРОЕКТА</a:t>
            </a:r>
            <a:r>
              <a:rPr lang="ru-RU" dirty="0" smtClean="0"/>
              <a:t>: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7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5171"/>
            <a:ext cx="11107800" cy="4538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Реализация экологического проекта «Эко – пространство» с 2020 г.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2450" y="3914612"/>
            <a:ext cx="3936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Акция «Раздельный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сбор мусора»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72450" y="4283944"/>
            <a:ext cx="308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Акция 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Добрые крышки»</a:t>
            </a:r>
          </a:p>
        </p:txBody>
      </p:sp>
      <p:pic>
        <p:nvPicPr>
          <p:cNvPr id="15" name="Picture 1" descr="C:\Users\admin\Desktop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4554" y="4703142"/>
            <a:ext cx="5547945" cy="2073614"/>
          </a:xfrm>
          <a:prstGeom prst="rect">
            <a:avLst/>
          </a:prstGeom>
          <a:noFill/>
        </p:spPr>
      </p:pic>
      <p:pic>
        <p:nvPicPr>
          <p:cNvPr id="16" name="Picture 2" descr="C:\Users\admin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725" y="1369035"/>
            <a:ext cx="5856900" cy="2425548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/>
          <a:srcRect l="2696" t="67" r="3427" b="2286"/>
          <a:stretch/>
        </p:blipFill>
        <p:spPr>
          <a:xfrm>
            <a:off x="9498439" y="784569"/>
            <a:ext cx="2168953" cy="3008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20550"/>
          <a:stretch/>
        </p:blipFill>
        <p:spPr>
          <a:xfrm>
            <a:off x="404081" y="3896755"/>
            <a:ext cx="2205000" cy="2880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949" y="6870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ОСНОВНЫЕ НАПРАВЛЕНИЯ ПРОЕКТА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6" y="1144856"/>
            <a:ext cx="1875489" cy="2647749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94" y="3844679"/>
            <a:ext cx="2110598" cy="29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369001"/>
            <a:ext cx="11865600" cy="67499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       </a:t>
            </a:r>
            <a:r>
              <a:rPr lang="ru-RU" sz="3200" b="1" dirty="0" smtClean="0"/>
              <a:t>Руководители школы прошлых лет</a:t>
            </a:r>
            <a:endParaRPr lang="ru-RU" sz="32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6000" y="1044000"/>
          <a:ext cx="11630024" cy="5821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50012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34650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533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Дворников А.П.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/>
                        <a:t>1969 – 1973 </a:t>
                      </a:r>
                      <a:r>
                        <a:rPr lang="ru-RU" sz="1800" b="0" dirty="0" err="1" smtClean="0"/>
                        <a:t>гг.-п</a:t>
                      </a:r>
                      <a:r>
                        <a:rPr lang="ru-RU" sz="1800" b="0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ервый</a:t>
                      </a:r>
                      <a:r>
                        <a:rPr lang="ru-RU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директор школы.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Награжден орденами: Красной звезды (дважды), Отечественной войны </a:t>
                      </a:r>
                      <a:r>
                        <a:rPr lang="en-US" sz="16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степени (трижды), отечественной войны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степени.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baseline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значительные события в период его работы:  завершение строительства школы,   благоустройство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озеленение территории школы, закладка яблоневого сада. Организация КИД,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создание музея боевой славы.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Обручников</a:t>
                      </a:r>
                      <a:r>
                        <a:rPr lang="ru-RU" sz="1800" dirty="0" smtClean="0"/>
                        <a:t> А.А.  1973 – 1981 гг.-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заслуженный учитель ЧР. </a:t>
                      </a:r>
                    </a:p>
                    <a:p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значительные события в период его работы:  открытие математических классов  с конкурсным набором в 9 класс - 1977 г.,  педагогических классов.</a:t>
                      </a:r>
                    </a:p>
                    <a:p>
                      <a:endParaRPr lang="ru-RU" sz="1800" b="0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Дормидонтова К.П. 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1981 – 1985 гг. </a:t>
                      </a:r>
                    </a:p>
                    <a:p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значительные события в период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еe</a:t>
                      </a: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работы:  </a:t>
                      </a:r>
                    </a:p>
                    <a:p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открытие первого в городе компьютерного класса (1985 г.),   лингафонного кабинета иностранных языков, организация загородного лагеря труда и отдыха для учащихся</a:t>
                      </a:r>
                      <a:endParaRPr lang="ru-RU" sz="14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Иванова Л.А.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1987 – 1993 гг.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Почётный работник общего образования РФ.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значительные события в период её работы: строительство подогреваемого бассейна 1988  г.</a:t>
                      </a:r>
                      <a:endParaRPr lang="ru-RU" sz="18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Полбенникова</a:t>
                      </a:r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И.И. 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1993 – 2003 гг.</a:t>
                      </a:r>
                    </a:p>
                    <a:p>
                      <a:r>
                        <a:rPr lang="ru-RU" sz="16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Почётный работник общего образования РФ, </a:t>
                      </a:r>
                      <a:r>
                        <a:rPr lang="ru-RU" sz="1600" b="0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Соровский</a:t>
                      </a:r>
                      <a:r>
                        <a:rPr lang="ru-RU" sz="16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учитель 1992, 1993, лауреат премии президента ЧР 2002 г. </a:t>
                      </a: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значительные события </a:t>
                      </a:r>
                    </a:p>
                    <a:p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период ее работы:  присвоение школе статуса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физико</a:t>
                      </a:r>
                      <a:r>
                        <a:rPr lang="ru-RU" sz="14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математического лицея - 1993 г.,  регистрация благотворительного фонда развития "Квант» - 1994 г.,  эксперимент по модели старшей школы - 1984 г., получение школой премии Сороса II - 1996.</a:t>
                      </a:r>
                      <a:endParaRPr lang="ru-RU" sz="14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ГАТИЛОВ В.И.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1985 – 1987 гг.</a:t>
                      </a:r>
                    </a:p>
                    <a:p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Открытие мемориальной плиты первому директору школы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2050" name="Picture 2" descr="D:\Хранилище\Архив\Кадры\Директора замы\Директора\Директора Дворников А.П. Обручников Иванова Л.А. Полбенникова И.И.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89" y="54000"/>
            <a:ext cx="4459123" cy="268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23" y="4329000"/>
            <a:ext cx="3020701" cy="21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00" y="2277208"/>
            <a:ext cx="3285000" cy="4380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" y="1350675"/>
            <a:ext cx="4732437" cy="4403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5493" b="6402"/>
          <a:stretch/>
        </p:blipFill>
        <p:spPr>
          <a:xfrm>
            <a:off x="5237693" y="1636425"/>
            <a:ext cx="3236552" cy="4725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9069" y="512902"/>
            <a:ext cx="11107800" cy="45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Реализация экологического проекта «Эко – пространство» с 2020 г.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000" y="369000"/>
            <a:ext cx="8130600" cy="1325563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Рассказ о ежедневной жизни школы                                  </a:t>
            </a:r>
            <a:endParaRPr lang="ru-RU" sz="2200" dirty="0"/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988" y="2394000"/>
          <a:ext cx="11630024" cy="914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07506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907506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494423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</a:t>
                      </a:r>
                      <a:r>
                        <a:rPr lang="ru-RU" sz="1800" dirty="0" smtClean="0"/>
                        <a:t>аслуженный работник образования Чувашской столетия».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Имя</a:t>
                      </a: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Заголовок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Заголовок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1026" name="Picture 2" descr="https://azukichi.net/img/frame2/frame0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-86020"/>
            <a:ext cx="12142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mages-1.medium.com/max/1200/1*YUSZsNQUjhZTsQ2nkVUq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83" y="62161"/>
            <a:ext cx="2516124" cy="24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dn-images-1.medium.com/max/1200/1*YUSZsNQUjhZTsQ2nkVUq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59" y="1270742"/>
            <a:ext cx="2516124" cy="24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-images-1.medium.com/max/1200/1*YUSZsNQUjhZTsQ2nkVUq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11" y="1161264"/>
            <a:ext cx="2837689" cy="24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3269" y="981917"/>
            <a:ext cx="15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Утро начинается с зарядки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D:\Хранилище\Воспит работа\Спорт здоровье\1. Зарядка\IMG_0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4" y="31816"/>
            <a:ext cx="1445130" cy="9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72174" y="1993832"/>
            <a:ext cx="15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«Чему учат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школе?»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0447" y="398235"/>
            <a:ext cx="1820312" cy="13681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61880" y="1459082"/>
            <a:ext cx="191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половина дня – работа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кружков и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секций, 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 продленного дня 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4" descr="https://cdn-images-1.medium.com/max/1200/1*YUSZsNQUjhZTsQ2nkVUq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78" y="3407262"/>
            <a:ext cx="2516124" cy="24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79322" y="3952125"/>
            <a:ext cx="176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Внешкольные,</a:t>
            </a:r>
          </a:p>
          <a:p>
            <a:r>
              <a:rPr lang="ru-RU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внеклассные мероприятия 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r="17099" b="16652"/>
          <a:stretch/>
        </p:blipFill>
        <p:spPr>
          <a:xfrm>
            <a:off x="3363947" y="3068535"/>
            <a:ext cx="2367549" cy="18970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r="38574"/>
          <a:stretch/>
        </p:blipFill>
        <p:spPr>
          <a:xfrm>
            <a:off x="155668" y="4017082"/>
            <a:ext cx="1678669" cy="2605668"/>
          </a:xfrm>
          <a:prstGeom prst="rect">
            <a:avLst/>
          </a:prstGeom>
        </p:spPr>
      </p:pic>
      <p:pic>
        <p:nvPicPr>
          <p:cNvPr id="26" name="Picture 4" descr="https://cdn-images-1.medium.com/max/1200/1*YUSZsNQUjhZTsQ2nkVUq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71" y="3486078"/>
            <a:ext cx="2474903" cy="242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610345" y="4319436"/>
            <a:ext cx="1796134" cy="92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Встречи с интересными людьми  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" y="2031219"/>
            <a:ext cx="3225120" cy="16491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58" y="5120254"/>
            <a:ext cx="3050885" cy="16517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28" y="91568"/>
            <a:ext cx="2689126" cy="14326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68" y="5095087"/>
            <a:ext cx="4035644" cy="15631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90" y="2014617"/>
            <a:ext cx="2244822" cy="26293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74" y="1793425"/>
            <a:ext cx="1921176" cy="32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957" y="240445"/>
            <a:ext cx="9144000" cy="1655762"/>
          </a:xfrm>
        </p:spPr>
        <p:txBody>
          <a:bodyPr/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и результаты деятельности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части развития познавательных и творческих способностей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4" descr="D:\Мои документы\ДОКУМЕНТЫ (стар)\Проекты прграммы\ИСТОКИ\Фестиваль Радуга истоков\1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96" y="4053254"/>
            <a:ext cx="5475915" cy="243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er\Desktop\kuKAfUoVv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667" y="1861715"/>
            <a:ext cx="3025183" cy="20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GXnv1-W_Y8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8" y="4702535"/>
            <a:ext cx="3234460" cy="21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NeaIdV1sRI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1"/>
          <a:stretch/>
        </p:blipFill>
        <p:spPr bwMode="auto">
          <a:xfrm>
            <a:off x="0" y="4862269"/>
            <a:ext cx="2974863" cy="1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72083" y="2475218"/>
          <a:ext cx="6333391" cy="2054552"/>
        </p:xfrm>
        <a:graphic>
          <a:graphicData uri="http://schemas.openxmlformats.org/drawingml/2006/table">
            <a:tbl>
              <a:tblPr/>
              <a:tblGrid>
                <a:gridCol w="781869">
                  <a:extLst>
                    <a:ext uri="{9D8B030D-6E8A-4147-A177-3AD203B41FA5}">
                      <a16:colId xmlns:a16="http://schemas.microsoft.com/office/drawing/2014/main" val="3400404612"/>
                    </a:ext>
                  </a:extLst>
                </a:gridCol>
                <a:gridCol w="888488">
                  <a:extLst>
                    <a:ext uri="{9D8B030D-6E8A-4147-A177-3AD203B41FA5}">
                      <a16:colId xmlns:a16="http://schemas.microsoft.com/office/drawing/2014/main" val="2141837977"/>
                    </a:ext>
                  </a:extLst>
                </a:gridCol>
                <a:gridCol w="888488">
                  <a:extLst>
                    <a:ext uri="{9D8B030D-6E8A-4147-A177-3AD203B41FA5}">
                      <a16:colId xmlns:a16="http://schemas.microsoft.com/office/drawing/2014/main" val="4285169162"/>
                    </a:ext>
                  </a:extLst>
                </a:gridCol>
                <a:gridCol w="1038613">
                  <a:extLst>
                    <a:ext uri="{9D8B030D-6E8A-4147-A177-3AD203B41FA5}">
                      <a16:colId xmlns:a16="http://schemas.microsoft.com/office/drawing/2014/main" val="131975400"/>
                    </a:ext>
                  </a:extLst>
                </a:gridCol>
                <a:gridCol w="1038613">
                  <a:extLst>
                    <a:ext uri="{9D8B030D-6E8A-4147-A177-3AD203B41FA5}">
                      <a16:colId xmlns:a16="http://schemas.microsoft.com/office/drawing/2014/main" val="766816622"/>
                    </a:ext>
                  </a:extLst>
                </a:gridCol>
                <a:gridCol w="848660">
                  <a:extLst>
                    <a:ext uri="{9D8B030D-6E8A-4147-A177-3AD203B41FA5}">
                      <a16:colId xmlns:a16="http://schemas.microsoft.com/office/drawing/2014/main" val="3623624405"/>
                    </a:ext>
                  </a:extLst>
                </a:gridCol>
                <a:gridCol w="848660">
                  <a:extLst>
                    <a:ext uri="{9D8B030D-6E8A-4147-A177-3AD203B41FA5}">
                      <a16:colId xmlns:a16="http://schemas.microsoft.com/office/drawing/2014/main" val="3014837137"/>
                    </a:ext>
                  </a:extLst>
                </a:gridCol>
              </a:tblGrid>
              <a:tr h="29069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179086"/>
                  </a:ext>
                </a:extLst>
              </a:tr>
              <a:tr h="601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239298"/>
                  </a:ext>
                </a:extLst>
              </a:tr>
              <a:tr h="2906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68,8%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71,1%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938121"/>
                  </a:ext>
                </a:extLst>
              </a:tr>
              <a:tr h="2906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52,2%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56,8%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59,1%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079351"/>
                  </a:ext>
                </a:extLst>
              </a:tr>
              <a:tr h="2906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79,6%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83,3%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0548"/>
                  </a:ext>
                </a:extLst>
              </a:tr>
              <a:tr h="2906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61,1%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67,6%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65,2%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14671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34470" y="1781703"/>
            <a:ext cx="5507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качества знаний и успеваемости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 за последние 3 года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r="5325" b="9359"/>
          <a:stretch/>
        </p:blipFill>
        <p:spPr>
          <a:xfrm>
            <a:off x="9747027" y="0"/>
            <a:ext cx="2444973" cy="38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999" y="594000"/>
            <a:ext cx="4349385" cy="630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          </a:t>
            </a:r>
            <a:r>
              <a:rPr lang="ru-RU" sz="2700" b="1" dirty="0" smtClean="0">
                <a:solidFill>
                  <a:srgbClr val="002060"/>
                </a:solidFill>
              </a:rPr>
              <a:t>Основные показатели и 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       результаты работы школы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       в целом</a:t>
            </a:r>
            <a:endParaRPr lang="ru-RU" sz="27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2" y="2169000"/>
          <a:ext cx="12192000" cy="4754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531808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344992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900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МБОУ «СОШ № 27»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г. Чебоксары  -п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обедитель Всероссийского смотра-конкурса «Передовой опыт организаций образования: детский сад, школа, университет» - 2021 г.</a:t>
                      </a:r>
                    </a:p>
                    <a:p>
                      <a:endParaRPr lang="ru-RU" sz="1800" b="1" i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800" b="1" dirty="0" smtClean="0"/>
                        <a:t>Включена в Федеральный реестр «Всероссийской Книги Почета» -  2020 г.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Школе присвоен статус инновационной площадки по внедрению новейших научных разработок – 2021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Победитель грантовых конкурсов:  Всероссийского -  социальных и культурных проектов ПАО «Лукойл» «Школьный театр как модель воспитания, развития и социализации обучающихся» - 2018 г.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Школа является: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стажировочной площадкой БУ ЧР ДПО «ЧРИО» МО и МП ЧР.</a:t>
                      </a:r>
                    </a:p>
                    <a:p>
                      <a:endParaRPr lang="ru-RU" sz="18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2014 г.  </a:t>
                      </a: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базовой площадкой по реализации республиканского проекта  «Социокультурные истоки» с 2021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</a:rPr>
                        <a:t>С 2018 г. 6 выпускников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</a:rPr>
                        <a:t> окончили с медалью 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</a:rPr>
                        <a:t>«</a:t>
                      </a:r>
                      <a:r>
                        <a:rPr lang="ru-RU" sz="18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особые успехи в учении».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2018 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обучающихся стали стипендиатами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депутата Госсовета Чувашской Республики Александрова А.Ю.</a:t>
                      </a: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Высокие показатели абитуриентов по отдельным предметам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свыше 80 баллов по русскому языку набрали 22 человека с 2018 по 2020 уч. годы.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2019 г. 1 обучающийся получил 100 баллов по предмету «Обществознание»,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обучающийся- 98 баллов по предмету «История».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</a:tbl>
          </a:graphicData>
        </a:graphic>
      </p:graphicFrame>
      <p:pic>
        <p:nvPicPr>
          <p:cNvPr id="5" name="Picture 2" descr="Z:\Директор Жукова Л.М\2020-2021\КОНКУРС Внимание\фото для презент\Юбилей школ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85" y="0"/>
            <a:ext cx="3186615" cy="21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Директор Жукова Л.М\2020-2021\КОНКУРС Внимание\фото для презент\свид-во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" y="0"/>
            <a:ext cx="1520765" cy="21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Директор Жукова Л.М\2020-2021\КОНКУРС Внимание\фото для презент\DSC_0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68" y="0"/>
            <a:ext cx="3562685" cy="21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197" y="-144081"/>
            <a:ext cx="9492018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Участие в проектной, инновационной и экспериментальной работе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на федеральном, региональном, муниципальном уровнях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990510"/>
          <a:ext cx="12192000" cy="610300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6728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3343702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4012442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4399128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Муниципальный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Республиканский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Федеральный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Проект </a:t>
                      </a:r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«Живые уроки» Детский образовательный туризм»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Базовая площадка по реализации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программы «Воспитание на социокультурном опыте»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+mn-lt"/>
                        </a:rPr>
                        <a:t>Проект «Содействие повышению уровня финансовой грамотности населения и развитию финансового образования в РФ»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Проект «Университетские субботы»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Проект «Содействие формированию культуры здорового питания школьников «Путь к здоровью через правильное питание»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Разработка единых требований и рекомендаций  к электронным журналам и дневникам, методологических рекомендаций по нормированию школьного задания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 «Профессиональная среда»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 «Успех каждого ребенка» национального проекта «Образование» - Навигатор дополнительного образования детей Чувашской Республики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Экспериментально-исследовательская деятельность по освоению инновационного решения в области электронного обучения на базе интернет-сервисов учебного портала Якласс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</a:rPr>
                        <a:t>Проект «Предуниверсарий»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</a:rPr>
                        <a:t>Проект «Успех каждого ребенка» национального проекта «Образование» - </a:t>
                      </a: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учеников 8-х классов по дисциплине «Технология» в Доме научной коллаборации им. С.А. Абрукова на базе                ЧГУ им. И.Н. Ульянова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по ранней профессиональной ориентации учащихся 6-11 классов «Билет в будущее»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33698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 «Педагоги на производство»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«Молодые профессионалы» (</a:t>
                      </a:r>
                      <a:r>
                        <a:rPr lang="en-US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WorldSkills Russia</a:t>
                      </a: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по компетенции </a:t>
                      </a:r>
                      <a:r>
                        <a:rPr lang="en-US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«Преподавание в младших классах»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67924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 «Школа молодого педагога»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Интерактивный экологический проект «Эко – пространство»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62612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07.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 «Профилактика эмоционального выгорания «Душевные ресурсы»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Апробация информационно-образовательного портала «Российская электронная школа»</a:t>
                      </a:r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08.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Проект «Онлайн-уроки по средствам использования системы «Единая локальная сеть»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Инновационная площадка ФГБНУ «Институт изучения детства, семьи и воспитания Российской академии образования»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3578469" y="4955066"/>
          <a:ext cx="2528137" cy="178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DF" r:id="rId3" imgW="0" imgH="360" progId="">
                  <p:embed/>
                </p:oleObj>
              </mc:Choice>
              <mc:Fallback>
                <p:oleObj name="PDF" r:id="rId3" imgW="0" imgH="360" progId="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469" y="4955066"/>
                        <a:ext cx="2528137" cy="1788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31" y="4784414"/>
            <a:ext cx="1540403" cy="217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3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0C06D-112B-41EB-998E-555D17F2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63" y="99001"/>
            <a:ext cx="10515600" cy="810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Показатели ФГОС: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сохранение и поддержка индивидуальности ребенка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EEB6F1-804C-4DAD-A5D2-F49782AD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36" y="1192819"/>
            <a:ext cx="7732800" cy="186207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Реализация программы «Одарённые дети»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Реализация адаптированной образовательной программы для обучающихся с ОВЗ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Организация обучения на дому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316"/>
            <a:ext cx="3889036" cy="3385986"/>
          </a:xfrm>
          <a:prstGeom prst="rect">
            <a:avLst/>
          </a:prstGeom>
        </p:spPr>
      </p:pic>
      <p:pic>
        <p:nvPicPr>
          <p:cNvPr id="7" name="Picture 2" descr="Z:\Директор Жукова Л.М\2020-2021\КОНКУРС Внимание\фото для презент\сертификат сотрудничест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98" y="3465316"/>
            <a:ext cx="2410003" cy="33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NEWTOH\IMG_8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63" y="2457556"/>
            <a:ext cx="2960153" cy="19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4.userapi.com/impg/mznGay_rKUJbtizgghDP0d6MxcLKM70ThAqdQA/FkaZDrVacnk.jpg?size=1280x576&amp;quality=96&amp;sign=1017b41c5a35c8e8c0e55eea10559c5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00" y="877536"/>
            <a:ext cx="3626255" cy="163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88" y="3287554"/>
            <a:ext cx="3213012" cy="1975501"/>
          </a:xfrm>
          <a:prstGeom prst="rect">
            <a:avLst/>
          </a:prstGeom>
        </p:spPr>
      </p:pic>
      <p:pic>
        <p:nvPicPr>
          <p:cNvPr id="11" name="Picture 2" descr="C:\Users\user\Desktop\ZaQfo4zc99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3"/>
          <a:stretch/>
        </p:blipFill>
        <p:spPr bwMode="auto">
          <a:xfrm>
            <a:off x="6169880" y="4867821"/>
            <a:ext cx="3388711" cy="197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000" y="324000"/>
            <a:ext cx="7413725" cy="84888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Инновационные технологии</a:t>
            </a:r>
            <a:endParaRPr lang="ru-RU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201000" y="1269000"/>
          <a:ext cx="9270000" cy="558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856176" y="668215"/>
            <a:ext cx="22684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«В душе каждого ребенка есть невидимые струны. Если тронуть их умелой рукой, они красиво </a:t>
            </a:r>
            <a:r>
              <a:rPr lang="ru-RU" sz="2400" b="1" i="1" dirty="0" smtClean="0">
                <a:solidFill>
                  <a:schemeClr val="bg1"/>
                </a:solidFill>
              </a:rPr>
              <a:t>зазвучат»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В. А. Сухомлинский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4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0" y="202892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Результаты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ЕГЭ 11 классов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C6251-93DC-49BF-ADCA-30436005B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304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 descr="Z:\Директор Жукова Л.М\2020-2021\КОНКУРС Внимание\фото для презент\DSC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67" y="234000"/>
            <a:ext cx="2389467" cy="234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/>
          </p:nvPr>
        </p:nvGraphicFramePr>
        <p:xfrm>
          <a:off x="0" y="1203359"/>
          <a:ext cx="113884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D:\КОНКУРС Внимание\фото для презент\IMG_1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534" y="1106837"/>
            <a:ext cx="2121724" cy="31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 txBox="1">
            <a:spLocks/>
          </p:cNvSpPr>
          <p:nvPr/>
        </p:nvSpPr>
        <p:spPr>
          <a:xfrm>
            <a:off x="8971703" y="4133562"/>
            <a:ext cx="3220297" cy="2599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+mn-lt"/>
              </a:rPr>
              <a:t>В 2019-2021 гг. 6 обучающихся окончили школу с медалью «За особые успехи в учении», 8 учеников 11-х классов получили аттестаты особого образца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40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28" y="318653"/>
            <a:ext cx="9026236" cy="5492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Результаты </a:t>
            </a:r>
            <a:r>
              <a:rPr lang="ru-RU" b="1" dirty="0" smtClean="0">
                <a:solidFill>
                  <a:srgbClr val="002060"/>
                </a:solidFill>
              </a:rPr>
              <a:t>ОГЭ 9 классов (средний балл)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1" y="1014843"/>
          <a:ext cx="10566400" cy="560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 descr="C:\Users\user\Desktop\qH-ucs11t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17" y="3446584"/>
            <a:ext cx="2849062" cy="21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59091" y="5691537"/>
            <a:ext cx="3532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</a:t>
            </a:r>
            <a:r>
              <a:rPr lang="ru-RU" b="1" dirty="0" smtClean="0"/>
              <a:t>2019-2021 </a:t>
            </a:r>
            <a:r>
              <a:rPr lang="ru-RU" b="1" dirty="0"/>
              <a:t>гг. </a:t>
            </a:r>
            <a:r>
              <a:rPr lang="ru-RU" b="1" dirty="0" smtClean="0"/>
              <a:t>14 учеников </a:t>
            </a:r>
            <a:r>
              <a:rPr lang="ru-RU" b="1" dirty="0"/>
              <a:t>9-х классов </a:t>
            </a:r>
            <a:r>
              <a:rPr lang="ru-RU" b="1" dirty="0" smtClean="0"/>
              <a:t>получили </a:t>
            </a:r>
            <a:r>
              <a:rPr lang="ru-RU" b="1" dirty="0"/>
              <a:t>аттестаты особого образца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4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02324" y="993479"/>
          <a:ext cx="6258516" cy="5635667"/>
        </p:xfrm>
        <a:graphic>
          <a:graphicData uri="http://schemas.openxmlformats.org/drawingml/2006/table">
            <a:tbl>
              <a:tblPr/>
              <a:tblGrid>
                <a:gridCol w="2221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3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93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Качество знаний</a:t>
                      </a:r>
                      <a:endParaRPr lang="ru-RU" sz="22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ВПР- 2021</a:t>
                      </a:r>
                      <a:endParaRPr lang="ru-RU" sz="22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300" dirty="0"/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300" dirty="0"/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64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Русский язык        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Математика 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46%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Английский язык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45%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Обществознание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85%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История                 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Физика                 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Химия                    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53%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Биология                                   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48%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10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География</a:t>
                      </a: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37%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43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14" marR="4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421" name="Rectangle 2"/>
          <p:cNvSpPr>
            <a:spLocks noChangeArrowheads="1"/>
          </p:cNvSpPr>
          <p:nvPr/>
        </p:nvSpPr>
        <p:spPr bwMode="auto">
          <a:xfrm>
            <a:off x="1500561" y="-16715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3" name="AutoShape 2" descr="ВПР — Центр Развития муниципальной системы оценки качества образования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Picture 6" descr="ВПР-2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0" y="1178172"/>
            <a:ext cx="2046715" cy="10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2648" r="21061"/>
          <a:stretch/>
        </p:blipFill>
        <p:spPr>
          <a:xfrm>
            <a:off x="8128887" y="1178172"/>
            <a:ext cx="3385039" cy="2910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1049"/>
          <a:stretch/>
        </p:blipFill>
        <p:spPr>
          <a:xfrm>
            <a:off x="7512361" y="4698958"/>
            <a:ext cx="4618093" cy="21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7B9C265-234D-4DFB-A757-391A1685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0"/>
            <a:ext cx="10515600" cy="59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Педагогические кадры  –  контингент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16000" y="131400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</a:rPr>
              <a:t>Педагогический состав – 67 чел.</a:t>
            </a:r>
          </a:p>
          <a:p>
            <a:endParaRPr lang="ru-RU" sz="2600" b="1" dirty="0" smtClean="0"/>
          </a:p>
          <a:p>
            <a:r>
              <a:rPr lang="ru-RU" sz="2600" dirty="0" smtClean="0"/>
              <a:t>Заместители директора – 5</a:t>
            </a:r>
          </a:p>
          <a:p>
            <a:r>
              <a:rPr lang="ru-RU" sz="2600" dirty="0"/>
              <a:t>Учителя – 53</a:t>
            </a:r>
          </a:p>
          <a:p>
            <a:r>
              <a:rPr lang="ru-RU" sz="2600" dirty="0" smtClean="0"/>
              <a:t>Учитель-логопед - 1</a:t>
            </a:r>
          </a:p>
          <a:p>
            <a:r>
              <a:rPr lang="ru-RU" sz="2600" dirty="0" smtClean="0"/>
              <a:t>Педагог-психолог - 2</a:t>
            </a:r>
          </a:p>
          <a:p>
            <a:r>
              <a:rPr lang="ru-RU" sz="2600" dirty="0" smtClean="0"/>
              <a:t>Социальный педагог - 2</a:t>
            </a:r>
          </a:p>
          <a:p>
            <a:r>
              <a:rPr lang="ru-RU" sz="2600" dirty="0" smtClean="0"/>
              <a:t>Старший вожатый – 2</a:t>
            </a:r>
          </a:p>
          <a:p>
            <a:r>
              <a:rPr lang="ru-RU" sz="2600" dirty="0" smtClean="0"/>
              <a:t>Преподаватель-организатор ОБЖ – 1</a:t>
            </a:r>
          </a:p>
          <a:p>
            <a:r>
              <a:rPr lang="ru-RU" sz="2600" dirty="0" smtClean="0"/>
              <a:t>Педагог дополнительного образования - 1</a:t>
            </a:r>
          </a:p>
          <a:p>
            <a:endParaRPr lang="ru-RU" dirty="0" smtClean="0"/>
          </a:p>
          <a:p>
            <a:r>
              <a:rPr lang="ru-RU" sz="3100" b="1" dirty="0" smtClean="0">
                <a:solidFill>
                  <a:srgbClr val="002060"/>
                </a:solidFill>
              </a:rPr>
              <a:t>Средний возраст – 46 лет</a:t>
            </a:r>
            <a:endParaRPr lang="ru-RU" sz="31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00" y="2034000"/>
            <a:ext cx="6256000" cy="35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0-tub-ru.yandex.net/i?id=9cd39a7857be4e77bcea59e2c1c5a47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03" y="1948904"/>
            <a:ext cx="2907777" cy="144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659852"/>
            <a:ext cx="9720000" cy="519438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>Количество участников предметных олимпиад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DD73BD5-62A0-4940-808F-7C6724B8A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. </a:t>
            </a:r>
            <a:endParaRPr lang="ru-RU" sz="2200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3997053" y="1743874"/>
          <a:ext cx="8128000" cy="521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https://riac34.ru/upload/iblock/71f/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724" y="4881082"/>
            <a:ext cx="1802899" cy="144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obrazov.CAP\Desktop\8f23217_-_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57457"/>
            <a:ext cx="1524043" cy="145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s://im0-tub-ru.yandex.net/i?id=e1d9fec430b3f5c0bf0001d30db8d3ad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4735109"/>
            <a:ext cx="2096192" cy="15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74.userapi.com/impg/eOpA2xxFtNuPUAqhBoRytV01iH5Nkkd-zIrpqw/g9vjf_Jk1V8.jpg?size=1280x875&amp;quality=96&amp;sign=f86eeed7d7188c97ffc0095f21e06d3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/>
          <a:stretch/>
        </p:blipFill>
        <p:spPr bwMode="auto">
          <a:xfrm>
            <a:off x="0" y="2177275"/>
            <a:ext cx="4071781" cy="24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6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00" y="-3450"/>
            <a:ext cx="8706000" cy="10388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Количество призеров исследовательских  конкурсов  и проектов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DD73BD5-62A0-4940-808F-7C6724B8A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. </a:t>
            </a:r>
            <a:endParaRPr lang="ru-RU" sz="2200" dirty="0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0"/>
            <p:extLst/>
          </p:nvPr>
        </p:nvGraphicFramePr>
        <p:xfrm>
          <a:off x="471000" y="1822155"/>
          <a:ext cx="9027949" cy="489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17" descr="D:\Хранилище\Школа\Лица\1 сентября\3A1X1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3" b="18673"/>
          <a:stretch>
            <a:fillRect/>
          </a:stretch>
        </p:blipFill>
        <p:spPr bwMode="auto">
          <a:xfrm>
            <a:off x="17293" y="16646"/>
            <a:ext cx="3468707" cy="180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45" y="780944"/>
            <a:ext cx="3792555" cy="2955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034"/>
            <a:ext cx="2031315" cy="2826754"/>
          </a:xfrm>
          <a:prstGeom prst="rect">
            <a:avLst/>
          </a:prstGeom>
        </p:spPr>
      </p:pic>
      <p:pic>
        <p:nvPicPr>
          <p:cNvPr id="2051" name="Picture 3" descr="C:\Users\user\Desktop\UxCk2gBbrP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26" y="4784981"/>
            <a:ext cx="2426974" cy="20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WBbFFxIHmW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7" y="1822155"/>
            <a:ext cx="1607993" cy="21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zSOXc1U-md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25287"/>
            <a:ext cx="2112945" cy="29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ОНКУРС Внимание\Фотки\kRhFrHpqWt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23" y="2724877"/>
            <a:ext cx="2159977" cy="26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732" y="414994"/>
            <a:ext cx="6770076" cy="103887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Количество победителей и призеров предметных олимпиад </a:t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7" name="Рисунок 10"/>
          <p:cNvGraphicFramePr>
            <a:graphicFrameLocks/>
          </p:cNvGraphicFramePr>
          <p:nvPr>
            <p:extLst/>
          </p:nvPr>
        </p:nvGraphicFramePr>
        <p:xfrm>
          <a:off x="1" y="1854000"/>
          <a:ext cx="6276000" cy="46014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6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170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Учебный год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Предметы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человеко-олимпиад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Призёры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99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2020-2021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58</a:t>
                      </a: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победителя,16 призеров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99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2019-2020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2018-2019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A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8743" marR="88743" marT="44370" marB="443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победителя,5 призеров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2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8743" marR="88743" marT="44370" marB="4437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 txBox="1">
            <a:spLocks/>
          </p:cNvSpPr>
          <p:nvPr/>
        </p:nvSpPr>
        <p:spPr>
          <a:xfrm>
            <a:off x="6545313" y="1943100"/>
            <a:ext cx="5646687" cy="1194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0070C0"/>
                </a:solidFill>
              </a:rPr>
              <a:t>Количество победителей и призеров  олимпиад  Перечня Минпросвещения России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EE876D53-9175-4A4B-AD82-D040A0F424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7686" y="3137340"/>
            <a:ext cx="5308645" cy="3325006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 smtClean="0"/>
              <a:t>Олимпиада </a:t>
            </a:r>
            <a:r>
              <a:rPr lang="ru-RU" sz="2200" dirty="0"/>
              <a:t>школьников </a:t>
            </a:r>
            <a:r>
              <a:rPr lang="ru-RU" sz="2200" dirty="0" smtClean="0"/>
              <a:t>«Надежда энергетики»– 1 призёр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r>
              <a:rPr lang="ru-RU" sz="2200" dirty="0"/>
              <a:t>Общероссийская олимпиада школьников </a:t>
            </a:r>
            <a:r>
              <a:rPr lang="ru-RU" sz="2200" dirty="0" smtClean="0"/>
              <a:t>«Основы </a:t>
            </a:r>
            <a:r>
              <a:rPr lang="ru-RU" sz="2200" dirty="0"/>
              <a:t>православной </a:t>
            </a:r>
            <a:r>
              <a:rPr lang="ru-RU" sz="2200" dirty="0" smtClean="0"/>
              <a:t>культуры» - 23 призера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r>
              <a:rPr lang="ru-RU" sz="2200" dirty="0"/>
              <a:t>Всероссийская олимпиада школьников </a:t>
            </a:r>
            <a:r>
              <a:rPr lang="ru-RU" sz="2200" dirty="0" smtClean="0"/>
              <a:t>«Высшая проба» – 2 призера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r>
              <a:rPr lang="ru-RU" sz="2200" dirty="0"/>
              <a:t>Кутафинская олимпиада школьников по </a:t>
            </a:r>
            <a:r>
              <a:rPr lang="ru-RU" sz="2200" dirty="0" smtClean="0"/>
              <a:t>праву – 1 призер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r>
              <a:rPr lang="ru-RU" sz="2200" dirty="0" smtClean="0"/>
              <a:t>Региональный </a:t>
            </a:r>
            <a:r>
              <a:rPr lang="ru-RU" sz="2200" dirty="0"/>
              <a:t>этап Всероссийской олимпиады школьников по искусству (МХК) – 1 </a:t>
            </a:r>
            <a:r>
              <a:rPr lang="ru-RU" sz="2200" dirty="0" smtClean="0"/>
              <a:t>призер</a:t>
            </a:r>
            <a:r>
              <a:rPr lang="en-US" sz="2200" dirty="0" smtClean="0"/>
              <a:t>;</a:t>
            </a:r>
            <a:endParaRPr lang="ru-RU" sz="2200" dirty="0"/>
          </a:p>
          <a:p>
            <a:r>
              <a:rPr lang="ru-RU" sz="2200" dirty="0" smtClean="0"/>
              <a:t>Региональный этап интеллектуальной олимпиады школьников «Наше наследие» 1-4 классов – 4 призера.</a:t>
            </a:r>
          </a:p>
        </p:txBody>
      </p:sp>
      <p:pic>
        <p:nvPicPr>
          <p:cNvPr id="1026" name="Picture 2" descr="https://im0-tub-ru.yandex.net/i?id=ccbd8ae93d9c3545fe2ae9aee527ca2e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71" y="144488"/>
            <a:ext cx="1556040" cy="15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C:\Users\obrazov.CAP\Desktop\8f23217_-_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1" y="144488"/>
            <a:ext cx="1628838" cy="155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00" y="202576"/>
            <a:ext cx="11136800" cy="10388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Количество участников предметных олимпиад и </a:t>
            </a:r>
            <a:br>
              <a:rPr lang="ru-RU" sz="3200" dirty="0" smtClean="0"/>
            </a:br>
            <a:r>
              <a:rPr lang="ru-RU" sz="3200" dirty="0" smtClean="0"/>
              <a:t>научно – практических конференций в начальной школе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DD73BD5-62A0-4940-808F-7C6724B8A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. </a:t>
            </a:r>
            <a:endParaRPr lang="ru-RU" sz="2200" dirty="0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0"/>
            <p:extLst/>
          </p:nvPr>
        </p:nvGraphicFramePr>
        <p:xfrm>
          <a:off x="1512276" y="1784838"/>
          <a:ext cx="10486293" cy="6940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974" y="4487909"/>
            <a:ext cx="3346684" cy="22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290" y="2009336"/>
            <a:ext cx="3346684" cy="22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8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89" y="1476381"/>
            <a:ext cx="1218313" cy="171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5385" r="9862" b="10897"/>
          <a:stretch/>
        </p:blipFill>
        <p:spPr>
          <a:xfrm>
            <a:off x="964268" y="1538682"/>
            <a:ext cx="1204435" cy="1732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130772"/>
            <a:ext cx="11429999" cy="137124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Количество победителей предметных олимпиад и научно – практических конференций в начальной школе</a:t>
            </a:r>
            <a:endParaRPr lang="ru-RU" sz="2800" dirty="0"/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272806" y="1876425"/>
          <a:ext cx="8128000" cy="453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71" y="1913087"/>
            <a:ext cx="1250378" cy="176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72" y="1989641"/>
            <a:ext cx="1257789" cy="176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71" y="2333321"/>
            <a:ext cx="1256598" cy="177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73" y="2306634"/>
            <a:ext cx="1249448" cy="176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" b="2693"/>
          <a:stretch/>
        </p:blipFill>
        <p:spPr>
          <a:xfrm>
            <a:off x="2778754" y="3097846"/>
            <a:ext cx="1653278" cy="116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23" y="2136276"/>
            <a:ext cx="2255834" cy="40103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48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2728" y="219652"/>
            <a:ext cx="10970640" cy="1038875"/>
          </a:xfrm>
        </p:spPr>
        <p:txBody>
          <a:bodyPr/>
          <a:lstStyle/>
          <a:p>
            <a:r>
              <a:rPr lang="ru-RU" dirty="0" smtClean="0"/>
              <a:t>Индивидуальные образовательные маршруты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0" y="1811850"/>
            <a:ext cx="6082146" cy="1704110"/>
          </a:xfrm>
        </p:spPr>
        <p:txBody>
          <a:bodyPr>
            <a:normAutofit fontScale="625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b="1" u="sng" dirty="0" smtClean="0">
                <a:solidFill>
                  <a:srgbClr val="002060"/>
                </a:solidFill>
              </a:rPr>
              <a:t>Федеральный проект </a:t>
            </a:r>
          </a:p>
          <a:p>
            <a:pPr algn="ctr">
              <a:spcBef>
                <a:spcPts val="0"/>
              </a:spcBef>
            </a:pPr>
            <a:r>
              <a:rPr lang="ru-RU" b="1" u="sng" dirty="0" smtClean="0">
                <a:solidFill>
                  <a:srgbClr val="002060"/>
                </a:solidFill>
              </a:rPr>
              <a:t>«Содействие повышению </a:t>
            </a:r>
            <a:r>
              <a:rPr lang="ru-RU" b="1" u="sng" dirty="0">
                <a:solidFill>
                  <a:srgbClr val="002060"/>
                </a:solidFill>
              </a:rPr>
              <a:t>уровня финансовой грамотности</a:t>
            </a:r>
          </a:p>
          <a:p>
            <a:pPr algn="ctr">
              <a:spcBef>
                <a:spcPts val="0"/>
              </a:spcBef>
            </a:pPr>
            <a:r>
              <a:rPr lang="ru-RU" b="1" u="sng" dirty="0">
                <a:solidFill>
                  <a:srgbClr val="002060"/>
                </a:solidFill>
              </a:rPr>
              <a:t> населения и </a:t>
            </a:r>
            <a:r>
              <a:rPr lang="ru-RU" b="1" u="sng" dirty="0" smtClean="0">
                <a:solidFill>
                  <a:srgbClr val="002060"/>
                </a:solidFill>
              </a:rPr>
              <a:t>развитию финансового </a:t>
            </a:r>
            <a:r>
              <a:rPr lang="ru-RU" b="1" u="sng" dirty="0">
                <a:solidFill>
                  <a:srgbClr val="002060"/>
                </a:solidFill>
              </a:rPr>
              <a:t>образования в </a:t>
            </a:r>
            <a:r>
              <a:rPr lang="ru-RU" b="1" u="sng" dirty="0" smtClean="0">
                <a:solidFill>
                  <a:srgbClr val="002060"/>
                </a:solidFill>
              </a:rPr>
              <a:t>РФ»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  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2020 – 2021 уч. году проведено 13 очных встреч по теме финансовой грамотности и 24 онлайн-урока совместно с Банком России</a:t>
            </a:r>
          </a:p>
          <a:p>
            <a:endParaRPr lang="ru-RU" dirty="0"/>
          </a:p>
        </p:txBody>
      </p:sp>
      <p:pic>
        <p:nvPicPr>
          <p:cNvPr id="8" name="Picture 5" descr="C:\Users\user\Desktop\zkqCTZUXZj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9211"/>
            <a:ext cx="2735631" cy="182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mc.hse.ru/data/2016/05/24/1131580642/%D0%BF%D1%80%D0%BE%D0%B3%D1%80%D0%B0%D0%BC%D0%BC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25" y="3245471"/>
            <a:ext cx="2441758" cy="15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r="1164"/>
          <a:stretch>
            <a:fillRect/>
          </a:stretch>
        </p:blipFill>
        <p:spPr>
          <a:xfrm>
            <a:off x="2374817" y="5133685"/>
            <a:ext cx="3473255" cy="16771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77388" y="1871619"/>
            <a:ext cx="544509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</a:rPr>
              <a:t>Федеральный проект </a:t>
            </a:r>
          </a:p>
          <a:p>
            <a:pPr algn="ctr"/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</a:rPr>
              <a:t> по ранней профессиональной ориентации </a:t>
            </a:r>
          </a:p>
          <a:p>
            <a:pPr algn="ctr"/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</a:rPr>
              <a:t>учащихся 6-11 классов «Билет </a:t>
            </a: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</a:rPr>
              <a:t>в будущее</a:t>
            </a:r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</a:rPr>
              <a:t>»:</a:t>
            </a:r>
          </a:p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2019 г.: приняло участие 100 учеников,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2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020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г.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52 ученика</a:t>
            </a:r>
          </a:p>
          <a:p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zVfRRaJ8aG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40" y="4953305"/>
            <a:ext cx="2557460" cy="17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Zqff5Vmlk5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37" y="4553355"/>
            <a:ext cx="2639377" cy="17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JPPWEI1DZF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5" y="3603249"/>
            <a:ext cx="2187686" cy="29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882" y="-36339"/>
            <a:ext cx="4299161" cy="66888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Ресурсное обеспечение воспитания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9A72FB7-17C1-4E76-9663-C9DBAB48A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552" y="500630"/>
            <a:ext cx="9297759" cy="148677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 27» это нежилое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этажное здание. Общая площадь школы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5 743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учебных кабинетов, площадью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2 915 м</a:t>
            </a:r>
            <a:r>
              <a:rPr lang="ru-RU" sz="1600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Пришкольная территория с ограждением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27 777 м</a:t>
            </a:r>
            <a:r>
              <a:rPr lang="ru-RU" sz="1600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уличным освещением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 фонарей,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парадным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входом, 2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дворика,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сад.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200" dirty="0"/>
          </a:p>
          <a:p>
            <a:pPr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311490" y="4984169"/>
            <a:ext cx="4689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Библиотека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: читальный зал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 помещения для книгохранения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художественная литература,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учебники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начальной школы,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учебники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средней и старшей школы).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Библиотечный фонд школы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единиц хранения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27 961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экз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.: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 основной фонд: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10 938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экз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учебный фонд: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17 023 экз.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FF915-C8A5-4583-8183-5F355A51380B}"/>
              </a:ext>
            </a:extLst>
          </p:cNvPr>
          <p:cNvSpPr txBox="1"/>
          <p:nvPr/>
        </p:nvSpPr>
        <p:spPr>
          <a:xfrm>
            <a:off x="85168" y="2243057"/>
            <a:ext cx="5940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250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(помещение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декораций,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гримерная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костюмерная),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кабинета (для начальной школы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среднего и старшего уровня),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воспитательной работы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детского самоуправления (вожатой),  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социально – психологической службы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кабинет,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(помещение для хранения оборудования и инвентаря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комбинированная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кабинета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домоводства (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кройка и шитье,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кулинария),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и процедурный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43D9D9-9E4D-41D5-B45B-1D50FE53F641}"/>
              </a:ext>
            </a:extLst>
          </p:cNvPr>
          <p:cNvSpPr txBox="1"/>
          <p:nvPr/>
        </p:nvSpPr>
        <p:spPr>
          <a:xfrm>
            <a:off x="4584948" y="3811684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1073221" y="4280361"/>
            <a:ext cx="3036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2C177D-69FA-4FF9-92B0-AC79992235DD}"/>
              </a:ext>
            </a:extLst>
          </p:cNvPr>
          <p:cNvSpPr txBox="1"/>
          <p:nvPr/>
        </p:nvSpPr>
        <p:spPr>
          <a:xfrm>
            <a:off x="1025079" y="4726663"/>
            <a:ext cx="258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171450" indent="-171450">
              <a:buFontTx/>
              <a:buChar char="-"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6344" y="5769000"/>
            <a:ext cx="3093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74" y="4448258"/>
            <a:ext cx="2770588" cy="2133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40" y="3811685"/>
            <a:ext cx="4922675" cy="3046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58" y="-1"/>
            <a:ext cx="3364586" cy="22430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37844" y="2550317"/>
            <a:ext cx="282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Спортзал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(лыжная база,  помещения для хранения хоккейной формы, спортинвентаря). </a:t>
            </a:r>
          </a:p>
        </p:txBody>
      </p:sp>
    </p:spTree>
    <p:extLst>
      <p:ext uri="{BB962C8B-B14F-4D97-AF65-F5344CB8AC3E}">
        <p14:creationId xmlns:p14="http://schemas.microsoft.com/office/powerpoint/2010/main" val="24898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шивка 10"/>
          <p:cNvSpPr/>
          <p:nvPr/>
        </p:nvSpPr>
        <p:spPr>
          <a:xfrm>
            <a:off x="4478138" y="4252520"/>
            <a:ext cx="2899687" cy="78447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Просвещение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866007" y="2923757"/>
            <a:ext cx="2503086" cy="6085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Диагностика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6" y="228546"/>
            <a:ext cx="7561064" cy="59045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психологическое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обучающихся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20FA84D-2D85-48FC-8112-CE1A01B3A4DC}"/>
              </a:ext>
            </a:extLst>
          </p:cNvPr>
          <p:cNvSpPr/>
          <p:nvPr/>
        </p:nvSpPr>
        <p:spPr>
          <a:xfrm rot="2689455">
            <a:off x="283099" y="2932400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342121" y="300841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8D4F419-C985-4128-A704-3C52C365C35A}"/>
              </a:ext>
            </a:extLst>
          </p:cNvPr>
          <p:cNvSpPr/>
          <p:nvPr/>
        </p:nvSpPr>
        <p:spPr>
          <a:xfrm rot="2689455">
            <a:off x="3791719" y="2932399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</a:t>
            </a:r>
            <a:r>
              <a:rPr lang="en-US" sz="2400" b="1" dirty="0">
                <a:solidFill>
                  <a:prstClr val="white"/>
                </a:solidFill>
              </a:rPr>
              <a:t>2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5F87BF2-0E8C-464F-83CE-C51FC1C29FBF}"/>
              </a:ext>
            </a:extLst>
          </p:cNvPr>
          <p:cNvSpPr/>
          <p:nvPr/>
        </p:nvSpPr>
        <p:spPr>
          <a:xfrm rot="2689455">
            <a:off x="293242" y="4296204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352264" y="43722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</a:t>
            </a:r>
            <a:r>
              <a:rPr lang="en-US" sz="2400" b="1" dirty="0">
                <a:solidFill>
                  <a:prstClr val="white"/>
                </a:solidFill>
              </a:rPr>
              <a:t>3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E62978E-6718-466A-A7ED-6ED7E3E382A8}"/>
              </a:ext>
            </a:extLst>
          </p:cNvPr>
          <p:cNvSpPr/>
          <p:nvPr/>
        </p:nvSpPr>
        <p:spPr>
          <a:xfrm rot="2689455">
            <a:off x="3801862" y="4296203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</a:t>
            </a:r>
            <a:r>
              <a:rPr lang="en-US" sz="2400" b="1" dirty="0">
                <a:solidFill>
                  <a:prstClr val="white"/>
                </a:solidFill>
              </a:rPr>
              <a:t>4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E4AA8DB-6AB7-47C5-8D1E-1BCCC6DA9EF6}"/>
              </a:ext>
            </a:extLst>
          </p:cNvPr>
          <p:cNvSpPr/>
          <p:nvPr/>
        </p:nvSpPr>
        <p:spPr>
          <a:xfrm rot="2689455">
            <a:off x="283099" y="5703207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</a:t>
            </a:r>
            <a:r>
              <a:rPr lang="en-US" sz="2400" b="1" dirty="0">
                <a:solidFill>
                  <a:prstClr val="white"/>
                </a:solidFill>
              </a:rPr>
              <a:t>5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7089419-7EA6-47EC-86E9-7A8B61AAE3BE}"/>
              </a:ext>
            </a:extLst>
          </p:cNvPr>
          <p:cNvSpPr/>
          <p:nvPr/>
        </p:nvSpPr>
        <p:spPr>
          <a:xfrm rot="2689455">
            <a:off x="3791719" y="5703206"/>
            <a:ext cx="613694" cy="61369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0</a:t>
            </a:r>
            <a:r>
              <a:rPr lang="en-US" sz="2400" b="1" dirty="0">
                <a:solidFill>
                  <a:prstClr val="white"/>
                </a:solidFill>
              </a:rPr>
              <a:t>6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21" y="74484"/>
            <a:ext cx="3314635" cy="2485783"/>
          </a:xfrm>
          <a:prstGeom prst="rect">
            <a:avLst/>
          </a:prstGeom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l="28454" r="28454"/>
          <a:stretch>
            <a:fillRect/>
          </a:stretch>
        </p:blipFill>
        <p:spPr>
          <a:xfrm>
            <a:off x="7337920" y="3349148"/>
            <a:ext cx="1854337" cy="2874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08" y="2698088"/>
            <a:ext cx="3021373" cy="3311964"/>
          </a:xfrm>
          <a:prstGeom prst="rect">
            <a:avLst/>
          </a:prstGeom>
        </p:spPr>
      </p:pic>
      <p:sp>
        <p:nvSpPr>
          <p:cNvPr id="9" name="Нашивка 8"/>
          <p:cNvSpPr/>
          <p:nvPr/>
        </p:nvSpPr>
        <p:spPr>
          <a:xfrm>
            <a:off x="4449774" y="2895477"/>
            <a:ext cx="2928052" cy="7345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Коррекция и развитие</a:t>
            </a:r>
          </a:p>
        </p:txBody>
      </p:sp>
      <p:sp>
        <p:nvSpPr>
          <p:cNvPr id="10" name="Нашивка 9"/>
          <p:cNvSpPr/>
          <p:nvPr/>
        </p:nvSpPr>
        <p:spPr>
          <a:xfrm>
            <a:off x="1034034" y="4295196"/>
            <a:ext cx="2454607" cy="60818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Профилактика 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4361434" y="5576106"/>
            <a:ext cx="3219565" cy="8017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Социально-психологические проекты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866008" y="5576106"/>
            <a:ext cx="2622634" cy="8017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Консультации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29" y="911088"/>
            <a:ext cx="2932131" cy="1864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9" y="1032409"/>
            <a:ext cx="22383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3503614" y="260351"/>
            <a:ext cx="4968875" cy="1393825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2362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Участие в национальных чемпионатах  профессий</a:t>
            </a:r>
            <a:endParaRPr lang="ru-RU" altLang="ru-RU" sz="2800" b="1" i="1" dirty="0">
              <a:solidFill>
                <a:srgbClr val="236292"/>
              </a:solidFill>
            </a:endParaRPr>
          </a:p>
        </p:txBody>
      </p:sp>
      <p:pic>
        <p:nvPicPr>
          <p:cNvPr id="56323" name="Picture 2" descr="D:\Мои документы\Рабочий стол\Сайт\Банер ШКола жизнкенных компетенций\Профориентация\image-0-02-05-74721d01e52fb73c11f8ac9a4b14a7369a62c2a703a931959cbbc84a288bf83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3090" y="3552435"/>
            <a:ext cx="6052036" cy="3245547"/>
          </a:xfrm>
        </p:spPr>
      </p:pic>
      <p:pic>
        <p:nvPicPr>
          <p:cNvPr id="5632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08" y="0"/>
            <a:ext cx="3234286" cy="210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89" y="260071"/>
            <a:ext cx="17653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1"/>
          <p:cNvSpPr txBox="1">
            <a:spLocks noChangeArrowheads="1"/>
          </p:cNvSpPr>
          <p:nvPr/>
        </p:nvSpPr>
        <p:spPr bwMode="auto">
          <a:xfrm>
            <a:off x="1703388" y="4514851"/>
            <a:ext cx="3744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1600" b="1" dirty="0">
              <a:solidFill>
                <a:srgbClr val="0033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28" name="TextBox 2"/>
          <p:cNvSpPr txBox="1">
            <a:spLocks noChangeArrowheads="1"/>
          </p:cNvSpPr>
          <p:nvPr/>
        </p:nvSpPr>
        <p:spPr bwMode="auto">
          <a:xfrm>
            <a:off x="5973234" y="2214127"/>
            <a:ext cx="6071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33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Старшеклассники  представляют свой проект на Национальном чемпионате профессий и предпринимательских идей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" y="171653"/>
            <a:ext cx="1845000" cy="32439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 r="11040" b="14471"/>
          <a:stretch/>
        </p:blipFill>
        <p:spPr>
          <a:xfrm>
            <a:off x="20065" y="3612453"/>
            <a:ext cx="5538749" cy="341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452" y="3638916"/>
            <a:ext cx="3819832" cy="1166265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Всероссийский уровень: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VII </a:t>
            </a:r>
            <a:r>
              <a:rPr lang="ru-RU" sz="2000" dirty="0">
                <a:solidFill>
                  <a:srgbClr val="002060"/>
                </a:solidFill>
              </a:rPr>
              <a:t>Национальный чемпионат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dirty="0">
                <a:solidFill>
                  <a:srgbClr val="002060"/>
                </a:solidFill>
              </a:rPr>
              <a:t>Молодые </a:t>
            </a:r>
            <a:r>
              <a:rPr lang="ru-RU" sz="2000" dirty="0" smtClean="0">
                <a:solidFill>
                  <a:srgbClr val="002060"/>
                </a:solidFill>
              </a:rPr>
              <a:t>профессионалы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(Worldskills Russia</a:t>
            </a:r>
            <a:r>
              <a:rPr lang="ru-RU" sz="2000" dirty="0" smtClean="0">
                <a:solidFill>
                  <a:srgbClr val="002060"/>
                </a:solidFill>
              </a:rPr>
              <a:t>) - 2019»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</a:rPr>
              <a:t>компетенции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«Геодезия-Юниоры»,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г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Кемерово </a:t>
            </a:r>
            <a:r>
              <a:rPr lang="ru-RU" sz="2000" dirty="0" smtClean="0">
                <a:solidFill>
                  <a:srgbClr val="002060"/>
                </a:solidFill>
              </a:rPr>
              <a:t>- 2 обучающихся.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57993" y="6003643"/>
            <a:ext cx="3203007" cy="80955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Члены жюри – наши учителя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Крылова А.Д.,  Логунина О.В.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1032" y="885254"/>
            <a:ext cx="4532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частник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чемпионата </a:t>
            </a: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компетенции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«Преподавание в младших классах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- 2021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8" y="3608998"/>
            <a:ext cx="3950749" cy="3200327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712"/>
          <a:stretch>
            <a:fillRect/>
          </a:stretch>
        </p:blipFill>
        <p:spPr>
          <a:xfrm>
            <a:off x="9847088" y="10355"/>
            <a:ext cx="2326999" cy="359864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62" y="3086537"/>
            <a:ext cx="4083781" cy="2784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72"/>
            <a:ext cx="4215110" cy="2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7B9C265-234D-4DFB-A757-391A1685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00" y="1"/>
            <a:ext cx="10515600" cy="594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Педагогические кадры – педагогический  стаж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11000" y="3429000"/>
          <a:ext cx="12195000" cy="26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000" y="729000"/>
            <a:ext cx="11101654" cy="28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87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Подключение к сети </a:t>
            </a:r>
            <a:r>
              <a:rPr lang="en-US" b="1" dirty="0" smtClean="0">
                <a:solidFill>
                  <a:srgbClr val="002060"/>
                </a:solidFill>
              </a:rPr>
              <a:t>Interhet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5736" y="1540511"/>
          <a:ext cx="11630024" cy="46427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85012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9700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818065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3356947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125942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Times New Roman" panose="02020603050405020304" pitchFamily="18" charset="0"/>
                        </a:rPr>
                        <a:t>Технологическая оснащенность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endParaRPr lang="ru-RU" sz="18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Скорость интернета 200  Мбит/с.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Общее количество компьютеров в школе – 92, учебном процессе – 82.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+mn-lt"/>
                          <a:cs typeface="Times New Roman" panose="02020603050405020304" pitchFamily="18" charset="0"/>
                        </a:rPr>
                        <a:t>кабинета информатики 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22 компьютера.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  <a:cs typeface="Aharoni" pitchFamily="2" charset="-79"/>
                        </a:rPr>
                        <a:t>Интерактивные доски – 4, </a:t>
                      </a:r>
                    </a:p>
                    <a:p>
                      <a:r>
                        <a:rPr lang="ru-RU" sz="1800" dirty="0" smtClean="0">
                          <a:latin typeface="+mn-lt"/>
                          <a:cs typeface="Aharoni" pitchFamily="2" charset="-79"/>
                        </a:rPr>
                        <a:t>проекторы – 39,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  <a:cs typeface="Aharoni" pitchFamily="2" charset="-79"/>
                        </a:rPr>
                        <a:t>ноутбуки -5.  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  <a:cs typeface="Aharoni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Школа оборудована тревожной кнопкой с выводом на пульт ОВО МВД,  автоматической пожарной сигнализацией с голосовым оповещением.</a:t>
                      </a: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Установлены 2 металлорамки, </a:t>
                      </a: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 турникета.</a:t>
                      </a: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Видеорегистратора - 2, видеонаблюдение - 20 внутренних камер, </a:t>
                      </a: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 уличных камер.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91" y="365125"/>
            <a:ext cx="4428309" cy="2260707"/>
          </a:xfrm>
          <a:prstGeom prst="rect">
            <a:avLst/>
          </a:prstGeom>
        </p:spPr>
      </p:pic>
      <p:pic>
        <p:nvPicPr>
          <p:cNvPr id="2052" name="Picture 4" descr="C:\Users\user\Desktop\rYDPbr033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1036"/>
            <a:ext cx="3183360" cy="21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CizOIPVzxY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0327"/>
            <a:ext cx="1968033" cy="26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By2D6ZYPkn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6"/>
          <a:stretch/>
        </p:blipFill>
        <p:spPr bwMode="auto">
          <a:xfrm>
            <a:off x="3233618" y="4908952"/>
            <a:ext cx="2581394" cy="1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" y="184639"/>
            <a:ext cx="5283444" cy="288504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893004" y="267286"/>
            <a:ext cx="7757284" cy="1175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Основные показатели и результаты деятельности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части развития художественно – эстетического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восприятия  у  учащихся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6" y="3364165"/>
            <a:ext cx="4223158" cy="2815438"/>
          </a:xfrm>
          <a:prstGeom prst="rect">
            <a:avLst/>
          </a:prstGeom>
        </p:spPr>
      </p:pic>
      <p:graphicFrame>
        <p:nvGraphicFramePr>
          <p:cNvPr id="19" name="Диаграмма 18"/>
          <p:cNvGraphicFramePr/>
          <p:nvPr>
            <p:extLst/>
          </p:nvPr>
        </p:nvGraphicFramePr>
        <p:xfrm>
          <a:off x="5767203" y="2201595"/>
          <a:ext cx="5606526" cy="37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128239" y="1248508"/>
            <a:ext cx="4580793" cy="166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8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78CD70-AE68-456F-9A2D-F172E7C1C639}"/>
              </a:ext>
            </a:extLst>
          </p:cNvPr>
          <p:cNvSpPr/>
          <p:nvPr/>
        </p:nvSpPr>
        <p:spPr>
          <a:xfrm>
            <a:off x="19184" y="1050630"/>
            <a:ext cx="2881815" cy="65178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 школе - </a:t>
            </a:r>
          </a:p>
          <a:p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45 учебных кабинетов, </a:t>
            </a:r>
          </a:p>
          <a:p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площадью – 2 915м</a:t>
            </a:r>
            <a:r>
              <a:rPr lang="ru-RU" sz="1400" b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2561931" y="1042345"/>
            <a:ext cx="2150562" cy="63165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Кабинеты гуманитарного профиля: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37128-6F00-4AB4-8AAA-4170C7C3204C}"/>
              </a:ext>
            </a:extLst>
          </p:cNvPr>
          <p:cNvSpPr/>
          <p:nvPr/>
        </p:nvSpPr>
        <p:spPr>
          <a:xfrm>
            <a:off x="4666130" y="1037181"/>
            <a:ext cx="2339788" cy="63025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Специализированные</a:t>
            </a:r>
            <a:endParaRPr lang="ru-RU" sz="1400" b="1" dirty="0"/>
          </a:p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C5EF18-0FD0-4C82-95A6-75178A9D138F}"/>
              </a:ext>
            </a:extLst>
          </p:cNvPr>
          <p:cNvSpPr/>
          <p:nvPr/>
        </p:nvSpPr>
        <p:spPr>
          <a:xfrm>
            <a:off x="7070538" y="1050629"/>
            <a:ext cx="2460261" cy="76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8F29BA-918B-4A41-8A1A-B69D91D4149D}"/>
              </a:ext>
            </a:extLst>
          </p:cNvPr>
          <p:cNvSpPr/>
          <p:nvPr/>
        </p:nvSpPr>
        <p:spPr>
          <a:xfrm>
            <a:off x="-3846" y="1823629"/>
            <a:ext cx="2565000" cy="855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начальная  школа – 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19 кабинетов </a:t>
            </a:r>
          </a:p>
          <a:p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2579769" y="1676606"/>
            <a:ext cx="2193937" cy="2297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математики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(4),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русского языка и литературы (4), 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родного языка и литературы (2),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-иностранного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языка (4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),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географии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(1),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истории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(1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),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изо (1), 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музыки (1)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EAE80E-E19B-44C6-9B1E-F051F02E8D54}"/>
              </a:ext>
            </a:extLst>
          </p:cNvPr>
          <p:cNvSpPr/>
          <p:nvPr/>
        </p:nvSpPr>
        <p:spPr>
          <a:xfrm>
            <a:off x="4733363" y="1674001"/>
            <a:ext cx="2234603" cy="1687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физики, химии, биологии (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 лаборантскими комнатами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),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информатики,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робототехники</a:t>
            </a:r>
            <a:endParaRPr lang="ru-RU" sz="1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538FAD-068C-49F8-86FE-8FEABB205B19}"/>
              </a:ext>
            </a:extLst>
          </p:cNvPr>
          <p:cNvSpPr/>
          <p:nvPr/>
        </p:nvSpPr>
        <p:spPr>
          <a:xfrm>
            <a:off x="7087085" y="1691185"/>
            <a:ext cx="2653900" cy="28641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кабинет ОБЖ 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(2 помещения для хранения:  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оружия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, оборудования и инвентаря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),</a:t>
            </a:r>
            <a:endParaRPr lang="ru-RU" sz="1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технологии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(кройка и шитье, кулинария),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комбинированная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мастерская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pPr marL="171450" indent="-171450">
              <a:buFontTx/>
              <a:buChar char="-"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FF005F-61F2-49AE-8CB4-AF51E1A9F40C}"/>
              </a:ext>
            </a:extLst>
          </p:cNvPr>
          <p:cNvSpPr/>
          <p:nvPr/>
        </p:nvSpPr>
        <p:spPr>
          <a:xfrm>
            <a:off x="166539" y="4149000"/>
            <a:ext cx="2250000" cy="183356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315B23-79CB-4805-92A3-59E8524F1B02}"/>
              </a:ext>
            </a:extLst>
          </p:cNvPr>
          <p:cNvSpPr/>
          <p:nvPr/>
        </p:nvSpPr>
        <p:spPr>
          <a:xfrm>
            <a:off x="3351000" y="6204993"/>
            <a:ext cx="2250000" cy="18335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FB84378-37E0-48C6-AC83-DB980657FB1F}"/>
              </a:ext>
            </a:extLst>
          </p:cNvPr>
          <p:cNvSpPr/>
          <p:nvPr/>
        </p:nvSpPr>
        <p:spPr>
          <a:xfrm>
            <a:off x="6186000" y="6264000"/>
            <a:ext cx="2250000" cy="18335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68225D-78F4-4494-8A65-BAD9428A6407}"/>
              </a:ext>
            </a:extLst>
          </p:cNvPr>
          <p:cNvSpPr/>
          <p:nvPr/>
        </p:nvSpPr>
        <p:spPr>
          <a:xfrm>
            <a:off x="9740985" y="6174668"/>
            <a:ext cx="2250000" cy="18335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236BC3-A28B-4F34-918D-52E2EC71AEA0}"/>
              </a:ext>
            </a:extLst>
          </p:cNvPr>
          <p:cNvSpPr txBox="1"/>
          <p:nvPr/>
        </p:nvSpPr>
        <p:spPr>
          <a:xfrm>
            <a:off x="9741000" y="2636947"/>
            <a:ext cx="1939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спортзал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(лыжная база, </a:t>
            </a:r>
            <a:endParaRPr lang="ru-RU" sz="14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помещения для хранения хоккейной формы, спортинвентаря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en-US" sz="1400" dirty="0"/>
          </a:p>
        </p:txBody>
      </p:sp>
      <p:pic>
        <p:nvPicPr>
          <p:cNvPr id="11268" name="Picture 4" descr="D:\Хранилище\Воспит работа\Спорт здоровье\Волейбол\IMG_7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42" y="4572519"/>
            <a:ext cx="276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Хранилище\Кадры\Учителя\химия физика\Петрова Алина Ардальоновна\DSC00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02" y="4392139"/>
            <a:ext cx="5876337" cy="24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Z:\Директор Жукова Л.М\2020-2021\КОНКУРС Внимание\фото для презент\IMG_6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38" y="176432"/>
            <a:ext cx="4634126" cy="25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Мои документы\Рабочий стол\IMG_68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" y="4376451"/>
            <a:ext cx="3354846" cy="24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5D692638-F08C-4F8D-9B03-9504E505B54A}"/>
              </a:ext>
            </a:extLst>
          </p:cNvPr>
          <p:cNvSpPr txBox="1">
            <a:spLocks/>
          </p:cNvSpPr>
          <p:nvPr/>
        </p:nvSpPr>
        <p:spPr>
          <a:xfrm>
            <a:off x="166539" y="366019"/>
            <a:ext cx="7548135" cy="445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Предметно – эстетическая среда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7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659852"/>
            <a:ext cx="9720000" cy="519438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3200153" y="1944689"/>
          <a:ext cx="7951693" cy="437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r="25152"/>
          <a:stretch/>
        </p:blipFill>
        <p:spPr>
          <a:xfrm>
            <a:off x="194770" y="1944688"/>
            <a:ext cx="2599250" cy="217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06769" y="357641"/>
            <a:ext cx="9398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Результаты творческой деятельности </a:t>
            </a:r>
            <a:r>
              <a:rPr lang="ru-RU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учащихся 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b="4889"/>
          <a:stretch/>
        </p:blipFill>
        <p:spPr>
          <a:xfrm rot="5400000">
            <a:off x="1131607" y="4306182"/>
            <a:ext cx="2267094" cy="15415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889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33" y="1314951"/>
            <a:ext cx="1922909" cy="2585775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13" y="1707814"/>
            <a:ext cx="1869162" cy="2590800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72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557" y="365125"/>
            <a:ext cx="3922442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</a:rPr>
              <a:t>Традиционные </a:t>
            </a:r>
            <a:r>
              <a:rPr lang="ru-RU" sz="2800" b="1" dirty="0" smtClean="0">
                <a:solidFill>
                  <a:srgbClr val="002060"/>
                </a:solidFill>
              </a:rPr>
              <a:t>балы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</a:rPr>
              <a:t>Чувашском государственном Художественном </a:t>
            </a:r>
            <a:r>
              <a:rPr lang="ru-RU" sz="2800" b="1" dirty="0">
                <a:solidFill>
                  <a:srgbClr val="002060"/>
                </a:solidFill>
              </a:rPr>
              <a:t>музее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00" y="3564000"/>
            <a:ext cx="3801000" cy="285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" y="4269821"/>
            <a:ext cx="3912056" cy="241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27" y="79878"/>
            <a:ext cx="4412898" cy="228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413667" y="2573999"/>
            <a:ext cx="3801000" cy="7926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Сотрудничество с Культурно – выставочным центром «Радуга»,</a:t>
            </a:r>
          </a:p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школьной галереи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760191"/>
            <a:ext cx="33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Традиционные выступления «Чебоксарской муниципальной капеллы «Классика» в школе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" y="149178"/>
            <a:ext cx="4356269" cy="242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D:\Мои документы\Рабочий стол\Аттестация\Заполнить правильную инф карту\Фоторепортажи\Истоки 22.04.2019\p11001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57" y="4413038"/>
            <a:ext cx="4627562" cy="227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Объект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85" y="2346300"/>
            <a:ext cx="4800215" cy="219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4309" y="250485"/>
            <a:ext cx="89505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Проект «Школьный театр…» </a:t>
            </a:r>
            <a:r>
              <a:rPr kumimoji="0" lang="en-US" alt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US" alt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alt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2019 году - победитель грантового конкурса ПАО «Лукойл»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5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0" y="2126882"/>
            <a:ext cx="3792414" cy="252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411" y="2063261"/>
            <a:ext cx="2646363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452">
            <a:off x="413850" y="305345"/>
            <a:ext cx="1344613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4652606"/>
            <a:ext cx="4905375" cy="126047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Выигранная сумма 382 800 руб. была направлена на техническое оснащение актового зала.</a:t>
            </a:r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06" y="2063261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Z:\Круглова С.Б\ВОЖАТАЯ\фотографии\Новый год2015\DSC_04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7351" y="4282542"/>
            <a:ext cx="2936010" cy="200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1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896" y="346852"/>
            <a:ext cx="6306659" cy="2203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Воспитательный потенциал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урочной деятельности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2A9C9605-5419-42F0-A642-FBC0C9A7D9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5749" y="2823766"/>
          <a:ext cx="11360727" cy="38614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15091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3529752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4015884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Воспитательный потенциал школьного урока</a:t>
                      </a:r>
                      <a:r>
                        <a:rPr lang="en-US" dirty="0" smtClean="0"/>
                        <a:t>: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Превращение обычного урока в воспитывающий урок способствует: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Формы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реализации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воспитательного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потенциала урока</a:t>
                      </a:r>
                      <a:r>
                        <a:rPr lang="en-US" dirty="0" smtClean="0"/>
                        <a:t>: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111821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содержание учебного предмета и умелый его отбор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освоению социокультурных и духовно-нравственных категорий на уровне личностного развития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проведение тематических уроков, посвященных важным событиям в стране, республике, школе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63071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личность учителя с его социокультурным опытом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приобретению социокультурного опыта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с текстами на основе базовых ценностей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8601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уровень развития классного коллектива с опорой на ценностные ориентиры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развитию эффективного общения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подготовка и защита индивидуальных и групповых учебных проектов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</a:tbl>
          </a:graphicData>
        </a:graphic>
      </p:graphicFrame>
      <p:pic>
        <p:nvPicPr>
          <p:cNvPr id="1027" name="Picture 3" descr="Z:\Директор Жукова Л.М\2020-2021\КОНКУРС Внимание\фото для презент\IMG_6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39" y="520399"/>
            <a:ext cx="4073237" cy="21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ОНКУРС Внимание\Фотки\b7oynhgxAR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5" b="13352"/>
          <a:stretch/>
        </p:blipFill>
        <p:spPr bwMode="auto">
          <a:xfrm>
            <a:off x="3912219" y="985775"/>
            <a:ext cx="3382011" cy="17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qienYNoiAT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520399"/>
            <a:ext cx="3287738" cy="21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2279266"/>
            <a:ext cx="11180618" cy="6338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Воспитательный потенциал внеурочной деятельности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Z:\Директор Жукова Л.М\2020-2021\КОНКУРС Внимание\фото для презент\DSC_0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5" y="118804"/>
            <a:ext cx="3531000" cy="22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Директор Жукова Л.М\2020-2021\КОНКУРС Внимание\фото для презент\_DSC0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352" y="108893"/>
            <a:ext cx="2973030" cy="21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Директор Жукова Л.М\2020-2021\КОНКУРС Внимание\фото для презент\3A1X07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96" y="108893"/>
            <a:ext cx="4841755" cy="22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58995" y="2990852"/>
          <a:ext cx="11910278" cy="3816958"/>
        </p:xfrm>
        <a:graphic>
          <a:graphicData uri="http://schemas.openxmlformats.org/drawingml/2006/table">
            <a:tbl>
              <a:tblPr firstRow="1" bandRow="1"/>
              <a:tblGrid>
                <a:gridCol w="5955139">
                  <a:extLst>
                    <a:ext uri="{9D8B030D-6E8A-4147-A177-3AD203B41FA5}">
                      <a16:colId xmlns:a16="http://schemas.microsoft.com/office/drawing/2014/main" val="3411849675"/>
                    </a:ext>
                  </a:extLst>
                </a:gridCol>
                <a:gridCol w="5955139">
                  <a:extLst>
                    <a:ext uri="{9D8B030D-6E8A-4147-A177-3AD203B41FA5}">
                      <a16:colId xmlns:a16="http://schemas.microsoft.com/office/drawing/2014/main" val="699098511"/>
                    </a:ext>
                  </a:extLst>
                </a:gridCol>
              </a:tblGrid>
              <a:tr h="10544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/>
                        <a:t>Повышению воспитательного</a:t>
                      </a:r>
                      <a:r>
                        <a:rPr lang="ru-RU" sz="2400" baseline="0" dirty="0" smtClean="0"/>
                        <a:t> потенциала внеурочной деятельности способствует: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/>
                        <a:t>Формы и виды внеурочной</a:t>
                      </a:r>
                      <a:r>
                        <a:rPr lang="ru-RU" sz="2400" baseline="0" dirty="0" smtClean="0"/>
                        <a:t> деятельности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820178"/>
                  </a:ext>
                </a:extLst>
              </a:tr>
              <a:tr h="901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Times New Roman" panose="02020603050405020304" pitchFamily="18" charset="0"/>
                        </a:rPr>
                        <a:t>структурирование ученического самоуправления в соответствии с деятельностью Российского движения школьников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anose="02020603050405020304" pitchFamily="18" charset="0"/>
                        </a:rPr>
                        <a:t>привлечение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anose="02020603050405020304" pitchFamily="18" charset="0"/>
                        </a:rPr>
                        <a:t> обучающихся к участию в инновационных акциях, конкурсах муниципального, регионального и всероссийского уровней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11910"/>
                  </a:ext>
                </a:extLst>
              </a:tr>
              <a:tr h="933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социокультурные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технологии, в основу которых заложена идея активного обучения и воспитания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Times New Roman" panose="02020603050405020304" pitchFamily="18" charset="0"/>
                        </a:rPr>
                        <a:t>успешная реализация военно-патриотического воспитания в деятельности школьного поискового отряда «Пламя»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31889"/>
                  </a:ext>
                </a:extLst>
              </a:tr>
              <a:tr h="843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anose="02020603050405020304" pitchFamily="18" charset="0"/>
                        </a:rPr>
                        <a:t>использование современных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anose="02020603050405020304" pitchFamily="18" charset="0"/>
                        </a:rPr>
                        <a:t> дистанционных технологий в организации и проведении мероприятий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Times New Roman" panose="02020603050405020304" pitchFamily="18" charset="0"/>
                        </a:rPr>
                        <a:t>эффективная организация работы трудовых бригад обучающихся</a:t>
                      </a:r>
                    </a:p>
                    <a:p>
                      <a:endParaRPr lang="ru-RU" sz="1800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29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5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000" y="123975"/>
            <a:ext cx="9270000" cy="848888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Организация ученического самоуправления и деятельности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детских общественных организаций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201000" y="1078500"/>
          <a:ext cx="9270000" cy="558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856176" y="668215"/>
            <a:ext cx="2268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07683" y="1078500"/>
            <a:ext cx="2565400" cy="3462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Дети – это живая сила общества. Без них оно представляется бескровным и холодным.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А.С. Макаренко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Рабочий стол\Сайт\Для фильма 1\DSC0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2357717"/>
            <a:ext cx="7147812" cy="311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Z:\БЛАНКИ логотип\логотип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-59205"/>
            <a:ext cx="22590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34280" y="212082"/>
            <a:ext cx="8783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Основные показатели и результаты деятельности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в части  укрепления здоровья учащихся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7499660" y="3978575"/>
          <a:ext cx="4074367" cy="262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/>
          </p:nvPr>
        </p:nvGraphicFramePr>
        <p:xfrm>
          <a:off x="7092231" y="1115318"/>
          <a:ext cx="5099769" cy="294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15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7B9C265-234D-4DFB-A757-391A1685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464812"/>
            <a:ext cx="12715612" cy="36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Педагогические  кадры – квалификация</a:t>
            </a:r>
            <a:endParaRPr lang="ru-RU" sz="3600" dirty="0"/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/>
          </p:nvPr>
        </p:nvGraphicFramePr>
        <p:xfrm>
          <a:off x="291000" y="1629000"/>
          <a:ext cx="11721000" cy="45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99000"/>
            <a:ext cx="4784267" cy="26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475050" y="240092"/>
            <a:ext cx="2980592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Формирование культуры здорового и безопасного образа жиз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27549" y="5257800"/>
            <a:ext cx="2980592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Эффективная организация физкультурно-оздоровительной работы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221415" y="3720611"/>
            <a:ext cx="2980592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Реализация дополнительных образовательных программ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26063" y="3754315"/>
            <a:ext cx="2980592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Рациональная организация урочной и внеурочной деятельности обучающихся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16891" y="1947259"/>
            <a:ext cx="3053206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Здоровьесберегающая инфраструктура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367808" y="1929352"/>
            <a:ext cx="2980592" cy="150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Просветительская работа с родителями (законными представителями)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288323" y="1327638"/>
            <a:ext cx="1229457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низ 12"/>
          <p:cNvSpPr/>
          <p:nvPr/>
        </p:nvSpPr>
        <p:spPr>
          <a:xfrm rot="19412599">
            <a:off x="7252396" y="1407063"/>
            <a:ext cx="230824" cy="9318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342673">
            <a:off x="4804502" y="1592776"/>
            <a:ext cx="230824" cy="26812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5802433" y="1743807"/>
            <a:ext cx="230824" cy="3480289"/>
          </a:xfrm>
          <a:prstGeom prst="down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20239078">
            <a:off x="7024206" y="1591056"/>
            <a:ext cx="230824" cy="250297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717494">
            <a:off x="4303355" y="1338535"/>
            <a:ext cx="230824" cy="12174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79" y="-32629"/>
            <a:ext cx="3946476" cy="18690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 t="36003" r="7592" b="642"/>
          <a:stretch/>
        </p:blipFill>
        <p:spPr>
          <a:xfrm>
            <a:off x="-11462" y="0"/>
            <a:ext cx="2691725" cy="19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1117" y="472506"/>
            <a:ext cx="10427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Территории, оборудованные для активных занятий спортом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6" name="Picture 9" descr="D:\Хранилище\Воспит работа\Спорт здоровье\Спорт\20180816_174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842093"/>
            <a:ext cx="4225922" cy="19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Хранилище\Воспит работа\Спорт здоровье\Конкурс\Мероприятия\IMG_4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1" y="3961246"/>
            <a:ext cx="3811500" cy="254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Хранилище\Воспит работа\Спорт здоровье\Новый стадион\Стадион стало\Новая папка\SDC13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31" y="1261246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Хранилище\Воспит работа\Спорт здоровье\Спорт\Мини футб 18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66" y="4091661"/>
            <a:ext cx="3948665" cy="22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44EEB6F1-804C-4DAD-A5D2-F49782AD7A44}"/>
              </a:ext>
            </a:extLst>
          </p:cNvPr>
          <p:cNvSpPr txBox="1">
            <a:spLocks/>
          </p:cNvSpPr>
          <p:nvPr/>
        </p:nvSpPr>
        <p:spPr>
          <a:xfrm>
            <a:off x="4434916" y="2020493"/>
            <a:ext cx="35800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Стадион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-  10 600 м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, </a:t>
            </a:r>
            <a:r>
              <a:rPr lang="ru-RU" baseline="30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30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Беговая дорожка с искусственным покрытием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–            400 м,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Спортивные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площадки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баскетбольная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футбольное мини поле с искусственным покрытием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 ограждением – 1 800 м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lvl="0" indent="0">
              <a:buNone/>
              <a:defRPr/>
            </a:pP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со спортивным и игровым оборудованием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–      320 м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,</a:t>
            </a:r>
            <a:r>
              <a:rPr lang="ru-RU" baseline="30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-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с уличными тренажерами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– 250 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м</a:t>
            </a:r>
            <a:r>
              <a:rPr kumimoji="0" lang="ru-RU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9210" y="1988602"/>
            <a:ext cx="3182441" cy="141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Семенова Л.А. – мастер спорта, многократная Чемпионка России,  Чемпионка мира 2004 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37818" y="2072824"/>
            <a:ext cx="2572700" cy="1461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Пазитова В.Г. – многократная Чемпионка России,           призер международных соревнований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0131" y="3372548"/>
            <a:ext cx="579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Чемпионами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становятся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тренажерных залах. Чемпиона рождает то, что у человека внутри — желания,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мечты, цели.</a:t>
            </a:r>
            <a:b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Мохаммед Али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73" y="3681224"/>
            <a:ext cx="2091658" cy="2761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05833" y="4984584"/>
            <a:ext cx="3533722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Тимофеев А.В. – мастер боевых искусств,                                               двукратный чемпион мира по каратэ (1997, 2013), член Высшей коллегии судей Всемирной конфедерации каратэ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45" y="548937"/>
            <a:ext cx="2166107" cy="2794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2" y="850229"/>
            <a:ext cx="2079581" cy="2514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7" y="3691955"/>
            <a:ext cx="1984222" cy="2651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250132" y="4997317"/>
            <a:ext cx="3155552" cy="135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Кострюкова В. А. – мастер спорта, бронзовый призер России по пауэрлифтингу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9892" y="526147"/>
            <a:ext cx="7321307" cy="8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Наши учителя – спортивные звезды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8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Хранилище\Воспит работа\Спорт здоровье\Гимнасты\IMG_7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39" y="3128362"/>
            <a:ext cx="2016744" cy="283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Хранилище\Воспит работа\Спорт здоровье\ГТО\IMG_7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5" y="3697025"/>
            <a:ext cx="4132184" cy="23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73.userapi.com/impg/N3wwv5EWdCYKxWmmVgFUuTNSSfBrQ4Ua9KdPtA/YYYk_Jpk2YE.jpg?size=1440x1080&amp;quality=96&amp;sign=7e82fa8073a3e456916a898f80407411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22142" r="7726"/>
          <a:stretch/>
        </p:blipFill>
        <p:spPr bwMode="auto">
          <a:xfrm>
            <a:off x="8319498" y="537638"/>
            <a:ext cx="3257438" cy="20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9452" y="5044589"/>
            <a:ext cx="2141359" cy="993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52839" y="5083289"/>
            <a:ext cx="2313996" cy="1092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06236" y="1331980"/>
            <a:ext cx="2520000" cy="9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23935" y="5279362"/>
            <a:ext cx="2585908" cy="9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Иванова Е. и Юдина Т. – кандидаты в мастера спорта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 художественной гимнастике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9917" y="5880536"/>
            <a:ext cx="3863698" cy="531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«Значок ГТО -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груди у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него» (золото)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426" y="4721116"/>
            <a:ext cx="4765732" cy="299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42637" y="1794443"/>
            <a:ext cx="2981298" cy="38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58654" y="1767372"/>
            <a:ext cx="2981838" cy="467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37592" y="2689090"/>
            <a:ext cx="3029132" cy="548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«Северные львы» - победители школьной хоккейной лиги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г. Чебоксары (Московский район)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Рисунок 32" descr="C:\Users\user\Downloads\teamlogo_460_201710081753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80" y="653534"/>
            <a:ext cx="1176466" cy="11764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99" y="-26383"/>
            <a:ext cx="11904785" cy="64050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Формирование ценности здорового и безопасного образа жизни у учащихся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4" y="771752"/>
            <a:ext cx="3006994" cy="19912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8161" y="3035327"/>
            <a:ext cx="2605402" cy="308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«СОШ № 27» - участница городских соревнований «Кубок Победы»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9632" r="9046" b="11184"/>
          <a:stretch/>
        </p:blipFill>
        <p:spPr>
          <a:xfrm rot="16200000">
            <a:off x="4220647" y="1497450"/>
            <a:ext cx="3358503" cy="23495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0" y="4662220"/>
            <a:ext cx="1955810" cy="19170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3528" y="720125"/>
            <a:ext cx="1177200" cy="11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9154" y="622153"/>
            <a:ext cx="6859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8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Спортивная  гордость  нашей  школы</a:t>
            </a:r>
            <a:endParaRPr lang="ru-RU" altLang="ru-RU" sz="36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2" descr="D:\Мои документы\Рабочий стол\Сайт\Банер ШКола жизнкенных компетенций\Спорт\IMG_7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58" y="2277207"/>
            <a:ext cx="4616778" cy="336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879984" y="2141053"/>
            <a:ext cx="6374674" cy="38404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altLang="ru-RU" sz="1300" b="1" dirty="0">
                <a:cs typeface="Times New Roman" panose="02020603050405020304" pitchFamily="18" charset="0"/>
              </a:rPr>
              <a:t/>
            </a:r>
            <a:br>
              <a:rPr lang="ru-RU" altLang="ru-RU" sz="1300" b="1" dirty="0">
                <a:cs typeface="Times New Roman" panose="02020603050405020304" pitchFamily="18" charset="0"/>
              </a:rPr>
            </a:br>
            <a:r>
              <a:rPr lang="ru-RU" altLang="ru-RU" sz="9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Яруткин Даниил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, чемпион Первенства ЧР и                            г. Чебоксары среди мальчиков 10-11 лет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9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Майоров Дмитрий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, чемпион Первенства ЧР и                       г. Чебоксары по каратэ 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WKC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среди мальчиков 10-11 лет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9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Ладыков Иван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, чемпион Первенства ЧР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и                    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г. Чебоксары по каратэ 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WKC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среди мальчиков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          7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лет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9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Прилепский Михаил,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призер Первенства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                г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Чебоксары  и Республики Марий Эл по каратэ 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WKC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среди мальчиков 8-9 лет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9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Иванов Борис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, чемпион Первенства ЧР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и                    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г. Чебоксары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по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каратэ </a:t>
            </a:r>
            <a:r>
              <a:rPr lang="en-US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WKC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среди мальчиков </a:t>
            </a:r>
            <a:r>
              <a:rPr lang="ru-RU" altLang="ru-RU" sz="9600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8-9 </a:t>
            </a:r>
            <a:r>
              <a:rPr lang="ru-RU" altLang="ru-RU" sz="9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лет.</a:t>
            </a:r>
          </a:p>
          <a:p>
            <a:pPr marL="0" indent="0"/>
            <a:endParaRPr lang="ru-RU" altLang="ru-RU" sz="3200" dirty="0">
              <a:latin typeface="+mj-lt"/>
              <a:cs typeface="Times New Roman" panose="02020603050405020304" pitchFamily="18" charset="0"/>
            </a:endParaRPr>
          </a:p>
          <a:p>
            <a:pPr marL="0" indent="0"/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1" descr="Z:\БЛАНКИ логотип\логотип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6" y="0"/>
            <a:ext cx="1679028" cy="17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1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Хранилище\Воспит работа\Спорт здоровье\Августина\20180213_1259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4762"/>
          <a:stretch/>
        </p:blipFill>
        <p:spPr bwMode="auto">
          <a:xfrm>
            <a:off x="3391116" y="1985431"/>
            <a:ext cx="1582843" cy="26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Хранилище\Воспит работа\Спорт здоровье\Августина\грамота Павлова Август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45" y="1911222"/>
            <a:ext cx="1897744" cy="2683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86000" y="4722422"/>
            <a:ext cx="5710249" cy="34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Павлова А. – победитель Первенства мира по гиревому спорту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" y="4024097"/>
            <a:ext cx="1757276" cy="2635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08" y="3570515"/>
            <a:ext cx="1587160" cy="27234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5050" y="2099159"/>
            <a:ext cx="3234883" cy="1079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Семенова Э. – победитель Первенства Приволжского Федерального округа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по маунтинбайку кросс-кантри, гонка в гору 2021 г., 2 разряд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Рисунок 9" descr="C:\Users\user\Documents\лапшин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85" y="3292178"/>
            <a:ext cx="2699237" cy="311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9014371" y="2253211"/>
            <a:ext cx="3600000" cy="75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Лапшин Н. – победитель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Всероссийских соревнований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по самбо,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юн. разряд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7931" y="308340"/>
            <a:ext cx="8865000" cy="85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«Мы хотим всем рекордам наши гордые дать имена»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11" descr="Z:\БЛАНКИ логотип\логотип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6" y="49314"/>
            <a:ext cx="1679028" cy="17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G:\спортсмены\img_613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25768"/>
          <a:stretch/>
        </p:blipFill>
        <p:spPr bwMode="auto">
          <a:xfrm>
            <a:off x="4881839" y="1367583"/>
            <a:ext cx="2390361" cy="233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37319" y="5042357"/>
            <a:ext cx="5869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Интеграция обучения и воспитания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единый образовательный процесс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 основе ценностей отечественной культуры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Программа воспитания МБОУ «СОШ № 27» г. Чебоксары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7B9C265-234D-4DFB-A757-391A1685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0" y="369000"/>
            <a:ext cx="8567383" cy="1325563"/>
          </a:xfrm>
        </p:spPr>
        <p:txBody>
          <a:bodyPr/>
          <a:lstStyle/>
          <a:p>
            <a:pPr algn="ctr"/>
            <a:r>
              <a:rPr lang="ru-RU" b="1" dirty="0" smtClean="0"/>
              <a:t>Педагогические кадры - КПК</a:t>
            </a:r>
            <a:endParaRPr lang="ru-RU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/>
          </p:nvPr>
        </p:nvGraphicFramePr>
        <p:xfrm>
          <a:off x="561000" y="1989000"/>
          <a:ext cx="5850000" cy="40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68" y="52030"/>
            <a:ext cx="3283032" cy="207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6000" y="3744000"/>
            <a:ext cx="5285527" cy="29229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41000" y="1899000"/>
            <a:ext cx="648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РАЗНОУРОВНЕВЫЕ ПРОГРАММЫ ПОВЫШЕНИЯ КВАЛИФИКАЦИИ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ИНДИВИДУАЛЬНОЕ МЕТОДИЧЕСКОЕ СОПРОВОЖДЕНИЕ ПЕДАГОГОВ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ПОВЫШЕНИЕ </a:t>
            </a:r>
            <a:r>
              <a:rPr lang="ru-RU" altLang="ru-RU" sz="1600" b="1" dirty="0" smtClean="0">
                <a:solidFill>
                  <a:srgbClr val="002060"/>
                </a:solidFill>
                <a:cs typeface="Arial" charset="0"/>
              </a:rPr>
              <a:t>КВАЛИФИКАЦИИ </a:t>
            </a: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БЕЗ </a:t>
            </a:r>
            <a:r>
              <a:rPr lang="ru-RU" altLang="ru-RU" sz="1600" b="1" dirty="0" smtClean="0">
                <a:solidFill>
                  <a:srgbClr val="002060"/>
                </a:solidFill>
                <a:cs typeface="Arial" charset="0"/>
              </a:rPr>
              <a:t>ОТРЫВА </a:t>
            </a: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ОТ РАБОТЫ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dirty="0" smtClean="0">
              <a:solidFill>
                <a:srgbClr val="002060"/>
              </a:solidFill>
              <a:cs typeface="Arial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cs typeface="Arial" charset="0"/>
              </a:rPr>
              <a:t>РАЗВИТИЕ </a:t>
            </a:r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ДИСТАНЦИОННОГО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695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10078</TotalTime>
  <Words>5524</Words>
  <Application>Microsoft Office PowerPoint</Application>
  <PresentationFormat>Широкоэкранный</PresentationFormat>
  <Paragraphs>898</Paragraphs>
  <Slides>85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8" baseType="lpstr">
      <vt:lpstr>Aharoni</vt:lpstr>
      <vt:lpstr>Arial</vt:lpstr>
      <vt:lpstr>Arial Black</vt:lpstr>
      <vt:lpstr>Calibri</vt:lpstr>
      <vt:lpstr>Calibri Light</vt:lpstr>
      <vt:lpstr>Cambria</vt:lpstr>
      <vt:lpstr>Georgia</vt:lpstr>
      <vt:lpstr>Tahoma</vt:lpstr>
      <vt:lpstr>Times New Roman</vt:lpstr>
      <vt:lpstr>Tw Cen MT Condensed</vt:lpstr>
      <vt:lpstr>Wingdings</vt:lpstr>
      <vt:lpstr>Тема Office</vt:lpstr>
      <vt:lpstr>PDF</vt:lpstr>
      <vt:lpstr>Презентация PowerPoint</vt:lpstr>
      <vt:lpstr>                                 История</vt:lpstr>
      <vt:lpstr>Презентация PowerPoint</vt:lpstr>
      <vt:lpstr>Жукова Людмила Митрофановна –директор  МБОУ «СОШ № 27» г. Чебоксары с 2005 г.  по настоящее время.</vt:lpstr>
      <vt:lpstr>       Руководители школы прошлых лет</vt:lpstr>
      <vt:lpstr>  Педагогические кадры  –  контингент</vt:lpstr>
      <vt:lpstr>Педагогические кадры – педагогический  стаж</vt:lpstr>
      <vt:lpstr>Педагогические  кадры – квалификация</vt:lpstr>
      <vt:lpstr>Педагогические кадры - КПК</vt:lpstr>
      <vt:lpstr>Разноуровневые программы повышения квалификации</vt:lpstr>
      <vt:lpstr>Педагогические кадры –  применяемые технологии</vt:lpstr>
      <vt:lpstr>       Информация  о  педагогах  школы</vt:lpstr>
      <vt:lpstr>Педагогические кадры –    участие в профессиональных конкурсах.</vt:lpstr>
      <vt:lpstr>Педагогические кадры –    участие в профессиональных конкурсах.</vt:lpstr>
      <vt:lpstr>Педагогические   кадры –    у ч а с т и е   в  к о н к у р с а х</vt:lpstr>
      <vt:lpstr>Участие педагогических кадров  в научных конференциях   на федеральном, региональном, муниципальном уровнях</vt:lpstr>
      <vt:lpstr>                                 Сведения о выпускниках , достигших успехов в своей профессиональной деятельности</vt:lpstr>
      <vt:lpstr>Информация  о молодых работниках  и их наставниках</vt:lpstr>
      <vt:lpstr>Доска почета: информация о работниках, имеющих определенные достижения</vt:lpstr>
      <vt:lpstr>Презентация PowerPoint</vt:lpstr>
      <vt:lpstr>Участники  ежегодных городский туристических  слетов</vt:lpstr>
      <vt:lpstr>Презентация PowerPoint</vt:lpstr>
      <vt:lpstr>Семья и школа: от диалога к партнерству  Семья и школа – это берег и море. На берегу, ребенок делает свои шаги, а потом перед ним открывается необозримое море знаний, и курс в этом море прокладывает школа…» Л. Кассиль </vt:lpstr>
      <vt:lpstr>Презентация PowerPoint</vt:lpstr>
      <vt:lpstr>Удовлетворенность родителей  качеством образовательных результатов</vt:lpstr>
      <vt:lpstr>Взаимодействие с родительской общественностью</vt:lpstr>
      <vt:lpstr>Презентация PowerPoint</vt:lpstr>
      <vt:lpstr>Коллективные творческие дела</vt:lpstr>
      <vt:lpstr>Презентация PowerPoint</vt:lpstr>
      <vt:lpstr>Презентация PowerPoint</vt:lpstr>
      <vt:lpstr>Основные показатели и результаты деятельности  в части результатов ЕГЭ выпускников </vt:lpstr>
      <vt:lpstr>Основные показатели и результаты деятельности в части приобщения учащихся к общечеловеческим ценностям, ориентированность на гуманистические ценности</vt:lpstr>
      <vt:lpstr>Организация системы  дополнительного образования</vt:lpstr>
      <vt:lpstr>Организация системы дополнительного образования</vt:lpstr>
      <vt:lpstr>Реализация программы  «Воспитание на социокультурном опыте» </vt:lpstr>
      <vt:lpstr>МБОУ «СОШ № 27» г. Чебоксары – республиканская опорная площадка по реализации программы  «Воспитание на социокультурном опыте» </vt:lpstr>
      <vt:lpstr>Реализация программы  «Воспитание на социокультурном опыте» </vt:lpstr>
      <vt:lpstr>Проект «Социокультурные истоки»</vt:lpstr>
      <vt:lpstr>Презентация PowerPoint</vt:lpstr>
      <vt:lpstr>Школа – площадка социализации личности</vt:lpstr>
      <vt:lpstr>Основные направления  развития обучающихся</vt:lpstr>
      <vt:lpstr>Участие в проектах Поискового движения России</vt:lpstr>
      <vt:lpstr>Поисковый отряд «Пламя»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экологического проекта  «Эко – пространство» с 2020 г.</vt:lpstr>
      <vt:lpstr>Реализация экологического проекта «Эко – пространство» с 2020 г.</vt:lpstr>
      <vt:lpstr>Презентация PowerPoint</vt:lpstr>
      <vt:lpstr>Рассказ о ежедневной жизни школы                                  </vt:lpstr>
      <vt:lpstr>Презентация PowerPoint</vt:lpstr>
      <vt:lpstr>          Основные показатели и          результаты работы школы         в целом</vt:lpstr>
      <vt:lpstr>Участие в проектной, инновационной и экспериментальной работе  на федеральном, региональном, муниципальном уровнях</vt:lpstr>
      <vt:lpstr>Показатели ФГОС:  сохранение и поддержка индивидуальности ребенка</vt:lpstr>
      <vt:lpstr>Инновационные технологии</vt:lpstr>
      <vt:lpstr>Результаты ЕГЭ 11 классов</vt:lpstr>
      <vt:lpstr>Результаты ОГЭ 9 классов (средний балл)</vt:lpstr>
      <vt:lpstr>Презентация PowerPoint</vt:lpstr>
      <vt:lpstr>Количество участников предметных олимпиад  </vt:lpstr>
      <vt:lpstr>Количество призеров исследовательских  конкурсов  и проектов  </vt:lpstr>
      <vt:lpstr>Количество победителей и призеров предметных олимпиад  </vt:lpstr>
      <vt:lpstr>Количество участников предметных олимпиад и  научно – практических конференций в начальной школе </vt:lpstr>
      <vt:lpstr>Количество победителей предметных олимпиад и научно – практических конференций в начальной школе</vt:lpstr>
      <vt:lpstr>Индивидуальные образовательные маршруты</vt:lpstr>
      <vt:lpstr>Ресурсное обеспечение воспитания</vt:lpstr>
      <vt:lpstr>Социально – психологическое  сопровождение обучающихся</vt:lpstr>
      <vt:lpstr>Участие в национальных чемпионатах  профессий</vt:lpstr>
      <vt:lpstr>Всероссийский уровень:  VII Национальный чемпионат  «Молодые профессионалы  (Worldskills Russia) - 2019»  по компетенции  «Геодезия-Юниоры»,  г. Кемерово - 2 обучающихся.</vt:lpstr>
      <vt:lpstr>Подключение к сети Interhet</vt:lpstr>
      <vt:lpstr>Презентация PowerPoint</vt:lpstr>
      <vt:lpstr>Презентация PowerPoint</vt:lpstr>
      <vt:lpstr>  </vt:lpstr>
      <vt:lpstr>Традиционные балы  в Чувашском государственном Художественном музее</vt:lpstr>
      <vt:lpstr>Презентация PowerPoint</vt:lpstr>
      <vt:lpstr>Воспитательный потенциал   урочной деятельности</vt:lpstr>
      <vt:lpstr>Воспитательный потенциал внеурочной деятельности</vt:lpstr>
      <vt:lpstr>Организация ученического самоуправления и деятельности  детских общественных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ценности здорового и безопасного образа жизни у учащихся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teacher</cp:lastModifiedBy>
  <cp:revision>543</cp:revision>
  <dcterms:created xsi:type="dcterms:W3CDTF">2020-11-01T12:52:57Z</dcterms:created>
  <dcterms:modified xsi:type="dcterms:W3CDTF">2022-02-11T08:31:20Z</dcterms:modified>
</cp:coreProperties>
</file>