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08" r:id="rId2"/>
    <p:sldId id="258" r:id="rId3"/>
    <p:sldId id="260" r:id="rId4"/>
    <p:sldId id="261" r:id="rId5"/>
    <p:sldId id="262" r:id="rId6"/>
    <p:sldId id="263" r:id="rId7"/>
    <p:sldId id="264" r:id="rId8"/>
    <p:sldId id="309" r:id="rId9"/>
    <p:sldId id="310" r:id="rId10"/>
    <p:sldId id="311" r:id="rId11"/>
    <p:sldId id="287" r:id="rId12"/>
    <p:sldId id="288" r:id="rId13"/>
    <p:sldId id="300" r:id="rId14"/>
    <p:sldId id="295" r:id="rId15"/>
    <p:sldId id="301" r:id="rId16"/>
    <p:sldId id="302" r:id="rId17"/>
    <p:sldId id="293" r:id="rId18"/>
    <p:sldId id="294" r:id="rId19"/>
    <p:sldId id="268" r:id="rId20"/>
    <p:sldId id="270" r:id="rId21"/>
    <p:sldId id="312" r:id="rId22"/>
    <p:sldId id="298" r:id="rId23"/>
    <p:sldId id="313" r:id="rId24"/>
    <p:sldId id="273" r:id="rId25"/>
    <p:sldId id="278" r:id="rId26"/>
    <p:sldId id="281" r:id="rId27"/>
    <p:sldId id="307" r:id="rId28"/>
    <p:sldId id="282" r:id="rId29"/>
    <p:sldId id="314" r:id="rId30"/>
    <p:sldId id="286" r:id="rId31"/>
    <p:sldId id="285" r:id="rId32"/>
    <p:sldId id="31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1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029BA-3C5D-4475-B20E-66C2294A3A43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91D52-A804-4026-8673-73FEF4088C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2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91D52-A804-4026-8673-73FEF4088CB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6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27A7C-1723-4D16-A231-FA444DFD91CF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DE030A-38DB-4128-8350-EF8C578F63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2EDFEF-2A89-4F71-B010-86A491C2E838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31066-BA78-4609-B9EB-F8F7DF15A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CDDAC-A263-4DE8-9876-2C5F5EB9900A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EEFC-0AEE-44D2-83F4-073DFE1499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60E425-6DD2-4190-B5F1-FBDBAE10FD7D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28406-9722-4EB3-BDB2-AFC2DDAB8F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66128C-C893-4175-94F9-F04A39BA9D7E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5C8966-6C47-41EC-BF29-F15A1F74B9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88ECF0-5557-4B6F-8083-BE54E198A39D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7BC8AB-E6AF-4C30-8650-6EB74C91EA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60E7D-2F7F-4ED6-90A6-F6BB0E5CE138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95C8F-B72E-4BEA-9106-7476B03180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1916C4-CFEB-4002-BC4C-7BB114FBD99F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EA072-C758-4349-B26B-E594E43985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400EC0-9737-4868-9676-B2299E33D554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2A7D21-9852-47FE-A4E0-B345ECF5FA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D432F3-9F0E-4838-A58F-055F31706135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EE968-70E4-47E9-9BA9-A999D39DF5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D7C81-E6F5-4AED-B325-A1F0B4D8C4F4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FBCCB-52CC-48B8-ABE7-8CD0861AB8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C53C9C-DA8A-4DD5-95FF-81FB460BE9F8}" type="datetimeFigureOut">
              <a:rPr lang="ru-RU" smtClean="0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3620C0-AAA1-4A39-8D81-A29B97C480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59532" y="3573016"/>
            <a:ext cx="8424936" cy="2736304"/>
          </a:xfrm>
        </p:spPr>
        <p:txBody>
          <a:bodyPr>
            <a:normAutofit fontScale="90000"/>
          </a:bodyPr>
          <a:lstStyle/>
          <a:p>
            <a: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Формирование </a:t>
            </a:r>
            <a:b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этнокультурной компетентности старших дошкольников посредством ознакомления с героическим эпосом </a:t>
            </a:r>
            <a:r>
              <a:rPr lang="ru-RU" sz="35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35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500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16" y="188641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образовательное учреждение 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«Центр развития ребенка – Детский сад №89 </a:t>
            </a:r>
          </a:p>
          <a:p>
            <a:pPr algn="ctr"/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Городского округа «город Якутск»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Республика Саха Якутия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лог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7854" y="1124744"/>
            <a:ext cx="2628292" cy="13500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1 этап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«Героический эпос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народа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саха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 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Выставка совместно с родителями  «Древо жизни».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Диалог и беседа с детьми;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Знакомство с работами художников;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Рисование эскизов по впечатлению: здесь дети  делятся впечатлениями, рассказывают и рисуют.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Методы и методические приемы, используемые на занятиях 1 этапа – беседа, диалог, посиделки  у камелька, графическая речь, обыгрывание игрового персонажа, создание игровой ситуации, анализ и обсуждение рисунков – эскизов.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459086"/>
            <a:ext cx="4567324" cy="470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Знакомство с </a:t>
            </a:r>
            <a:r>
              <a:rPr lang="ru-RU" sz="2200" b="1" i="1" dirty="0" err="1">
                <a:solidFill>
                  <a:srgbClr val="FFFF00"/>
                </a:solidFill>
                <a:latin typeface="Bookman Old Style" pitchFamily="18" charset="0"/>
              </a:rPr>
              <a:t>О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лонхо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по картинам </a:t>
            </a:r>
            <a:b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Тимофея Степанова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5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404664"/>
            <a:ext cx="7200000" cy="570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Знакомство с </a:t>
            </a:r>
            <a:r>
              <a:rPr lang="ru-RU" sz="2200" b="1" i="1" dirty="0" err="1">
                <a:solidFill>
                  <a:srgbClr val="FFFF00"/>
                </a:solidFill>
                <a:latin typeface="Bookman Old Style" pitchFamily="18" charset="0"/>
              </a:rPr>
              <a:t>О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лонхо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на иллюстрациях 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В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. Карамзина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DSCF4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96752"/>
            <a:ext cx="3571900" cy="479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F4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196753"/>
            <a:ext cx="3716002" cy="481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5357" y="333296"/>
            <a:ext cx="4473287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Знакомство с </a:t>
            </a:r>
            <a:r>
              <a:rPr lang="ru-RU" sz="2200" b="1" i="1" dirty="0" err="1">
                <a:solidFill>
                  <a:srgbClr val="FFFF00"/>
                </a:solidFill>
                <a:latin typeface="Bookman Old Style" pitchFamily="18" charset="0"/>
              </a:rPr>
              <a:t>О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лонхо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на иллюстрациях </a:t>
            </a:r>
            <a:b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П. 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Пестрякова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DSCF4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4417" y="1477293"/>
            <a:ext cx="3215166" cy="4471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Знакомство с </a:t>
            </a:r>
            <a:r>
              <a:rPr lang="ru-RU" sz="2200" b="1" i="1" dirty="0" err="1">
                <a:solidFill>
                  <a:srgbClr val="FFFF00"/>
                </a:solidFill>
                <a:latin typeface="Bookman Old Style" pitchFamily="18" charset="0"/>
              </a:rPr>
              <a:t>О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лонхо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на иллюстрациях </a:t>
            </a:r>
            <a:b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Нь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. 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Ябловской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DSCF4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4525" y="1428736"/>
            <a:ext cx="3514950" cy="514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0" y="728171"/>
            <a:ext cx="7920000" cy="5401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F4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000" y="571822"/>
            <a:ext cx="7920000" cy="571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Олонхо\DSCF4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382" y="1124744"/>
            <a:ext cx="3357586" cy="5064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:\Олонхо\DSCF4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77310"/>
            <a:ext cx="3248019" cy="4959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Работы детей</a:t>
            </a:r>
            <a:b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Егорова 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Айна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, 6 лет      Иванова Алина, 6 лет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43611" y="1674488"/>
            <a:ext cx="8856779" cy="3509025"/>
            <a:chOff x="107885" y="1674488"/>
            <a:chExt cx="8856779" cy="35090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885" y="1674488"/>
              <a:ext cx="2879939" cy="350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3196659" y="1821657"/>
              <a:ext cx="2750682" cy="3214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6176" y="1779361"/>
              <a:ext cx="2808488" cy="3299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Федорова 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Сайаана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, 6 лет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DSCF4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797116"/>
            <a:ext cx="7200000" cy="526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>
                <a:solidFill>
                  <a:srgbClr val="FFFF00"/>
                </a:solidFill>
                <a:latin typeface="Bookman Old Style" pitchFamily="18" charset="0"/>
              </a:rPr>
              <a:t>2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этап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«История предков» 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Знакомство  с историей наших предков;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Целевая экскурсия в Краеведческий музей,                Музей фольклора народов Севера;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Встречи с сотрудниками музея фольклора народов Севера для проведения занятий «Игры наших предков»;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Показ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мульфильма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Ньургун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Боотур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Стремительный»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Прослушивание аудиозаписи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Слушание </a:t>
            </a:r>
            <a:r>
              <a:rPr lang="ru-RU" sz="2200" b="1" i="1" dirty="0" err="1">
                <a:solidFill>
                  <a:srgbClr val="FFFF00"/>
                </a:solidFill>
                <a:latin typeface="Bookman Old Style" pitchFamily="18" charset="0"/>
              </a:rPr>
              <a:t>О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лонхо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89958" y="1519405"/>
            <a:ext cx="6400816" cy="48426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SL743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>
                <a:solidFill>
                  <a:srgbClr val="FFFF00"/>
                </a:solidFill>
                <a:latin typeface="Bookman Old Style" pitchFamily="18" charset="0"/>
              </a:rPr>
              <a:t>3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этап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«Постановка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 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Инсценировка детьми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Ньургун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Боотур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Стремительный»;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Совместные детско-родительские проекты;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Родительские собрания, консультации, семинары, где родителям оказывается методическая помощь при раскрытии темы проекта.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Постановка </a:t>
            </a:r>
            <a:r>
              <a:rPr lang="ru-RU" sz="2200" b="1" i="1" dirty="0" err="1">
                <a:solidFill>
                  <a:srgbClr val="FFFF00"/>
                </a:solidFill>
                <a:latin typeface="Bookman Old Style" pitchFamily="18" charset="0"/>
              </a:rPr>
              <a:t>О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лонхо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«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Ньургун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2200" b="1" i="1" dirty="0" err="1" smtClean="0">
                <a:solidFill>
                  <a:srgbClr val="FFFF00"/>
                </a:solidFill>
                <a:latin typeface="Bookman Old Style" pitchFamily="18" charset="0"/>
              </a:rPr>
              <a:t>Боотур</a:t>
            </a:r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 Стремительный»</a:t>
            </a:r>
            <a:endParaRPr lang="ru-RU" sz="22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DSCN759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187824" y="1051687"/>
            <a:ext cx="6768352" cy="5078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7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520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47803" y="872717"/>
            <a:ext cx="8448395" cy="5112567"/>
            <a:chOff x="251520" y="1313331"/>
            <a:chExt cx="8448395" cy="5112567"/>
          </a:xfrm>
        </p:grpSpPr>
        <p:pic>
          <p:nvPicPr>
            <p:cNvPr id="5122" name="Picture 2" descr="H:\олонхо куорэгэй\SAM_06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313331"/>
              <a:ext cx="4371815" cy="51125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5123" name="Picture 3" descr="H:\олонхо куорэгэй\SAM_062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313614"/>
              <a:ext cx="3767875" cy="511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5075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39552" y="816422"/>
            <a:ext cx="8064896" cy="5225157"/>
            <a:chOff x="539552" y="1052735"/>
            <a:chExt cx="7880101" cy="4937126"/>
          </a:xfrm>
        </p:grpSpPr>
        <p:pic>
          <p:nvPicPr>
            <p:cNvPr id="6146" name="Picture 2" descr="H:\олонхо куорэгэй\SAM_059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52736"/>
              <a:ext cx="3703637" cy="4937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147" name="Picture 3" descr="H:\олонхо куорэгэй\SAM_059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052735"/>
              <a:ext cx="3703637" cy="4937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4 этап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«Обобщающий» 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Проектная деятельность детей с родителями;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Совместная работа воспитателя  с педагогами дополнительного образования по изобразительной деятельности, двуязычию, хореографии, музыкальными руководителями ДОУ;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Участие в городских конкурсах по этнокультуре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Туой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тойук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дуорай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хомус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!», «Творческая мозаика»,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глазами детей» конкурс рисунков.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3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Якутский эпос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признанный Всемирной организацией ЮНЕСКО как нематериальная ценность и шедевр человеческого наследия является бесценным материалом для формирования этнокультурной компетентности у детей с малых лет. </a:t>
            </a:r>
          </a:p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показывает практика дошкольного образования, язык и содержание, развивающиеся картины    трех миров, меняющиеся события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-   очень интересны для детского восприятия. </a:t>
            </a:r>
          </a:p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Богатый образный язык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обогащает детей  духовно, через драматизацию, эмоциональное проживание у детей развиваются творческие способности и задатки. </a:t>
            </a:r>
          </a:p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 примере героев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лонхо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дети узнают, что добро всегда побеждает зло, что темные силы всегда уступают светлым порывам, справедливость всегда торжествует над ложью. </a:t>
            </a:r>
          </a:p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</a:t>
            </a:r>
          </a:p>
          <a:p>
            <a:pPr algn="just"/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335" y="189000"/>
            <a:ext cx="485933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4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81703"/>
            <a:ext cx="7200000" cy="6494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Результаты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Городской конкурс  «Творческая мозаика» - диплом 1 степени за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инценировку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Ньургун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Боотур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Стремительный»; 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победа в номинации «Лучшая книга-иллюстрация» за коллективную работу с иллюстрациями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endParaRPr lang="ru-RU" sz="2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Фестиваль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Туой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хомус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дуорай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тойук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!» - грамота за активное участие;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Конкурсе «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глазами детей» - диплом 1 степени место;</a:t>
            </a:r>
          </a:p>
          <a:p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I-ый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кинофестиваль среди ДОУ - диплом за «Короткометражный фильм»;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Республиканский благотворительный конкурс  - диплом I степени;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 выпускники продолжают в школе изучать ценность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являются участниками НПК, фестивалей, конкурсов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олонхосутов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тойуксутов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 республиканском и международных уровнях.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80" cy="6083320"/>
          </a:xfrm>
        </p:spPr>
        <p:txBody>
          <a:bodyPr>
            <a:normAutofit/>
          </a:bodyPr>
          <a:lstStyle/>
          <a:p>
            <a:pPr algn="l"/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показывают исследования, 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пробуждает сразу три центра  в мозге ребенка: 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Природный интеллект                (</a:t>
            </a:r>
            <a:r>
              <a:rPr lang="ru-RU" sz="22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ийэ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ой)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как генератор; 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Языковой (</a:t>
            </a:r>
            <a:r>
              <a:rPr lang="ru-RU" sz="22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ийэ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тыл)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-  как транслятор и материнский 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Ритм и тембр звука (</a:t>
            </a:r>
            <a:r>
              <a:rPr lang="ru-RU" sz="22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ийэ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кылысах</a:t>
            </a:r>
            <a:r>
              <a:rPr lang="ru-RU" sz="2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- как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реализатор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мысли. </a:t>
            </a:r>
            <a:b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Мозг работает в режиме природы-творца.</a:t>
            </a:r>
            <a:b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3" descr="F:\Олонхо\DSCF45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292080" y="285750"/>
            <a:ext cx="3500437" cy="60404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3725866"/>
          </a:xfrm>
        </p:spPr>
        <p:txBody>
          <a:bodyPr>
            <a:norm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Стремление показать ребенку, что уникальность родной культуры можно познать и почувствовать                в сравнении с общественными ценностями, через      « диалог», обозначило выбор темы исследования «Формирование этнокультурной компетентности посредством приобщения детей старшего дошкольного возраста к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». 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Содержимое 3" descr="DSCF45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4743" y="3501008"/>
            <a:ext cx="3894513" cy="2751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592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Цель: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1728192"/>
          </a:xfrm>
        </p:spPr>
        <p:txBody>
          <a:bodyPr>
            <a:norm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Формирование этнокультурной компетентности детей старшего дошкольного возраста на основе ознакомления с  </a:t>
            </a:r>
            <a:r>
              <a:rPr lang="ru-RU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культурным наследием предков  </a:t>
            </a:r>
            <a:r>
              <a:rPr lang="ru-RU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-162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67544" y="548680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создать культурологическую предметно – пространственную среду развития ребенка и оказать ему помощь в самоопределении, национальной самоидентификации, национальном самосознании на базе своей культуры;</a:t>
            </a:r>
          </a:p>
          <a:p>
            <a:pPr>
              <a:buFont typeface="Wingdings" pitchFamily="2" charset="2"/>
              <a:buChar char="Ø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развивать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эмпатию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доброту, дружеские толерантные отношения, умение тактично предложить свою помощь или обратиться за помощью, такие качества личности, как умение одухотворять окружающую природу, способность идентифицировать себя     с предметами и явлениями природы, другим человеком;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-162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Задачи: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67544" y="548680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воспитывать  в детях стремление к активному познанию жизни, художественно – речевые навыки, интерес к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развивать внимание, память, творческое мышление, воображение, умение видеть прекрасное, исполнительские навыки, формировать эстетический вкус;</a:t>
            </a:r>
          </a:p>
          <a:p>
            <a:pPr>
              <a:buFont typeface="Wingdings" pitchFamily="2" charset="2"/>
              <a:buChar char="Ø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подвести детей к пониманию искусства, мировой культуры через приобщение      к музеям города, слушание аудиозаписи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собственное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инсценирование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изобразительную деятельность;</a:t>
            </a:r>
          </a:p>
          <a:p>
            <a:pPr>
              <a:buFont typeface="Wingdings" pitchFamily="2" charset="2"/>
              <a:buChar char="Ø"/>
            </a:pP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проводить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воспитательно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– образовательную работу  в игровой форме, используя различные виды развивающих игр и традиционные и активные методы, приемы и формы обучения и воспитания детей.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200" b="1" i="1" dirty="0" smtClean="0">
                <a:solidFill>
                  <a:srgbClr val="FFFF00"/>
                </a:solidFill>
                <a:latin typeface="Bookman Old Style" pitchFamily="18" charset="0"/>
              </a:rPr>
              <a:t>Реализация:</a:t>
            </a:r>
            <a:endParaRPr lang="ru-RU" sz="2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20480"/>
          </a:xfrm>
        </p:spPr>
        <p:txBody>
          <a:bodyPr>
            <a:normAutofit fontScale="92500" lnSpcReduction="10000"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Формирование этнокультурной компетентности детей через приобщение к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реализуется через: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систему организованных занятий;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совместную деятельность педагога с детьми в режимных моментах;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индивидуальную работу с детьми; 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Целевые экскурсии в Музей фольклора, Музей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Хомуса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Краеведческий;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Посещение выставок якутских художников;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Прослушивание грамзаписей, просмотр мультипликационных фильмов, видео съемок ранних постановок;</a:t>
            </a:r>
          </a:p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Организацию встреч с </a:t>
            </a:r>
            <a:r>
              <a:rPr lang="ru-RU" sz="2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олонхосутами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810</Words>
  <Application>Microsoft Office PowerPoint</Application>
  <PresentationFormat>Экран (4:3)</PresentationFormat>
  <Paragraphs>75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Book Antiqua</vt:lpstr>
      <vt:lpstr>Bookman Old Style</vt:lpstr>
      <vt:lpstr>Calibri</vt:lpstr>
      <vt:lpstr>Wingdings</vt:lpstr>
      <vt:lpstr>Тема Office</vt:lpstr>
      <vt:lpstr>Формирование  этнокультурной компетентности старших дошкольников посредством ознакомления с героическим эпосом Олонхо  </vt:lpstr>
      <vt:lpstr>Презентация PowerPoint</vt:lpstr>
      <vt:lpstr>Презентация PowerPoint</vt:lpstr>
      <vt:lpstr>Как показывают исследования,  Олонхо пробуждает сразу три центра  в мозге ребенка: Природный интеллект                (ийэ ой), как генератор; Языковой (ийэ тыл) -  как транслятор и материнский Ритм и тембр звука (ийэ кылысах) - как реализатор мысли.  Мозг работает в режиме природы-творца. </vt:lpstr>
      <vt:lpstr>Стремление показать ребенку, что уникальность родной культуры можно познать и почувствовать                в сравнении с общественными ценностями, через      « диалог», обозначило выбор темы исследования «Формирование этнокультурной компетентности посредством приобщения детей старшего дошкольного возраста к Олонхо». </vt:lpstr>
      <vt:lpstr>Цель:</vt:lpstr>
      <vt:lpstr>Презентация PowerPoint</vt:lpstr>
      <vt:lpstr>Презентация PowerPoint</vt:lpstr>
      <vt:lpstr>Реализация:</vt:lpstr>
      <vt:lpstr>1 этап</vt:lpstr>
      <vt:lpstr>Знакомство с Олонхо по картинам  Тимофея Степанова</vt:lpstr>
      <vt:lpstr>Презентация PowerPoint</vt:lpstr>
      <vt:lpstr>Знакомство с Олонхо на иллюстрациях  В. Карамзина</vt:lpstr>
      <vt:lpstr>Презентация PowerPoint</vt:lpstr>
      <vt:lpstr>Знакомство с Олонхо на иллюстрациях  П. Пестрякова</vt:lpstr>
      <vt:lpstr>Знакомство с Олонхо на иллюстрациях  Нь. Ябловской</vt:lpstr>
      <vt:lpstr>Презентация PowerPoint</vt:lpstr>
      <vt:lpstr>Презентация PowerPoint</vt:lpstr>
      <vt:lpstr>Работы детей Егорова Айна, 6 лет      Иванова Алина, 6 лет</vt:lpstr>
      <vt:lpstr>Федорова Сайаана, 6 лет</vt:lpstr>
      <vt:lpstr>2 этап</vt:lpstr>
      <vt:lpstr>Слушание Олонхо</vt:lpstr>
      <vt:lpstr>3 этап</vt:lpstr>
      <vt:lpstr>Постановка Олонхо «Ньургун Боотур Стремительный»</vt:lpstr>
      <vt:lpstr>Презентация PowerPoint</vt:lpstr>
      <vt:lpstr>Презентация PowerPoint</vt:lpstr>
      <vt:lpstr>Презентация PowerPoint</vt:lpstr>
      <vt:lpstr>Презентация PowerPoint</vt:lpstr>
      <vt:lpstr>4 этап</vt:lpstr>
      <vt:lpstr>Презентация PowerPoint</vt:lpstr>
      <vt:lpstr>Презентация PowerPoint</vt:lpstr>
      <vt:lpstr>Результаты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педагогический опыт</dc:title>
  <dc:creator>Marina</dc:creator>
  <cp:lastModifiedBy>Пользователь Windows</cp:lastModifiedBy>
  <cp:revision>32</cp:revision>
  <dcterms:modified xsi:type="dcterms:W3CDTF">2020-05-29T08:33:25Z</dcterms:modified>
</cp:coreProperties>
</file>