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7" r:id="rId6"/>
    <p:sldId id="269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F7"/>
    <a:srgbClr val="26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4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8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4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1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8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8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5ABA-02C1-4CAF-8610-6127BD3C373E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2CB2-FB5E-469B-855A-D324913FE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0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043" y="1122363"/>
            <a:ext cx="9035061" cy="2861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Подростковый возраст: общение, отношения,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идеал друга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157" y="4408714"/>
            <a:ext cx="8283947" cy="17798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Родительское собрание – 7 класс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Педагог-психолог Ефимова Наталия Николаевна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502" y="126166"/>
            <a:ext cx="2438655" cy="22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3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Подростковый возраст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865914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3800" kern="0" dirty="0" smtClean="0">
                <a:solidFill>
                  <a:srgbClr val="000000"/>
                </a:solidFill>
              </a:rPr>
              <a:t>Границы: от </a:t>
            </a:r>
            <a:r>
              <a:rPr lang="ru-RU" sz="3800" kern="0" dirty="0">
                <a:solidFill>
                  <a:srgbClr val="000000"/>
                </a:solidFill>
              </a:rPr>
              <a:t>11 до 15 лет, учащиеся 5-9 классов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800" b="1" kern="0" dirty="0">
                <a:solidFill>
                  <a:srgbClr val="C00000"/>
                </a:solidFill>
              </a:rPr>
              <a:t>13-14 лет </a:t>
            </a:r>
            <a:r>
              <a:rPr lang="ru-RU" sz="3800" kern="0" dirty="0">
                <a:solidFill>
                  <a:srgbClr val="C00000"/>
                </a:solidFill>
              </a:rPr>
              <a:t>— «пик» подросткового периода развития.</a:t>
            </a: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ru-RU" sz="3800" dirty="0" smtClean="0"/>
              <a:t>В душе подростка противоречиво сочетаются: </a:t>
            </a:r>
          </a:p>
          <a:p>
            <a:pPr marL="0" indent="0">
              <a:buNone/>
            </a:pPr>
            <a:r>
              <a:rPr lang="ru-RU" sz="3800" dirty="0">
                <a:solidFill>
                  <a:srgbClr val="00B050"/>
                </a:solidFill>
              </a:rPr>
              <a:t>д</a:t>
            </a:r>
            <a:r>
              <a:rPr lang="ru-RU" sz="3800" dirty="0" smtClean="0">
                <a:solidFill>
                  <a:srgbClr val="00B050"/>
                </a:solidFill>
              </a:rPr>
              <a:t>етские черты </a:t>
            </a:r>
            <a:r>
              <a:rPr lang="ru-RU" sz="3800" dirty="0" smtClean="0"/>
              <a:t>и </a:t>
            </a:r>
            <a:r>
              <a:rPr lang="ru-RU" sz="3800" dirty="0" smtClean="0">
                <a:solidFill>
                  <a:srgbClr val="C00000"/>
                </a:solidFill>
              </a:rPr>
              <a:t>развивающаяся взрослость</a:t>
            </a:r>
          </a:p>
          <a:p>
            <a:pPr marL="0" indent="0">
              <a:buNone/>
            </a:pPr>
            <a:endParaRPr lang="ru-RU" sz="3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i="1" dirty="0" smtClean="0"/>
              <a:t>«Возраст второго рождения личности»</a:t>
            </a:r>
          </a:p>
          <a:p>
            <a:pPr marL="0" indent="0">
              <a:buNone/>
            </a:pPr>
            <a:r>
              <a:rPr lang="ru-RU" sz="3800" i="1" dirty="0" smtClean="0"/>
              <a:t>						Жан-Жак Руссо</a:t>
            </a:r>
          </a:p>
          <a:p>
            <a:pPr marL="0" indent="0">
              <a:buNone/>
            </a:pPr>
            <a:endParaRPr lang="ru-RU" sz="3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/>
              <a:t>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31016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Какие возрастные задачи развития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решает подросток?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0355"/>
          </a:xfrm>
        </p:spPr>
        <p:txBody>
          <a:bodyPr/>
          <a:lstStyle/>
          <a:p>
            <a:r>
              <a:rPr lang="ru-RU" dirty="0"/>
              <a:t>отделение от родителей и приобретение психологической самостоятельности</a:t>
            </a:r>
            <a:r>
              <a:rPr lang="ru-RU" dirty="0" smtClean="0"/>
              <a:t>;</a:t>
            </a:r>
          </a:p>
          <a:p>
            <a:r>
              <a:rPr lang="ru-RU" dirty="0"/>
              <a:t>определение своего места среди сверстников в </a:t>
            </a:r>
            <a:r>
              <a:rPr lang="ru-RU" dirty="0" smtClean="0"/>
              <a:t>значимой группе</a:t>
            </a:r>
            <a:r>
              <a:rPr lang="ru-RU" dirty="0"/>
              <a:t>, установление новых </a:t>
            </a:r>
            <a:r>
              <a:rPr lang="ru-RU" dirty="0" smtClean="0"/>
              <a:t>отношений </a:t>
            </a:r>
            <a:r>
              <a:rPr lang="ru-RU" dirty="0"/>
              <a:t>с </a:t>
            </a:r>
            <a:r>
              <a:rPr lang="ru-RU" dirty="0" smtClean="0"/>
              <a:t>ровесниками, поиск «настоящего друга»; </a:t>
            </a:r>
          </a:p>
          <a:p>
            <a:r>
              <a:rPr lang="ru-RU" dirty="0"/>
              <a:t>о</a:t>
            </a:r>
            <a:r>
              <a:rPr lang="ru-RU" dirty="0" smtClean="0"/>
              <a:t>бретение взрослой </a:t>
            </a:r>
            <a:r>
              <a:rPr lang="ru-RU" dirty="0"/>
              <a:t>(зрелой) сексуальности, установление гармоничных отношений с представителями противоположного пола</a:t>
            </a:r>
            <a:r>
              <a:rPr lang="ru-RU" dirty="0" smtClean="0"/>
              <a:t>;</a:t>
            </a:r>
          </a:p>
          <a:p>
            <a:r>
              <a:rPr lang="ru-RU" dirty="0"/>
              <a:t>движение к осознанию своего </a:t>
            </a:r>
            <a:r>
              <a:rPr lang="ru-RU" dirty="0" smtClean="0"/>
              <a:t>внутреннего мира, оценке своих социальных ролей, качеств личности, способностей («кто </a:t>
            </a:r>
            <a:r>
              <a:rPr lang="ru-RU" dirty="0"/>
              <a:t>я?», «какой я</a:t>
            </a:r>
            <a:r>
              <a:rPr lang="ru-RU" dirty="0" smtClean="0"/>
              <a:t>?», «как это можно развить в себе?»)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42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Способы решения задач развития, движения к взрослости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6571" y="1825625"/>
            <a:ext cx="569322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Неконструктивные</a:t>
            </a:r>
          </a:p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психологической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защиты, вплоть до вытеснения проблемы из сознания </a:t>
            </a:r>
          </a:p>
          <a:p>
            <a:r>
              <a:rPr lang="ru-RU" sz="2400" b="1" dirty="0"/>
              <a:t>импульсивное поведение, эмоциональные срывы, экстравагантные поступки, необъяснимые объективными причинами </a:t>
            </a:r>
            <a:endParaRPr lang="ru-RU" sz="2400" b="1" dirty="0" smtClean="0"/>
          </a:p>
          <a:p>
            <a:r>
              <a:rPr lang="ru-RU" sz="2400" b="1" dirty="0"/>
              <a:t>агрессивные реакции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4968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Конструктивные</a:t>
            </a:r>
          </a:p>
          <a:p>
            <a:r>
              <a:rPr lang="ru-RU" sz="2400" b="1" dirty="0"/>
              <a:t>достижение цели собственными силами </a:t>
            </a:r>
            <a:endParaRPr lang="ru-RU" sz="2400" b="1" dirty="0" smtClean="0"/>
          </a:p>
          <a:p>
            <a:r>
              <a:rPr lang="ru-RU" sz="2400" b="1" dirty="0"/>
              <a:t>обращение за помощью к другим </a:t>
            </a:r>
            <a:r>
              <a:rPr lang="ru-RU" sz="2400" b="1" dirty="0" smtClean="0"/>
              <a:t>людям</a:t>
            </a:r>
            <a:endParaRPr lang="ru-RU" sz="2400" b="1" dirty="0"/>
          </a:p>
          <a:p>
            <a:r>
              <a:rPr lang="ru-RU" sz="2400" b="1" dirty="0"/>
              <a:t>тщательное обдумывание проблемы и различных путей ее решения </a:t>
            </a:r>
            <a:endParaRPr lang="ru-RU" sz="2400" b="1" dirty="0" smtClean="0"/>
          </a:p>
          <a:p>
            <a:r>
              <a:rPr lang="ru-RU" sz="2400" b="1" dirty="0"/>
              <a:t>изменение своего отношения к проблемной ситуации </a:t>
            </a:r>
            <a:endParaRPr lang="ru-RU" sz="2400" b="1" dirty="0" smtClean="0"/>
          </a:p>
          <a:p>
            <a:r>
              <a:rPr lang="ru-RU" sz="2400" b="1" dirty="0"/>
              <a:t>изменения в себе самом, в системе собственных установок привычных стереотипов </a:t>
            </a:r>
          </a:p>
        </p:txBody>
      </p:sp>
    </p:spTree>
    <p:extLst>
      <p:ext uri="{BB962C8B-B14F-4D97-AF65-F5344CB8AC3E}">
        <p14:creationId xmlns:p14="http://schemas.microsoft.com/office/powerpoint/2010/main" val="255623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65125"/>
            <a:ext cx="11185072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Поведенческие реакции подростка при неконструктивных способах решения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825625"/>
            <a:ext cx="11364686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Реакция </a:t>
            </a:r>
            <a:r>
              <a:rPr lang="ru-RU" sz="3200" dirty="0" smtClean="0"/>
              <a:t>отказа (от контактов, домашних обязанностей, учёбы)</a:t>
            </a:r>
          </a:p>
          <a:p>
            <a:r>
              <a:rPr lang="ru-RU" sz="3200" dirty="0"/>
              <a:t>Реакция оппозиции, протеста. Она проявляется в </a:t>
            </a:r>
            <a:r>
              <a:rPr lang="ru-RU" sz="3200" dirty="0" smtClean="0"/>
              <a:t>противопоставлении </a:t>
            </a:r>
            <a:r>
              <a:rPr lang="ru-RU" sz="3200" dirty="0"/>
              <a:t>своего поведения </a:t>
            </a:r>
            <a:r>
              <a:rPr lang="ru-RU" sz="3200" dirty="0" smtClean="0"/>
              <a:t>требуемому</a:t>
            </a:r>
          </a:p>
          <a:p>
            <a:r>
              <a:rPr lang="ru-RU" sz="3200" dirty="0"/>
              <a:t>Реакция </a:t>
            </a:r>
            <a:r>
              <a:rPr lang="ru-RU" sz="3200" dirty="0" smtClean="0"/>
              <a:t>имитации, подражания «негативным авторитетам»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Реакция компенсации. Она выражается в стремлении восполнить свою несостоятельность в одной области успехами в другой.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698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71" y="375557"/>
            <a:ext cx="7380515" cy="633548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Общение со сверстниками </a:t>
            </a:r>
            <a:r>
              <a:rPr lang="ru-RU" b="1" dirty="0" smtClean="0">
                <a:solidFill>
                  <a:srgbClr val="00B05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ведущая деятельность в подростковом возрасте</a:t>
            </a:r>
          </a:p>
          <a:p>
            <a:pPr marL="0" indent="0" algn="just">
              <a:buNone/>
            </a:pPr>
            <a:r>
              <a:rPr lang="ru-RU" sz="3600" dirty="0" smtClean="0"/>
              <a:t>Группа сверстников –</a:t>
            </a:r>
          </a:p>
          <a:p>
            <a:pPr algn="just"/>
            <a:r>
              <a:rPr lang="ru-RU" sz="3600" dirty="0"/>
              <a:t> </a:t>
            </a:r>
            <a:r>
              <a:rPr lang="ru-RU" sz="3200" dirty="0"/>
              <a:t>задаёт систему норм и ценностей, формирует представление о «настоящем друге</a:t>
            </a:r>
            <a:r>
              <a:rPr lang="ru-RU" sz="3200" dirty="0" smtClean="0"/>
              <a:t>»</a:t>
            </a:r>
          </a:p>
          <a:p>
            <a:pPr algn="just"/>
            <a:r>
              <a:rPr lang="ru-RU" sz="3200" dirty="0"/>
              <a:t>защищает, даёт </a:t>
            </a:r>
            <a:r>
              <a:rPr lang="ru-RU" sz="3200" dirty="0" smtClean="0"/>
              <a:t>поддержку</a:t>
            </a:r>
            <a:endParaRPr lang="ru-RU" sz="3200" dirty="0"/>
          </a:p>
          <a:p>
            <a:pPr algn="just"/>
            <a:r>
              <a:rPr lang="ru-RU" sz="3200" dirty="0"/>
              <a:t>даёт «обратную связь</a:t>
            </a:r>
            <a:r>
              <a:rPr lang="ru-RU" sz="3200" dirty="0" smtClean="0"/>
              <a:t>», </a:t>
            </a:r>
            <a:r>
              <a:rPr lang="ru-RU" sz="3200" dirty="0"/>
              <a:t>помогая формированию «образа Я» и адекватной самооценки </a:t>
            </a:r>
          </a:p>
          <a:p>
            <a:pPr algn="just"/>
            <a:endParaRPr lang="ru-RU" sz="3600" dirty="0" smtClean="0"/>
          </a:p>
          <a:p>
            <a:pPr marL="0" indent="0" algn="ctr">
              <a:buNone/>
            </a:pP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491" y="2118496"/>
            <a:ext cx="4108209" cy="34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характеризует дружеские чувства?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486" y="1690688"/>
            <a:ext cx="10989128" cy="4922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200" dirty="0" smtClean="0"/>
              <a:t>Общие интересы, увлечения</a:t>
            </a:r>
          </a:p>
          <a:p>
            <a:r>
              <a:rPr lang="ru-RU" sz="3200" dirty="0" smtClean="0"/>
              <a:t>Уважение друг друга, подкрепление самооценки, позитивная критика</a:t>
            </a:r>
          </a:p>
          <a:p>
            <a:r>
              <a:rPr lang="ru-RU" sz="3200" dirty="0" smtClean="0"/>
              <a:t>Помощь, поддержка</a:t>
            </a:r>
          </a:p>
          <a:p>
            <a:r>
              <a:rPr lang="ru-RU" sz="3200" dirty="0" smtClean="0"/>
              <a:t>Доверительность, искренность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Важно, что в дружбе каждый совершает свой вклад,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э</a:t>
            </a:r>
            <a:r>
              <a:rPr lang="ru-RU" sz="3200" dirty="0" smtClean="0">
                <a:solidFill>
                  <a:srgbClr val="FF0000"/>
                </a:solidFill>
              </a:rPr>
              <a:t>то </a:t>
            </a:r>
            <a:r>
              <a:rPr lang="ru-RU" sz="3200" dirty="0">
                <a:solidFill>
                  <a:srgbClr val="FF0000"/>
                </a:solidFill>
              </a:rPr>
              <a:t>всегда обмен </a:t>
            </a:r>
            <a:r>
              <a:rPr lang="ru-RU" sz="3200" dirty="0" smtClean="0">
                <a:solidFill>
                  <a:srgbClr val="FF0000"/>
                </a:solidFill>
              </a:rPr>
              <a:t>(взаимность) уважением, доверием, искренностью, эмоциональной или действенной поддержкой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02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Рекомендации родителям подростков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924575" cy="4742769"/>
          </a:xfrm>
        </p:spPr>
        <p:txBody>
          <a:bodyPr>
            <a:normAutofit/>
          </a:bodyPr>
          <a:lstStyle/>
          <a:p>
            <a:r>
              <a:rPr lang="ru-RU" dirty="0"/>
              <a:t>С уважением относитесь к потребности подростка общаться со  </a:t>
            </a:r>
            <a:r>
              <a:rPr lang="ru-RU" dirty="0" smtClean="0"/>
              <a:t>сверстниками</a:t>
            </a:r>
            <a:endParaRPr lang="ru-RU" dirty="0"/>
          </a:p>
          <a:p>
            <a:r>
              <a:rPr lang="ru-RU" dirty="0"/>
              <a:t> Покажите образец подлинного равноправного общения людей друг с другом </a:t>
            </a:r>
          </a:p>
          <a:p>
            <a:r>
              <a:rPr lang="ru-RU" dirty="0"/>
              <a:t>Обсуждайте вместе с подростком причины того или иного поведения окружающих людей, деликатно направляйте  его на анализ причин своих поступков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Помогите подростку сформировать образ «настоящего друга»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229" y="2220686"/>
            <a:ext cx="2860691" cy="33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2262"/>
            <a:ext cx="10515600" cy="5964071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3200" i="1" dirty="0">
                <a:solidFill>
                  <a:srgbClr val="FF0000"/>
                </a:solidFill>
              </a:rPr>
              <a:t>Единственная настоящая роскошь — это роскошь человеческого общения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FF0000"/>
                </a:solidFill>
              </a:rPr>
              <a:t>А. де </a:t>
            </a:r>
            <a:r>
              <a:rPr lang="ru-RU" dirty="0" smtClean="0">
                <a:solidFill>
                  <a:srgbClr val="FF0000"/>
                </a:solidFill>
              </a:rPr>
              <a:t>Сент-Экзюпери</a:t>
            </a:r>
            <a:endParaRPr lang="ru-RU" dirty="0" smtClean="0"/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Самый прекрасный подарок после мудрости, которым могла бы одарить нас природа, это дружба.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Ларошфуко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B050"/>
                </a:solidFill>
              </a:rPr>
              <a:t>Дорогие родители,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B050"/>
                </a:solidFill>
              </a:rPr>
              <a:t>сейчас самое время помочь вашим детям понять и прочувствовать глубокий смысл </a:t>
            </a:r>
            <a:r>
              <a:rPr lang="ru-RU" sz="3200" b="1" dirty="0" smtClean="0">
                <a:solidFill>
                  <a:srgbClr val="00B050"/>
                </a:solidFill>
              </a:rPr>
              <a:t>этих крылатых фраз</a:t>
            </a:r>
            <a:endParaRPr lang="ru-RU" sz="32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5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451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Подростковый возраст: общение, отношения,  идеал друга</vt:lpstr>
      <vt:lpstr>Подростковый возраст</vt:lpstr>
      <vt:lpstr>Какие возрастные задачи развития  решает подросток?</vt:lpstr>
      <vt:lpstr>Способы решения задач развития, движения к взрослости</vt:lpstr>
      <vt:lpstr>Поведенческие реакции подростка при неконструктивных способах решения проблем</vt:lpstr>
      <vt:lpstr>Презентация PowerPoint</vt:lpstr>
      <vt:lpstr>Что характеризует дружеские чувства?</vt:lpstr>
      <vt:lpstr>Рекомендации родителям подростков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в подростковом возрасте</dc:title>
  <dc:creator>Admin</dc:creator>
  <cp:lastModifiedBy>Admin</cp:lastModifiedBy>
  <cp:revision>17</cp:revision>
  <dcterms:created xsi:type="dcterms:W3CDTF">2020-12-17T12:54:37Z</dcterms:created>
  <dcterms:modified xsi:type="dcterms:W3CDTF">2020-12-18T14:51:49Z</dcterms:modified>
</cp:coreProperties>
</file>