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3" r:id="rId1"/>
  </p:sldMasterIdLst>
  <p:sldIdLst>
    <p:sldId id="257" r:id="rId2"/>
    <p:sldId id="256"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2" d="100"/>
          <a:sy n="122" d="100"/>
        </p:scale>
        <p:origin x="-1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05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195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007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944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392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7271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90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361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65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12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26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391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9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74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829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26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07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1/14/2022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6304799"/>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787" y="4482317"/>
            <a:ext cx="11329851" cy="989687"/>
          </a:xfrm>
        </p:spPr>
        <p:txBody>
          <a:bodyPr>
            <a:noAutofit/>
          </a:bodyPr>
          <a:lstStyle/>
          <a:p>
            <a:r>
              <a:rPr lang="ru-RU" sz="1400" dirty="0" smtClean="0"/>
              <a:t/>
            </a:r>
            <a:br>
              <a:rPr lang="ru-RU" sz="1400" dirty="0" smtClean="0"/>
            </a:br>
            <a:r>
              <a:rPr lang="ru-RU" sz="1400" dirty="0"/>
              <a:t/>
            </a:r>
            <a:br>
              <a:rPr lang="ru-RU" sz="1400" dirty="0"/>
            </a:br>
            <a:r>
              <a:rPr lang="ru-RU" sz="1400" b="1" dirty="0" err="1" smtClean="0">
                <a:solidFill>
                  <a:srgbClr val="002060"/>
                </a:solidFill>
              </a:rPr>
              <a:t>Сунтарский</a:t>
            </a:r>
            <a:r>
              <a:rPr lang="ru-RU" sz="1400" b="1" dirty="0" smtClean="0">
                <a:solidFill>
                  <a:srgbClr val="002060"/>
                </a:solidFill>
              </a:rPr>
              <a:t> </a:t>
            </a:r>
            <a:r>
              <a:rPr lang="ru-RU" sz="1400" b="1" dirty="0">
                <a:solidFill>
                  <a:srgbClr val="002060"/>
                </a:solidFill>
              </a:rPr>
              <a:t>улус находится в 989 км от столицы республики — города </a:t>
            </a:r>
            <a:r>
              <a:rPr lang="ru-RU" sz="1400" b="1" dirty="0" smtClean="0">
                <a:solidFill>
                  <a:srgbClr val="002060"/>
                </a:solidFill>
              </a:rPr>
              <a:t>Якутска. По территории района протекает река Вилюй - самый длинный </a:t>
            </a:r>
            <a:r>
              <a:rPr lang="ru-RU" sz="1400" b="1" dirty="0">
                <a:solidFill>
                  <a:srgbClr val="002060"/>
                </a:solidFill>
              </a:rPr>
              <a:t>и </a:t>
            </a:r>
            <a:r>
              <a:rPr lang="ru-RU" sz="1400" b="1" dirty="0" smtClean="0">
                <a:solidFill>
                  <a:srgbClr val="002060"/>
                </a:solidFill>
              </a:rPr>
              <a:t>широкий приток.  Район Граничит </a:t>
            </a:r>
            <a:r>
              <a:rPr lang="ru-RU" sz="1400" b="1" dirty="0">
                <a:solidFill>
                  <a:srgbClr val="002060"/>
                </a:solidFill>
              </a:rPr>
              <a:t>с </a:t>
            </a:r>
            <a:r>
              <a:rPr lang="ru-RU" sz="1400" b="1" dirty="0" err="1">
                <a:solidFill>
                  <a:srgbClr val="002060"/>
                </a:solidFill>
              </a:rPr>
              <a:t>Олекминским</a:t>
            </a:r>
            <a:r>
              <a:rPr lang="ru-RU" sz="1400" b="1" dirty="0">
                <a:solidFill>
                  <a:srgbClr val="002060"/>
                </a:solidFill>
              </a:rPr>
              <a:t>, </a:t>
            </a:r>
            <a:r>
              <a:rPr lang="ru-RU" sz="1400" b="1" dirty="0" err="1">
                <a:solidFill>
                  <a:srgbClr val="002060"/>
                </a:solidFill>
              </a:rPr>
              <a:t>Мирнинским</a:t>
            </a:r>
            <a:r>
              <a:rPr lang="ru-RU" sz="1400" b="1" dirty="0">
                <a:solidFill>
                  <a:srgbClr val="002060"/>
                </a:solidFill>
              </a:rPr>
              <a:t>, Верхне-Вилюйским, </a:t>
            </a:r>
            <a:r>
              <a:rPr lang="ru-RU" sz="1400" b="1" dirty="0" err="1">
                <a:solidFill>
                  <a:srgbClr val="002060"/>
                </a:solidFill>
              </a:rPr>
              <a:t>Нюрбинским</a:t>
            </a:r>
            <a:r>
              <a:rPr lang="ru-RU" sz="1400" b="1" dirty="0">
                <a:solidFill>
                  <a:srgbClr val="002060"/>
                </a:solidFill>
              </a:rPr>
              <a:t>, Ленскими </a:t>
            </a:r>
            <a:r>
              <a:rPr lang="ru-RU" sz="1400" b="1" dirty="0" smtClean="0">
                <a:solidFill>
                  <a:srgbClr val="002060"/>
                </a:solidFill>
              </a:rPr>
              <a:t>улусами. Здесь добывают природный газ, нефть, каменный уголь, природный цеолит </a:t>
            </a:r>
            <a:r>
              <a:rPr lang="ru-RU" sz="1400" b="1" dirty="0">
                <a:solidFill>
                  <a:srgbClr val="002060"/>
                </a:solidFill>
              </a:rPr>
              <a:t>и </a:t>
            </a:r>
            <a:r>
              <a:rPr lang="ru-RU" sz="1400" b="1" dirty="0" smtClean="0">
                <a:solidFill>
                  <a:srgbClr val="002060"/>
                </a:solidFill>
              </a:rPr>
              <a:t>поваренну</a:t>
            </a:r>
            <a:r>
              <a:rPr lang="ru-RU" sz="1400" b="1" dirty="0">
                <a:solidFill>
                  <a:srgbClr val="002060"/>
                </a:solidFill>
              </a:rPr>
              <a:t>ю</a:t>
            </a:r>
            <a:r>
              <a:rPr lang="ru-RU" sz="1400" b="1" dirty="0" smtClean="0">
                <a:solidFill>
                  <a:srgbClr val="002060"/>
                </a:solidFill>
              </a:rPr>
              <a:t> соль. </a:t>
            </a:r>
            <a:r>
              <a:rPr lang="ru-RU" sz="1400" b="1" dirty="0">
                <a:solidFill>
                  <a:srgbClr val="002060"/>
                </a:solidFill>
              </a:rPr>
              <a:t>Основное занятие населения — сельское хозяйство</a:t>
            </a:r>
            <a:r>
              <a:rPr lang="ru-RU" sz="1400" b="1" dirty="0" smtClean="0">
                <a:solidFill>
                  <a:srgbClr val="002060"/>
                </a:solidFill>
              </a:rPr>
              <a:t>.</a:t>
            </a:r>
            <a:r>
              <a:rPr lang="en-US" sz="1400" b="1" dirty="0" smtClean="0">
                <a:solidFill>
                  <a:srgbClr val="002060"/>
                </a:solidFill>
              </a:rPr>
              <a:t/>
            </a:r>
            <a:br>
              <a:rPr lang="en-US" sz="1400" b="1" dirty="0" smtClean="0">
                <a:solidFill>
                  <a:srgbClr val="002060"/>
                </a:solidFill>
              </a:rPr>
            </a:br>
            <a:r>
              <a:rPr lang="en-US" sz="1400" b="1" dirty="0"/>
              <a:t/>
            </a:r>
            <a:br>
              <a:rPr lang="en-US" sz="1400" b="1" dirty="0"/>
            </a:br>
            <a:r>
              <a:rPr lang="en-US" sz="1400" b="1" dirty="0">
                <a:solidFill>
                  <a:srgbClr val="7030A0"/>
                </a:solidFill>
              </a:rPr>
              <a:t>The </a:t>
            </a:r>
            <a:r>
              <a:rPr lang="en-US" sz="1400" b="1" dirty="0" err="1">
                <a:solidFill>
                  <a:srgbClr val="7030A0"/>
                </a:solidFill>
              </a:rPr>
              <a:t>Suntarsky</a:t>
            </a:r>
            <a:r>
              <a:rPr lang="en-US" sz="1400" b="1" dirty="0">
                <a:solidFill>
                  <a:srgbClr val="7030A0"/>
                </a:solidFill>
              </a:rPr>
              <a:t> Ulus is located in the middle reaches of the Vilyui River, which is one of the longest and widest tributaries of the Lena - the pride of the Russian North. It borders on </a:t>
            </a:r>
            <a:r>
              <a:rPr lang="en-US" sz="1400" b="1" dirty="0" err="1">
                <a:solidFill>
                  <a:srgbClr val="7030A0"/>
                </a:solidFill>
              </a:rPr>
              <a:t>Olekminsky</a:t>
            </a:r>
            <a:r>
              <a:rPr lang="en-US" sz="1400" b="1" dirty="0">
                <a:solidFill>
                  <a:srgbClr val="7030A0"/>
                </a:solidFill>
              </a:rPr>
              <a:t>, </a:t>
            </a:r>
            <a:r>
              <a:rPr lang="en-US" sz="1400" b="1" dirty="0" err="1">
                <a:solidFill>
                  <a:srgbClr val="7030A0"/>
                </a:solidFill>
              </a:rPr>
              <a:t>Mirninsky</a:t>
            </a:r>
            <a:r>
              <a:rPr lang="en-US" sz="1400" b="1" dirty="0">
                <a:solidFill>
                  <a:srgbClr val="7030A0"/>
                </a:solidFill>
              </a:rPr>
              <a:t>, </a:t>
            </a:r>
            <a:r>
              <a:rPr lang="en-US" sz="1400" b="1" dirty="0" err="1">
                <a:solidFill>
                  <a:srgbClr val="7030A0"/>
                </a:solidFill>
              </a:rPr>
              <a:t>Verkhne-Vilyuisky</a:t>
            </a:r>
            <a:r>
              <a:rPr lang="en-US" sz="1400" b="1" dirty="0">
                <a:solidFill>
                  <a:srgbClr val="7030A0"/>
                </a:solidFill>
              </a:rPr>
              <a:t>, </a:t>
            </a:r>
            <a:r>
              <a:rPr lang="en-US" sz="1400" b="1" dirty="0" err="1">
                <a:solidFill>
                  <a:srgbClr val="7030A0"/>
                </a:solidFill>
              </a:rPr>
              <a:t>Nyurbinsky</a:t>
            </a:r>
            <a:r>
              <a:rPr lang="en-US" sz="1400" b="1" dirty="0">
                <a:solidFill>
                  <a:srgbClr val="7030A0"/>
                </a:solidFill>
              </a:rPr>
              <a:t>, </a:t>
            </a:r>
            <a:r>
              <a:rPr lang="en-US" sz="1400" b="1" dirty="0" err="1">
                <a:solidFill>
                  <a:srgbClr val="7030A0"/>
                </a:solidFill>
              </a:rPr>
              <a:t>Lensky</a:t>
            </a:r>
            <a:r>
              <a:rPr lang="en-US" sz="1400" b="1" dirty="0">
                <a:solidFill>
                  <a:srgbClr val="7030A0"/>
                </a:solidFill>
              </a:rPr>
              <a:t> </a:t>
            </a:r>
            <a:r>
              <a:rPr lang="en-US" sz="1400" b="1" dirty="0" err="1">
                <a:solidFill>
                  <a:srgbClr val="7030A0"/>
                </a:solidFill>
              </a:rPr>
              <a:t>uluses</a:t>
            </a:r>
            <a:r>
              <a:rPr lang="en-US" sz="1400" b="1" dirty="0">
                <a:solidFill>
                  <a:srgbClr val="7030A0"/>
                </a:solidFill>
              </a:rPr>
              <a:t> and is located 989 km from the capital of the republic - the city of Yakutsk. Ulus is rich in natural gas, oil, coal, natural zeolite, and table salt. The main occupation of the population is agriculture.</a:t>
            </a:r>
            <a:endParaRPr lang="ru-RU" sz="1400" b="1" dirty="0">
              <a:solidFill>
                <a:srgbClr val="7030A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434" y="467717"/>
            <a:ext cx="3507971" cy="2472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647" y="152620"/>
            <a:ext cx="1601039" cy="145554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511" y="518324"/>
            <a:ext cx="2532752" cy="237167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627017" y="2020104"/>
            <a:ext cx="10868299" cy="2462213"/>
          </a:xfrm>
          <a:prstGeom prst="rect">
            <a:avLst/>
          </a:prstGeom>
        </p:spPr>
        <p:txBody>
          <a:bodyPr wrap="square">
            <a:spAutoFit/>
          </a:bodyPr>
          <a:lstStyle/>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ru-RU" sz="1600" b="1" dirty="0" smtClean="0">
                <a:solidFill>
                  <a:srgbClr val="C00000"/>
                </a:solidFill>
                <a:latin typeface="Arial" panose="020B0604020202020204" pitchFamily="34" charset="0"/>
              </a:rPr>
              <a:t>Лена </a:t>
            </a:r>
            <a:r>
              <a:rPr lang="ru-RU" sz="1600" b="1" dirty="0" err="1">
                <a:solidFill>
                  <a:srgbClr val="C00000"/>
                </a:solidFill>
                <a:latin typeface="Arial" panose="020B0604020202020204" pitchFamily="34" charset="0"/>
              </a:rPr>
              <a:t>өрүс</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биир</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саамай</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уһун</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уонна</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киэҥ</a:t>
            </a:r>
            <a:r>
              <a:rPr lang="ru-RU" sz="1600" b="1" dirty="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салаата</a:t>
            </a:r>
            <a:r>
              <a:rPr lang="ru-RU" sz="1600" b="1" dirty="0" smtClean="0">
                <a:solidFill>
                  <a:srgbClr val="C00000"/>
                </a:solidFill>
                <a:latin typeface="Arial" panose="020B0604020202020204" pitchFamily="34" charset="0"/>
              </a:rPr>
              <a:t> - </a:t>
            </a:r>
            <a:r>
              <a:rPr lang="ru-RU" sz="1600" b="1" dirty="0" err="1">
                <a:solidFill>
                  <a:srgbClr val="C00000"/>
                </a:solidFill>
                <a:latin typeface="Arial" panose="020B0604020202020204" pitchFamily="34" charset="0"/>
              </a:rPr>
              <a:t>Бүлүү</a:t>
            </a:r>
            <a:r>
              <a:rPr lang="ru-RU" sz="1600" b="1" dirty="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өрүс</a:t>
            </a:r>
            <a:r>
              <a:rPr lang="ru-RU" sz="1600" b="1" dirty="0" smtClean="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Ол</a:t>
            </a:r>
            <a:r>
              <a:rPr lang="ru-RU" sz="1600" b="1" dirty="0" smtClean="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орто</a:t>
            </a:r>
            <a:r>
              <a:rPr lang="ru-RU" sz="1600" b="1" dirty="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тардыытыгар</a:t>
            </a:r>
            <a:r>
              <a:rPr lang="ru-RU" sz="1600" b="1" dirty="0" smtClean="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Сунтаар</a:t>
            </a:r>
            <a:r>
              <a:rPr lang="ru-RU" sz="1600" b="1" dirty="0" smtClean="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улууьа</a:t>
            </a:r>
            <a:r>
              <a:rPr lang="ru-RU" sz="1600" b="1" dirty="0" smtClean="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сытар</a:t>
            </a:r>
            <a:r>
              <a:rPr lang="ru-RU" sz="1600" b="1" dirty="0" smtClean="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Өлүөхүмэ</a:t>
            </a:r>
            <a:r>
              <a:rPr lang="ru-RU" sz="1600" b="1" dirty="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Мирнэй</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Ньурба</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уонна</a:t>
            </a:r>
            <a:r>
              <a:rPr lang="ru-RU" sz="1600" b="1" dirty="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Ленскэй</a:t>
            </a:r>
            <a:r>
              <a:rPr lang="ru-RU" sz="1600" b="1" dirty="0" smtClean="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улуустарын</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кытта</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быысаһар</a:t>
            </a:r>
            <a:r>
              <a:rPr lang="ru-RU" sz="1600" b="1" dirty="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Дьокуускайтан</a:t>
            </a:r>
            <a:r>
              <a:rPr lang="ru-RU" sz="1600" b="1" dirty="0" smtClean="0">
                <a:solidFill>
                  <a:srgbClr val="C00000"/>
                </a:solidFill>
                <a:latin typeface="Arial" panose="020B0604020202020204" pitchFamily="34" charset="0"/>
              </a:rPr>
              <a:t> </a:t>
            </a:r>
            <a:r>
              <a:rPr lang="ru-RU" sz="1600" b="1" dirty="0">
                <a:solidFill>
                  <a:srgbClr val="C00000"/>
                </a:solidFill>
                <a:latin typeface="Arial" panose="020B0604020202020204" pitchFamily="34" charset="0"/>
              </a:rPr>
              <a:t>- 989 км </a:t>
            </a:r>
            <a:r>
              <a:rPr lang="ru-RU" sz="1600" b="1" dirty="0" err="1">
                <a:solidFill>
                  <a:srgbClr val="C00000"/>
                </a:solidFill>
                <a:latin typeface="Arial" panose="020B0604020202020204" pitchFamily="34" charset="0"/>
              </a:rPr>
              <a:t>ыраах</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баар</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Сунтаар</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улууһа</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айылҕа</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гааһынан</a:t>
            </a:r>
            <a:r>
              <a:rPr lang="ru-RU" sz="1600" b="1" dirty="0">
                <a:solidFill>
                  <a:srgbClr val="C00000"/>
                </a:solidFill>
                <a:latin typeface="Arial" panose="020B0604020202020204" pitchFamily="34" charset="0"/>
              </a:rPr>
              <a:t>, </a:t>
            </a:r>
            <a:r>
              <a:rPr lang="ru-RU" sz="1600" b="1" dirty="0" err="1" smtClean="0">
                <a:solidFill>
                  <a:srgbClr val="C00000"/>
                </a:solidFill>
                <a:latin typeface="Arial" panose="020B0604020202020204" pitchFamily="34" charset="0"/>
              </a:rPr>
              <a:t>ниэбинэн</a:t>
            </a:r>
            <a:r>
              <a:rPr lang="ru-RU" sz="1600" b="1" dirty="0" smtClean="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таас</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чоҕунан</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цеолитынан</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уонна</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тууһунан</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баай</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Нэһилинньэ</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сүрүн</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дьарыга</a:t>
            </a:r>
            <a:r>
              <a:rPr lang="ru-RU" sz="1600" b="1" dirty="0">
                <a:solidFill>
                  <a:srgbClr val="C00000"/>
                </a:solidFill>
                <a:latin typeface="Arial" panose="020B0604020202020204" pitchFamily="34" charset="0"/>
              </a:rPr>
              <a:t> - </a:t>
            </a:r>
            <a:r>
              <a:rPr lang="ru-RU" sz="1600" b="1" dirty="0" err="1">
                <a:solidFill>
                  <a:srgbClr val="C00000"/>
                </a:solidFill>
                <a:latin typeface="Arial" panose="020B0604020202020204" pitchFamily="34" charset="0"/>
              </a:rPr>
              <a:t>тыа</a:t>
            </a:r>
            <a:r>
              <a:rPr lang="ru-RU" sz="1600" b="1" dirty="0">
                <a:solidFill>
                  <a:srgbClr val="C00000"/>
                </a:solidFill>
                <a:latin typeface="Arial" panose="020B0604020202020204" pitchFamily="34" charset="0"/>
              </a:rPr>
              <a:t> </a:t>
            </a:r>
            <a:r>
              <a:rPr lang="ru-RU" sz="1600" b="1" dirty="0" err="1">
                <a:solidFill>
                  <a:srgbClr val="C00000"/>
                </a:solidFill>
                <a:latin typeface="Arial" panose="020B0604020202020204" pitchFamily="34" charset="0"/>
              </a:rPr>
              <a:t>хаһаайыстыбата</a:t>
            </a:r>
            <a:r>
              <a:rPr lang="ru-RU" sz="1600" b="1" dirty="0">
                <a:solidFill>
                  <a:srgbClr val="C00000"/>
                </a:solidFill>
                <a:latin typeface="Arial" panose="020B0604020202020204" pitchFamily="34" charset="0"/>
              </a:rPr>
              <a:t>. </a:t>
            </a:r>
          </a:p>
          <a:p>
            <a:r>
              <a:rPr lang="ru-RU" dirty="0">
                <a:solidFill>
                  <a:srgbClr val="000000"/>
                </a:solidFill>
                <a:latin typeface="Arial" panose="020B0604020202020204" pitchFamily="34" charset="0"/>
              </a:rPr>
              <a:t> </a:t>
            </a:r>
            <a:endParaRPr lang="ru-RU"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637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629504" y="4272558"/>
            <a:ext cx="10149251" cy="1428207"/>
          </a:xfrm>
        </p:spPr>
        <p:txBody>
          <a:bodyPr>
            <a:normAutofit fontScale="40000" lnSpcReduction="20000"/>
          </a:bodyPr>
          <a:lstStyle/>
          <a:p>
            <a:r>
              <a:rPr lang="ru-RU" sz="3200" b="1" cap="all" dirty="0">
                <a:solidFill>
                  <a:srgbClr val="002060"/>
                </a:solidFill>
                <a:latin typeface="Georgia" panose="02040502050405020303" pitchFamily="18" charset="0"/>
              </a:rPr>
              <a:t>ЭЛЬГЯЙСКИЙ РЕГИОНАЛЬНЫЙ МУЗЕЙНО-ЭКОЛОГИЧЕСКИЙ ЦЕНТР ИМЕНИ </a:t>
            </a:r>
            <a:endParaRPr lang="en-US" sz="3200" b="1" cap="all" dirty="0">
              <a:solidFill>
                <a:srgbClr val="002060"/>
              </a:solidFill>
              <a:latin typeface="Georgia" panose="02040502050405020303" pitchFamily="18" charset="0"/>
            </a:endParaRPr>
          </a:p>
          <a:p>
            <a:r>
              <a:rPr lang="ru-RU" sz="3200" b="1" cap="all" dirty="0">
                <a:solidFill>
                  <a:srgbClr val="002060"/>
                </a:solidFill>
                <a:latin typeface="Georgia" panose="02040502050405020303" pitchFamily="18" charset="0"/>
              </a:rPr>
              <a:t>Б. Н. </a:t>
            </a:r>
            <a:r>
              <a:rPr lang="ru-RU" sz="3200" b="1" cap="all" dirty="0" smtClean="0">
                <a:solidFill>
                  <a:srgbClr val="002060"/>
                </a:solidFill>
                <a:latin typeface="Georgia" panose="02040502050405020303" pitchFamily="18" charset="0"/>
              </a:rPr>
              <a:t>АНДРЕЕВА</a:t>
            </a:r>
          </a:p>
          <a:p>
            <a:r>
              <a:rPr lang="ru-RU" sz="3200" b="1" cap="all" dirty="0" err="1" smtClean="0">
                <a:solidFill>
                  <a:srgbClr val="C00000"/>
                </a:solidFill>
                <a:latin typeface="Georgia" panose="02040502050405020303" pitchFamily="18" charset="0"/>
              </a:rPr>
              <a:t>Элгээйи</a:t>
            </a:r>
            <a:r>
              <a:rPr lang="ru-RU" sz="3200" b="1" cap="all" dirty="0">
                <a:solidFill>
                  <a:srgbClr val="C00000"/>
                </a:solidFill>
                <a:latin typeface="Georgia" panose="02040502050405020303" pitchFamily="18" charset="0"/>
              </a:rPr>
              <a:t> </a:t>
            </a:r>
            <a:r>
              <a:rPr lang="ru-RU" sz="3200" b="1" cap="all" dirty="0" smtClean="0">
                <a:solidFill>
                  <a:srgbClr val="C00000"/>
                </a:solidFill>
                <a:latin typeface="Georgia" panose="02040502050405020303" pitchFamily="18" charset="0"/>
              </a:rPr>
              <a:t>б</a:t>
            </a:r>
            <a:r>
              <a:rPr lang="sah-RU" sz="3200" b="1" cap="all" dirty="0" smtClean="0">
                <a:solidFill>
                  <a:srgbClr val="C00000"/>
                </a:solidFill>
                <a:latin typeface="Georgia" panose="02040502050405020303" pitchFamily="18" charset="0"/>
              </a:rPr>
              <a:t>өһүөлэккэ</a:t>
            </a:r>
            <a:r>
              <a:rPr lang="ru-RU" sz="3200" b="1" cap="all" dirty="0" smtClean="0">
                <a:solidFill>
                  <a:srgbClr val="C00000"/>
                </a:solidFill>
                <a:latin typeface="Georgia" panose="02040502050405020303" pitchFamily="18" charset="0"/>
              </a:rPr>
              <a:t> Б.Н. Андреев </a:t>
            </a:r>
            <a:r>
              <a:rPr lang="ru-RU" sz="3200" b="1" cap="all" dirty="0" err="1" smtClean="0">
                <a:solidFill>
                  <a:srgbClr val="C00000"/>
                </a:solidFill>
                <a:latin typeface="Georgia" panose="02040502050405020303" pitchFamily="18" charset="0"/>
              </a:rPr>
              <a:t>аатынан</a:t>
            </a:r>
            <a:r>
              <a:rPr lang="ru-RU" sz="3200" b="1" cap="all" dirty="0" smtClean="0">
                <a:solidFill>
                  <a:srgbClr val="C00000"/>
                </a:solidFill>
                <a:latin typeface="Georgia" panose="02040502050405020303" pitchFamily="18" charset="0"/>
              </a:rPr>
              <a:t> </a:t>
            </a:r>
            <a:r>
              <a:rPr lang="ru-RU" sz="3200" b="1" cap="all" dirty="0" err="1" smtClean="0">
                <a:solidFill>
                  <a:srgbClr val="C00000"/>
                </a:solidFill>
                <a:latin typeface="Georgia" panose="02040502050405020303" pitchFamily="18" charset="0"/>
              </a:rPr>
              <a:t>региональнай</a:t>
            </a:r>
            <a:r>
              <a:rPr lang="ru-RU" sz="3200" b="1" cap="all" dirty="0">
                <a:solidFill>
                  <a:srgbClr val="C00000"/>
                </a:solidFill>
                <a:latin typeface="Georgia" panose="02040502050405020303" pitchFamily="18" charset="0"/>
              </a:rPr>
              <a:t> </a:t>
            </a:r>
            <a:r>
              <a:rPr lang="ru-RU" sz="3200" b="1" cap="all" dirty="0" err="1" smtClean="0">
                <a:solidFill>
                  <a:srgbClr val="C00000"/>
                </a:solidFill>
                <a:latin typeface="Georgia" panose="02040502050405020303" pitchFamily="18" charset="0"/>
              </a:rPr>
              <a:t>экологическай</a:t>
            </a:r>
            <a:r>
              <a:rPr lang="ru-RU" sz="3200" b="1" cap="all" dirty="0" smtClean="0">
                <a:solidFill>
                  <a:srgbClr val="C00000"/>
                </a:solidFill>
                <a:latin typeface="Georgia" panose="02040502050405020303" pitchFamily="18" charset="0"/>
              </a:rPr>
              <a:t> музей </a:t>
            </a:r>
            <a:r>
              <a:rPr lang="ru-RU" sz="3200" b="1" cap="all" dirty="0" err="1" smtClean="0">
                <a:solidFill>
                  <a:srgbClr val="C00000"/>
                </a:solidFill>
                <a:latin typeface="Georgia" panose="02040502050405020303" pitchFamily="18" charset="0"/>
              </a:rPr>
              <a:t>киин</a:t>
            </a:r>
            <a:endParaRPr lang="en-US" sz="3200" b="1" cap="all" dirty="0" smtClean="0">
              <a:solidFill>
                <a:srgbClr val="C00000"/>
              </a:solidFill>
              <a:latin typeface="Georgia" panose="02040502050405020303" pitchFamily="18" charset="0"/>
            </a:endParaRPr>
          </a:p>
          <a:p>
            <a:r>
              <a:rPr lang="en-US" sz="3200" b="1" cap="all" dirty="0">
                <a:solidFill>
                  <a:srgbClr val="7030A0"/>
                </a:solidFill>
                <a:latin typeface="Georgia" panose="02040502050405020303" pitchFamily="18" charset="0"/>
              </a:rPr>
              <a:t>ELGAYA REGIONAL MUSEUM AND ENVIRONMENTAL CENTER NAMED </a:t>
            </a:r>
            <a:r>
              <a:rPr lang="en-US" sz="3200" b="1" cap="all" dirty="0" smtClean="0">
                <a:solidFill>
                  <a:srgbClr val="7030A0"/>
                </a:solidFill>
                <a:latin typeface="Georgia" panose="02040502050405020303" pitchFamily="18" charset="0"/>
              </a:rPr>
              <a:t>AFTER B</a:t>
            </a:r>
            <a:r>
              <a:rPr lang="en-US" sz="3200" b="1" cap="all" dirty="0">
                <a:solidFill>
                  <a:srgbClr val="7030A0"/>
                </a:solidFill>
                <a:latin typeface="Georgia" panose="02040502050405020303" pitchFamily="18" charset="0"/>
              </a:rPr>
              <a:t>. N. </a:t>
            </a:r>
            <a:r>
              <a:rPr lang="en-US" sz="3200" b="1" cap="all" dirty="0" smtClean="0">
                <a:solidFill>
                  <a:srgbClr val="7030A0"/>
                </a:solidFill>
                <a:latin typeface="Georgia" panose="02040502050405020303" pitchFamily="18" charset="0"/>
              </a:rPr>
              <a:t>ANDREEV</a:t>
            </a:r>
            <a:endParaRPr lang="ru-RU" sz="3200" b="1" cap="all" dirty="0">
              <a:solidFill>
                <a:srgbClr val="7030A0"/>
              </a:solidFill>
              <a:latin typeface="Georgia" panose="02040502050405020303"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36" y="232506"/>
            <a:ext cx="8442371" cy="3746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479" y="232506"/>
            <a:ext cx="1971447" cy="205798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8190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782" y="4116009"/>
            <a:ext cx="7423468" cy="851022"/>
          </a:xfrm>
        </p:spPr>
        <p:txBody>
          <a:bodyPr>
            <a:normAutofit fontScale="90000"/>
          </a:bodyPr>
          <a:lstStyle/>
          <a:p>
            <a:r>
              <a:rPr lang="ru-RU" sz="1400" dirty="0" smtClean="0">
                <a:solidFill>
                  <a:srgbClr val="002060"/>
                </a:solidFill>
                <a:latin typeface="Tahoma" panose="020B0604030504040204" pitchFamily="34" charset="0"/>
              </a:rPr>
              <a:t>Основатель музея - учитель </a:t>
            </a:r>
            <a:r>
              <a:rPr lang="ru-RU" sz="1400" dirty="0">
                <a:solidFill>
                  <a:srgbClr val="002060"/>
                </a:solidFill>
                <a:latin typeface="Tahoma" panose="020B0604030504040204" pitchFamily="34" charset="0"/>
              </a:rPr>
              <a:t>биологии Андреев Борис Николаевич (1915 – 1985гг.), отличник просвещения СССР, заслуженный учитель школ РСФСР, заслуженный работник культуры ЯАССР, кавалер орденов Октябрьской революции и Трудового Красного Знамени</a:t>
            </a:r>
            <a:r>
              <a:rPr lang="ru-RU" sz="1400" dirty="0" smtClean="0">
                <a:solidFill>
                  <a:srgbClr val="002060"/>
                </a:solidFill>
                <a:latin typeface="Tahoma" panose="020B0604030504040204" pitchFamily="34" charset="0"/>
              </a:rPr>
              <a:t>.</a:t>
            </a:r>
            <a:r>
              <a:rPr lang="en-US" sz="1400" dirty="0" smtClean="0">
                <a:solidFill>
                  <a:srgbClr val="002060"/>
                </a:solidFill>
                <a:latin typeface="Tahoma" panose="020B0604030504040204" pitchFamily="34" charset="0"/>
              </a:rPr>
              <a:t/>
            </a:r>
            <a:br>
              <a:rPr lang="en-US" sz="1400" dirty="0" smtClean="0">
                <a:solidFill>
                  <a:srgbClr val="002060"/>
                </a:solidFill>
                <a:latin typeface="Tahoma" panose="020B0604030504040204" pitchFamily="34" charset="0"/>
              </a:rPr>
            </a:br>
            <a:r>
              <a:rPr lang="en-US" sz="1400" dirty="0">
                <a:solidFill>
                  <a:srgbClr val="000000"/>
                </a:solidFill>
                <a:latin typeface="Tahoma" panose="020B0604030504040204" pitchFamily="34" charset="0"/>
              </a:rPr>
              <a:t/>
            </a:r>
            <a:br>
              <a:rPr lang="en-US" sz="1400" dirty="0">
                <a:solidFill>
                  <a:srgbClr val="000000"/>
                </a:solidFill>
                <a:latin typeface="Tahoma" panose="020B0604030504040204" pitchFamily="34" charset="0"/>
              </a:rPr>
            </a:br>
            <a:r>
              <a:rPr lang="en-US" sz="1400" dirty="0">
                <a:solidFill>
                  <a:srgbClr val="7030A0"/>
                </a:solidFill>
                <a:latin typeface="Tahoma" panose="020B0604030504040204" pitchFamily="34" charset="0"/>
              </a:rPr>
              <a:t>The founder </a:t>
            </a:r>
            <a:r>
              <a:rPr lang="en-US" sz="1400" dirty="0" smtClean="0">
                <a:solidFill>
                  <a:srgbClr val="7030A0"/>
                </a:solidFill>
                <a:latin typeface="Tahoma" panose="020B0604030504040204" pitchFamily="34" charset="0"/>
              </a:rPr>
              <a:t>of a museum is </a:t>
            </a:r>
            <a:r>
              <a:rPr lang="en-US" sz="1400" dirty="0">
                <a:solidFill>
                  <a:srgbClr val="7030A0"/>
                </a:solidFill>
                <a:latin typeface="Tahoma" panose="020B0604030504040204" pitchFamily="34" charset="0"/>
              </a:rPr>
              <a:t>a biology teacher Boris Nikolayevich Andreyev (1915 - 1985), an excellent student of education in the USSR, an honored school teacher of the RSFSR, an honored cultural worker of the </a:t>
            </a:r>
            <a:r>
              <a:rPr lang="en-US" sz="1400" dirty="0" smtClean="0">
                <a:solidFill>
                  <a:srgbClr val="7030A0"/>
                </a:solidFill>
                <a:latin typeface="Tahoma" panose="020B0604030504040204" pitchFamily="34" charset="0"/>
              </a:rPr>
              <a:t>YASSR</a:t>
            </a:r>
            <a:r>
              <a:rPr lang="en-US" sz="1400" dirty="0">
                <a:solidFill>
                  <a:srgbClr val="7030A0"/>
                </a:solidFill>
                <a:latin typeface="Tahoma" panose="020B0604030504040204" pitchFamily="34" charset="0"/>
              </a:rPr>
              <a:t>, a holder of the Orders of the October Revolution and the Red Banner of Labor.</a:t>
            </a:r>
            <a:endParaRPr lang="ru-RU" sz="1400" dirty="0">
              <a:solidFill>
                <a:srgbClr val="7030A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0371" y="366625"/>
            <a:ext cx="6130656" cy="2985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583" y="685800"/>
            <a:ext cx="2173059" cy="177001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4"/>
          <a:stretch>
            <a:fillRect/>
          </a:stretch>
        </p:blipFill>
        <p:spPr>
          <a:xfrm>
            <a:off x="8635042" y="2603862"/>
            <a:ext cx="2778564" cy="3875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175254" y="5525071"/>
            <a:ext cx="8459788" cy="738664"/>
          </a:xfrm>
          <a:prstGeom prst="rect">
            <a:avLst/>
          </a:prstGeom>
        </p:spPr>
        <p:txBody>
          <a:bodyPr wrap="square">
            <a:spAutoFit/>
          </a:bodyPr>
          <a:lstStyle/>
          <a:p>
            <a:r>
              <a:rPr lang="ru-RU" sz="1400" dirty="0" err="1" smtClean="0">
                <a:solidFill>
                  <a:srgbClr val="C00000"/>
                </a:solidFill>
              </a:rPr>
              <a:t>Музейы</a:t>
            </a:r>
            <a:r>
              <a:rPr lang="ru-RU" sz="1400" dirty="0" smtClean="0">
                <a:solidFill>
                  <a:srgbClr val="C00000"/>
                </a:solidFill>
              </a:rPr>
              <a:t> </a:t>
            </a:r>
            <a:r>
              <a:rPr lang="ru-RU" sz="1400" dirty="0" err="1">
                <a:solidFill>
                  <a:srgbClr val="C00000"/>
                </a:solidFill>
              </a:rPr>
              <a:t>төрүттээччи</a:t>
            </a:r>
            <a:r>
              <a:rPr lang="ru-RU" sz="1400" dirty="0">
                <a:solidFill>
                  <a:srgbClr val="C00000"/>
                </a:solidFill>
              </a:rPr>
              <a:t> Андреев Борис Николаевич (</a:t>
            </a:r>
            <a:r>
              <a:rPr lang="ru-RU" sz="1400" dirty="0" smtClean="0">
                <a:solidFill>
                  <a:srgbClr val="C00000"/>
                </a:solidFill>
              </a:rPr>
              <a:t>1915-1985). </a:t>
            </a:r>
            <a:r>
              <a:rPr lang="ru-RU" sz="1400" dirty="0" err="1">
                <a:solidFill>
                  <a:srgbClr val="C00000"/>
                </a:solidFill>
              </a:rPr>
              <a:t>Кини</a:t>
            </a:r>
            <a:r>
              <a:rPr lang="ru-RU" sz="1400" dirty="0">
                <a:solidFill>
                  <a:srgbClr val="C00000"/>
                </a:solidFill>
              </a:rPr>
              <a:t> СССР </a:t>
            </a:r>
            <a:r>
              <a:rPr lang="ru-RU" sz="1400" dirty="0" err="1">
                <a:solidFill>
                  <a:srgbClr val="C00000"/>
                </a:solidFill>
              </a:rPr>
              <a:t>үөрэҕириитин</a:t>
            </a:r>
            <a:r>
              <a:rPr lang="ru-RU" sz="1400" dirty="0">
                <a:solidFill>
                  <a:srgbClr val="C00000"/>
                </a:solidFill>
              </a:rPr>
              <a:t> </a:t>
            </a:r>
            <a:r>
              <a:rPr lang="ru-RU" sz="1400" dirty="0" err="1">
                <a:solidFill>
                  <a:srgbClr val="C00000"/>
                </a:solidFill>
              </a:rPr>
              <a:t>туйгуна</a:t>
            </a:r>
            <a:r>
              <a:rPr lang="ru-RU" sz="1400" dirty="0">
                <a:solidFill>
                  <a:srgbClr val="C00000"/>
                </a:solidFill>
              </a:rPr>
              <a:t>, РСФСР </a:t>
            </a:r>
            <a:r>
              <a:rPr lang="ru-RU" sz="1400" dirty="0" err="1">
                <a:solidFill>
                  <a:srgbClr val="C00000"/>
                </a:solidFill>
              </a:rPr>
              <a:t>оскуолаларын</a:t>
            </a:r>
            <a:r>
              <a:rPr lang="ru-RU" sz="1400" dirty="0">
                <a:solidFill>
                  <a:srgbClr val="C00000"/>
                </a:solidFill>
              </a:rPr>
              <a:t> </a:t>
            </a:r>
            <a:r>
              <a:rPr lang="ru-RU" sz="1400" dirty="0" err="1">
                <a:solidFill>
                  <a:srgbClr val="C00000"/>
                </a:solidFill>
              </a:rPr>
              <a:t>үтүөлээх</a:t>
            </a:r>
            <a:r>
              <a:rPr lang="ru-RU" sz="1400" dirty="0">
                <a:solidFill>
                  <a:srgbClr val="C00000"/>
                </a:solidFill>
              </a:rPr>
              <a:t> </a:t>
            </a:r>
            <a:r>
              <a:rPr lang="ru-RU" sz="1400" dirty="0" err="1">
                <a:solidFill>
                  <a:srgbClr val="C00000"/>
                </a:solidFill>
              </a:rPr>
              <a:t>учуутала</a:t>
            </a:r>
            <a:r>
              <a:rPr lang="ru-RU" sz="1400" dirty="0">
                <a:solidFill>
                  <a:srgbClr val="C00000"/>
                </a:solidFill>
              </a:rPr>
              <a:t>, ЯАССР </a:t>
            </a:r>
            <a:r>
              <a:rPr lang="ru-RU" sz="1400" dirty="0" err="1">
                <a:solidFill>
                  <a:srgbClr val="C00000"/>
                </a:solidFill>
              </a:rPr>
              <a:t>култууратын</a:t>
            </a:r>
            <a:r>
              <a:rPr lang="ru-RU" sz="1400" dirty="0">
                <a:solidFill>
                  <a:srgbClr val="C00000"/>
                </a:solidFill>
              </a:rPr>
              <a:t> </a:t>
            </a:r>
            <a:r>
              <a:rPr lang="ru-RU" sz="1400" dirty="0" err="1">
                <a:solidFill>
                  <a:srgbClr val="C00000"/>
                </a:solidFill>
              </a:rPr>
              <a:t>үтүөлээх</a:t>
            </a:r>
            <a:r>
              <a:rPr lang="ru-RU" sz="1400" dirty="0">
                <a:solidFill>
                  <a:srgbClr val="C00000"/>
                </a:solidFill>
              </a:rPr>
              <a:t> </a:t>
            </a:r>
            <a:r>
              <a:rPr lang="ru-RU" sz="1400" dirty="0" err="1">
                <a:solidFill>
                  <a:srgbClr val="C00000"/>
                </a:solidFill>
              </a:rPr>
              <a:t>үлэһитэ</a:t>
            </a:r>
            <a:r>
              <a:rPr lang="ru-RU" sz="1400" dirty="0">
                <a:solidFill>
                  <a:srgbClr val="C00000"/>
                </a:solidFill>
              </a:rPr>
              <a:t>, </a:t>
            </a:r>
            <a:r>
              <a:rPr lang="ru-RU" sz="1400" dirty="0" err="1">
                <a:solidFill>
                  <a:srgbClr val="C00000"/>
                </a:solidFill>
              </a:rPr>
              <a:t>Үлэ</a:t>
            </a:r>
            <a:r>
              <a:rPr lang="ru-RU" sz="1400" dirty="0">
                <a:solidFill>
                  <a:srgbClr val="C00000"/>
                </a:solidFill>
              </a:rPr>
              <a:t> </a:t>
            </a:r>
            <a:r>
              <a:rPr lang="ru-RU" sz="1400" dirty="0" err="1">
                <a:solidFill>
                  <a:srgbClr val="C00000"/>
                </a:solidFill>
              </a:rPr>
              <a:t>кыһыл</a:t>
            </a:r>
            <a:r>
              <a:rPr lang="ru-RU" sz="1400" dirty="0">
                <a:solidFill>
                  <a:srgbClr val="C00000"/>
                </a:solidFill>
              </a:rPr>
              <a:t> </a:t>
            </a:r>
            <a:r>
              <a:rPr lang="ru-RU" sz="1400" dirty="0" err="1">
                <a:solidFill>
                  <a:srgbClr val="C00000"/>
                </a:solidFill>
              </a:rPr>
              <a:t>знамятын</a:t>
            </a:r>
            <a:r>
              <a:rPr lang="ru-RU" sz="1400" dirty="0">
                <a:solidFill>
                  <a:srgbClr val="C00000"/>
                </a:solidFill>
              </a:rPr>
              <a:t> </a:t>
            </a:r>
            <a:r>
              <a:rPr lang="ru-RU" sz="1400" dirty="0" err="1">
                <a:solidFill>
                  <a:srgbClr val="C00000"/>
                </a:solidFill>
              </a:rPr>
              <a:t>уонна</a:t>
            </a:r>
            <a:r>
              <a:rPr lang="ru-RU" sz="1400" dirty="0">
                <a:solidFill>
                  <a:srgbClr val="C00000"/>
                </a:solidFill>
              </a:rPr>
              <a:t> </a:t>
            </a:r>
            <a:r>
              <a:rPr lang="ru-RU" sz="1400" dirty="0" err="1">
                <a:solidFill>
                  <a:srgbClr val="C00000"/>
                </a:solidFill>
              </a:rPr>
              <a:t>Октябрьскай</a:t>
            </a:r>
            <a:r>
              <a:rPr lang="ru-RU" sz="1400" dirty="0">
                <a:solidFill>
                  <a:srgbClr val="C00000"/>
                </a:solidFill>
              </a:rPr>
              <a:t> революция </a:t>
            </a:r>
            <a:r>
              <a:rPr lang="ru-RU" sz="1400" dirty="0" err="1">
                <a:solidFill>
                  <a:srgbClr val="C00000"/>
                </a:solidFill>
              </a:rPr>
              <a:t>үрдүк</a:t>
            </a:r>
            <a:r>
              <a:rPr lang="ru-RU" sz="1400" dirty="0">
                <a:solidFill>
                  <a:srgbClr val="C00000"/>
                </a:solidFill>
              </a:rPr>
              <a:t> </a:t>
            </a:r>
            <a:r>
              <a:rPr lang="ru-RU" sz="1400" dirty="0" err="1">
                <a:solidFill>
                  <a:srgbClr val="C00000"/>
                </a:solidFill>
              </a:rPr>
              <a:t>наҕараадатын</a:t>
            </a:r>
            <a:r>
              <a:rPr lang="ru-RU" sz="1400" dirty="0">
                <a:solidFill>
                  <a:srgbClr val="C00000"/>
                </a:solidFill>
              </a:rPr>
              <a:t> </a:t>
            </a:r>
            <a:r>
              <a:rPr lang="ru-RU" sz="1400" dirty="0" err="1">
                <a:solidFill>
                  <a:srgbClr val="C00000"/>
                </a:solidFill>
              </a:rPr>
              <a:t>кавалердара</a:t>
            </a:r>
            <a:r>
              <a:rPr lang="ru-RU" sz="1400" dirty="0">
                <a:solidFill>
                  <a:srgbClr val="C00000"/>
                </a:solidFill>
              </a:rPr>
              <a:t> </a:t>
            </a:r>
            <a:r>
              <a:rPr lang="ru-RU" sz="1400" dirty="0" err="1">
                <a:solidFill>
                  <a:srgbClr val="C00000"/>
                </a:solidFill>
              </a:rPr>
              <a:t>буолар</a:t>
            </a:r>
            <a:r>
              <a:rPr lang="ru-RU" sz="1400" dirty="0">
                <a:solidFill>
                  <a:srgbClr val="C00000"/>
                </a:solidFill>
              </a:rPr>
              <a:t>.</a:t>
            </a:r>
            <a:r>
              <a:rPr lang="ru-RU" sz="1400" dirty="0"/>
              <a:t> </a:t>
            </a:r>
          </a:p>
        </p:txBody>
      </p:sp>
    </p:spTree>
    <p:extLst>
      <p:ext uri="{BB962C8B-B14F-4D97-AF65-F5344CB8AC3E}">
        <p14:creationId xmlns:p14="http://schemas.microsoft.com/office/powerpoint/2010/main" val="85564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651" y="127343"/>
            <a:ext cx="8534400" cy="3604381"/>
          </a:xfrm>
        </p:spPr>
        <p:txBody>
          <a:bodyPr>
            <a:normAutofit fontScale="92500" lnSpcReduction="10000"/>
          </a:bodyPr>
          <a:lstStyle/>
          <a:p>
            <a:pPr marL="0" indent="0">
              <a:buNone/>
            </a:pPr>
            <a:r>
              <a:rPr lang="ru-RU" dirty="0" err="1">
                <a:solidFill>
                  <a:srgbClr val="002060"/>
                </a:solidFill>
                <a:latin typeface="Noto Serif"/>
              </a:rPr>
              <a:t>Эльгяйский</a:t>
            </a:r>
            <a:r>
              <a:rPr lang="ru-RU" dirty="0">
                <a:solidFill>
                  <a:srgbClr val="002060"/>
                </a:solidFill>
                <a:latin typeface="Noto Serif"/>
              </a:rPr>
              <a:t> музей природы основан в 1967 году при </a:t>
            </a:r>
            <a:r>
              <a:rPr lang="ru-RU" dirty="0" err="1">
                <a:solidFill>
                  <a:srgbClr val="002060"/>
                </a:solidFill>
                <a:latin typeface="Noto Serif"/>
              </a:rPr>
              <a:t>Эльгяйской</a:t>
            </a:r>
            <a:r>
              <a:rPr lang="ru-RU" dirty="0">
                <a:solidFill>
                  <a:srgbClr val="002060"/>
                </a:solidFill>
                <a:latin typeface="Noto Serif"/>
              </a:rPr>
              <a:t> средней школе. 2 октября 1971 года состоялось официальное открытие музея в отдельном здании площадью 400 кв. м. Музей </a:t>
            </a:r>
            <a:r>
              <a:rPr lang="ru-RU" dirty="0" smtClean="0">
                <a:solidFill>
                  <a:srgbClr val="002060"/>
                </a:solidFill>
                <a:latin typeface="Noto Serif"/>
              </a:rPr>
              <a:t> - учебно-наглядная </a:t>
            </a:r>
            <a:r>
              <a:rPr lang="ru-RU" dirty="0">
                <a:solidFill>
                  <a:srgbClr val="002060"/>
                </a:solidFill>
                <a:latin typeface="Noto Serif"/>
              </a:rPr>
              <a:t>база для изучения основ наук естественного цикла: природоведения, ботаники, зоологии, общей биологии, географии. В том же году получил звание «Отличный школьный музей</a:t>
            </a:r>
            <a:r>
              <a:rPr lang="ru-RU" dirty="0" smtClean="0">
                <a:solidFill>
                  <a:srgbClr val="002060"/>
                </a:solidFill>
                <a:latin typeface="Noto Serif"/>
              </a:rPr>
              <a:t>».</a:t>
            </a:r>
            <a:endParaRPr lang="en-US" dirty="0" smtClean="0">
              <a:solidFill>
                <a:srgbClr val="002060"/>
              </a:solidFill>
              <a:latin typeface="Noto Serif"/>
            </a:endParaRPr>
          </a:p>
          <a:p>
            <a:pPr marL="0" indent="0">
              <a:buNone/>
            </a:pPr>
            <a:r>
              <a:rPr lang="en-US" dirty="0" err="1" smtClean="0">
                <a:solidFill>
                  <a:srgbClr val="7030A0"/>
                </a:solidFill>
              </a:rPr>
              <a:t>Elgaya</a:t>
            </a:r>
            <a:r>
              <a:rPr lang="en-US" dirty="0" smtClean="0">
                <a:solidFill>
                  <a:srgbClr val="7030A0"/>
                </a:solidFill>
              </a:rPr>
              <a:t> </a:t>
            </a:r>
            <a:r>
              <a:rPr lang="en-US" dirty="0">
                <a:solidFill>
                  <a:srgbClr val="7030A0"/>
                </a:solidFill>
              </a:rPr>
              <a:t>Nature Museum was founded in 1967 at the </a:t>
            </a:r>
            <a:r>
              <a:rPr lang="en-US" dirty="0" err="1" smtClean="0">
                <a:solidFill>
                  <a:srgbClr val="7030A0"/>
                </a:solidFill>
              </a:rPr>
              <a:t>Elgaya</a:t>
            </a:r>
            <a:r>
              <a:rPr lang="en-US" dirty="0" smtClean="0">
                <a:solidFill>
                  <a:srgbClr val="7030A0"/>
                </a:solidFill>
              </a:rPr>
              <a:t> </a:t>
            </a:r>
            <a:r>
              <a:rPr lang="en-US" dirty="0">
                <a:solidFill>
                  <a:srgbClr val="7030A0"/>
                </a:solidFill>
              </a:rPr>
              <a:t>Secondary School. On October 2, 1971, the museum was officially opened in a separate building with an area of 400 sq. m. The Museum was created as an educational and visual base for studying the foundations of the sciences of the natural cycle: natural history, botany, zoology, general biology, geography. In the same year he received the title of "Excellent School Museum".</a:t>
            </a:r>
            <a:endParaRPr lang="ru-RU" dirty="0">
              <a:solidFill>
                <a:srgbClr val="7030A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76" y="3328797"/>
            <a:ext cx="4156893" cy="370114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386" y="205791"/>
            <a:ext cx="2151017" cy="175899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5442856" y="2136338"/>
            <a:ext cx="6592390" cy="4247317"/>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r>
              <a:rPr lang="ru-RU" dirty="0" err="1" smtClean="0">
                <a:solidFill>
                  <a:srgbClr val="C00000"/>
                </a:solidFill>
              </a:rPr>
              <a:t>Элгээйигэ</a:t>
            </a:r>
            <a:r>
              <a:rPr lang="ru-RU" dirty="0" smtClean="0">
                <a:solidFill>
                  <a:srgbClr val="C00000"/>
                </a:solidFill>
              </a:rPr>
              <a:t> </a:t>
            </a:r>
            <a:r>
              <a:rPr lang="ru-RU" dirty="0" err="1">
                <a:solidFill>
                  <a:srgbClr val="C00000"/>
                </a:solidFill>
              </a:rPr>
              <a:t>айылҕа</a:t>
            </a:r>
            <a:r>
              <a:rPr lang="ru-RU" dirty="0">
                <a:solidFill>
                  <a:srgbClr val="C00000"/>
                </a:solidFill>
              </a:rPr>
              <a:t> </a:t>
            </a:r>
            <a:r>
              <a:rPr lang="ru-RU" dirty="0" err="1">
                <a:solidFill>
                  <a:srgbClr val="C00000"/>
                </a:solidFill>
              </a:rPr>
              <a:t>музейа</a:t>
            </a:r>
            <a:r>
              <a:rPr lang="ru-RU" dirty="0">
                <a:solidFill>
                  <a:srgbClr val="C00000"/>
                </a:solidFill>
              </a:rPr>
              <a:t> 1967 </a:t>
            </a:r>
            <a:r>
              <a:rPr lang="ru-RU" dirty="0" err="1">
                <a:solidFill>
                  <a:srgbClr val="C00000"/>
                </a:solidFill>
              </a:rPr>
              <a:t>сыллаахха</a:t>
            </a:r>
            <a:r>
              <a:rPr lang="ru-RU" dirty="0">
                <a:solidFill>
                  <a:srgbClr val="C00000"/>
                </a:solidFill>
              </a:rPr>
              <a:t> </a:t>
            </a:r>
            <a:r>
              <a:rPr lang="ru-RU" dirty="0" err="1">
                <a:solidFill>
                  <a:srgbClr val="C00000"/>
                </a:solidFill>
              </a:rPr>
              <a:t>Элгээйи</a:t>
            </a:r>
            <a:r>
              <a:rPr lang="ru-RU" dirty="0">
                <a:solidFill>
                  <a:srgbClr val="C00000"/>
                </a:solidFill>
              </a:rPr>
              <a:t> </a:t>
            </a:r>
            <a:r>
              <a:rPr lang="ru-RU" dirty="0" err="1">
                <a:solidFill>
                  <a:srgbClr val="C00000"/>
                </a:solidFill>
              </a:rPr>
              <a:t>орто</a:t>
            </a:r>
            <a:r>
              <a:rPr lang="ru-RU" dirty="0">
                <a:solidFill>
                  <a:srgbClr val="C00000"/>
                </a:solidFill>
              </a:rPr>
              <a:t> </a:t>
            </a:r>
            <a:r>
              <a:rPr lang="ru-RU" dirty="0" err="1">
                <a:solidFill>
                  <a:srgbClr val="C00000"/>
                </a:solidFill>
              </a:rPr>
              <a:t>оскуолатын</a:t>
            </a:r>
            <a:r>
              <a:rPr lang="ru-RU" dirty="0">
                <a:solidFill>
                  <a:srgbClr val="C00000"/>
                </a:solidFill>
              </a:rPr>
              <a:t> </a:t>
            </a:r>
            <a:r>
              <a:rPr lang="ru-RU" dirty="0" err="1">
                <a:solidFill>
                  <a:srgbClr val="C00000"/>
                </a:solidFill>
              </a:rPr>
              <a:t>иһинэн</a:t>
            </a:r>
            <a:r>
              <a:rPr lang="ru-RU" dirty="0">
                <a:solidFill>
                  <a:srgbClr val="C00000"/>
                </a:solidFill>
              </a:rPr>
              <a:t> </a:t>
            </a:r>
            <a:r>
              <a:rPr lang="ru-RU" dirty="0" err="1">
                <a:solidFill>
                  <a:srgbClr val="C00000"/>
                </a:solidFill>
              </a:rPr>
              <a:t>тэриллибитэ</a:t>
            </a:r>
            <a:r>
              <a:rPr lang="ru-RU" dirty="0">
                <a:solidFill>
                  <a:srgbClr val="C00000"/>
                </a:solidFill>
              </a:rPr>
              <a:t>. </a:t>
            </a:r>
            <a:r>
              <a:rPr lang="ru-RU" dirty="0" err="1">
                <a:solidFill>
                  <a:srgbClr val="C00000"/>
                </a:solidFill>
              </a:rPr>
              <a:t>Онтон</a:t>
            </a:r>
            <a:r>
              <a:rPr lang="ru-RU" dirty="0">
                <a:solidFill>
                  <a:srgbClr val="C00000"/>
                </a:solidFill>
              </a:rPr>
              <a:t> 400 </a:t>
            </a:r>
            <a:r>
              <a:rPr lang="ru-RU" dirty="0" err="1">
                <a:solidFill>
                  <a:srgbClr val="C00000"/>
                </a:solidFill>
              </a:rPr>
              <a:t>кв.м</a:t>
            </a:r>
            <a:r>
              <a:rPr lang="ru-RU" dirty="0">
                <a:solidFill>
                  <a:srgbClr val="C00000"/>
                </a:solidFill>
              </a:rPr>
              <a:t> </a:t>
            </a:r>
            <a:r>
              <a:rPr lang="ru-RU" dirty="0" err="1">
                <a:solidFill>
                  <a:srgbClr val="C00000"/>
                </a:solidFill>
              </a:rPr>
              <a:t>иэннээх</a:t>
            </a:r>
            <a:r>
              <a:rPr lang="ru-RU" dirty="0">
                <a:solidFill>
                  <a:srgbClr val="C00000"/>
                </a:solidFill>
              </a:rPr>
              <a:t> </a:t>
            </a:r>
            <a:r>
              <a:rPr lang="ru-RU" dirty="0" err="1">
                <a:solidFill>
                  <a:srgbClr val="C00000"/>
                </a:solidFill>
              </a:rPr>
              <a:t>туспа</a:t>
            </a:r>
            <a:r>
              <a:rPr lang="ru-RU" dirty="0">
                <a:solidFill>
                  <a:srgbClr val="C00000"/>
                </a:solidFill>
              </a:rPr>
              <a:t> </a:t>
            </a:r>
            <a:r>
              <a:rPr lang="ru-RU" dirty="0" err="1">
                <a:solidFill>
                  <a:srgbClr val="C00000"/>
                </a:solidFill>
              </a:rPr>
              <a:t>дьиэ</a:t>
            </a:r>
            <a:r>
              <a:rPr lang="ru-RU" dirty="0">
                <a:solidFill>
                  <a:srgbClr val="C00000"/>
                </a:solidFill>
              </a:rPr>
              <a:t> </a:t>
            </a:r>
            <a:r>
              <a:rPr lang="ru-RU" dirty="0" err="1">
                <a:solidFill>
                  <a:srgbClr val="C00000"/>
                </a:solidFill>
              </a:rPr>
              <a:t>тутуллан</a:t>
            </a:r>
            <a:r>
              <a:rPr lang="ru-RU" dirty="0" smtClean="0">
                <a:solidFill>
                  <a:srgbClr val="C00000"/>
                </a:solidFill>
              </a:rPr>
              <a:t>, </a:t>
            </a:r>
            <a:r>
              <a:rPr lang="ru-RU" dirty="0" err="1" smtClean="0">
                <a:solidFill>
                  <a:srgbClr val="C00000"/>
                </a:solidFill>
              </a:rPr>
              <a:t>алтынньы</a:t>
            </a:r>
            <a:r>
              <a:rPr lang="ru-RU" dirty="0" smtClean="0">
                <a:solidFill>
                  <a:srgbClr val="C00000"/>
                </a:solidFill>
              </a:rPr>
              <a:t> </a:t>
            </a:r>
            <a:r>
              <a:rPr lang="ru-RU" dirty="0">
                <a:solidFill>
                  <a:srgbClr val="C00000"/>
                </a:solidFill>
              </a:rPr>
              <a:t>2 </a:t>
            </a:r>
            <a:r>
              <a:rPr lang="ru-RU" dirty="0" err="1">
                <a:solidFill>
                  <a:srgbClr val="C00000"/>
                </a:solidFill>
              </a:rPr>
              <a:t>күнүгэр</a:t>
            </a:r>
            <a:r>
              <a:rPr lang="ru-RU" dirty="0">
                <a:solidFill>
                  <a:srgbClr val="C00000"/>
                </a:solidFill>
              </a:rPr>
              <a:t> 1971 </a:t>
            </a:r>
            <a:r>
              <a:rPr lang="ru-RU" dirty="0" err="1">
                <a:solidFill>
                  <a:srgbClr val="C00000"/>
                </a:solidFill>
              </a:rPr>
              <a:t>сыллахха</a:t>
            </a:r>
            <a:r>
              <a:rPr lang="ru-RU" dirty="0">
                <a:solidFill>
                  <a:srgbClr val="C00000"/>
                </a:solidFill>
              </a:rPr>
              <a:t> музей </a:t>
            </a:r>
            <a:r>
              <a:rPr lang="ru-RU" dirty="0" err="1">
                <a:solidFill>
                  <a:srgbClr val="C00000"/>
                </a:solidFill>
              </a:rPr>
              <a:t>үөрүүлээх</a:t>
            </a:r>
            <a:r>
              <a:rPr lang="ru-RU" dirty="0">
                <a:solidFill>
                  <a:srgbClr val="C00000"/>
                </a:solidFill>
              </a:rPr>
              <a:t> </a:t>
            </a:r>
            <a:r>
              <a:rPr lang="ru-RU" dirty="0" err="1">
                <a:solidFill>
                  <a:srgbClr val="C00000"/>
                </a:solidFill>
              </a:rPr>
              <a:t>арыллыыта</a:t>
            </a:r>
            <a:r>
              <a:rPr lang="ru-RU" dirty="0">
                <a:solidFill>
                  <a:srgbClr val="C00000"/>
                </a:solidFill>
              </a:rPr>
              <a:t> </a:t>
            </a:r>
            <a:r>
              <a:rPr lang="ru-RU" dirty="0" err="1">
                <a:solidFill>
                  <a:srgbClr val="C00000"/>
                </a:solidFill>
              </a:rPr>
              <a:t>буолбута</a:t>
            </a:r>
            <a:r>
              <a:rPr lang="ru-RU" dirty="0">
                <a:solidFill>
                  <a:srgbClr val="C00000"/>
                </a:solidFill>
              </a:rPr>
              <a:t>. </a:t>
            </a:r>
            <a:r>
              <a:rPr lang="ru-RU" dirty="0" err="1">
                <a:solidFill>
                  <a:srgbClr val="C00000"/>
                </a:solidFill>
              </a:rPr>
              <a:t>Тэриллии</a:t>
            </a:r>
            <a:r>
              <a:rPr lang="ru-RU" dirty="0">
                <a:solidFill>
                  <a:srgbClr val="C00000"/>
                </a:solidFill>
              </a:rPr>
              <a:t> </a:t>
            </a:r>
            <a:r>
              <a:rPr lang="ru-RU" dirty="0" err="1">
                <a:solidFill>
                  <a:srgbClr val="C00000"/>
                </a:solidFill>
              </a:rPr>
              <a:t>сүрүн</a:t>
            </a:r>
            <a:r>
              <a:rPr lang="ru-RU" dirty="0">
                <a:solidFill>
                  <a:srgbClr val="C00000"/>
                </a:solidFill>
              </a:rPr>
              <a:t> </a:t>
            </a:r>
            <a:r>
              <a:rPr lang="ru-RU" dirty="0" err="1">
                <a:solidFill>
                  <a:srgbClr val="C00000"/>
                </a:solidFill>
              </a:rPr>
              <a:t>сыала</a:t>
            </a:r>
            <a:r>
              <a:rPr lang="ru-RU" dirty="0">
                <a:solidFill>
                  <a:srgbClr val="C00000"/>
                </a:solidFill>
              </a:rPr>
              <a:t>: </a:t>
            </a:r>
            <a:r>
              <a:rPr lang="ru-RU" dirty="0" err="1">
                <a:solidFill>
                  <a:srgbClr val="C00000"/>
                </a:solidFill>
              </a:rPr>
              <a:t>оҕолорго</a:t>
            </a:r>
            <a:r>
              <a:rPr lang="ru-RU" dirty="0">
                <a:solidFill>
                  <a:srgbClr val="C00000"/>
                </a:solidFill>
              </a:rPr>
              <a:t>, </a:t>
            </a:r>
            <a:r>
              <a:rPr lang="ru-RU" dirty="0" err="1">
                <a:solidFill>
                  <a:srgbClr val="C00000"/>
                </a:solidFill>
              </a:rPr>
              <a:t>улахан</a:t>
            </a:r>
            <a:r>
              <a:rPr lang="ru-RU" dirty="0">
                <a:solidFill>
                  <a:srgbClr val="C00000"/>
                </a:solidFill>
              </a:rPr>
              <a:t> </a:t>
            </a:r>
            <a:r>
              <a:rPr lang="ru-RU" dirty="0" err="1">
                <a:solidFill>
                  <a:srgbClr val="C00000"/>
                </a:solidFill>
              </a:rPr>
              <a:t>дьоҥҥо</a:t>
            </a:r>
            <a:r>
              <a:rPr lang="ru-RU" dirty="0">
                <a:solidFill>
                  <a:srgbClr val="C00000"/>
                </a:solidFill>
              </a:rPr>
              <a:t> </a:t>
            </a:r>
            <a:r>
              <a:rPr lang="ru-RU" dirty="0" err="1">
                <a:solidFill>
                  <a:srgbClr val="C00000"/>
                </a:solidFill>
              </a:rPr>
              <a:t>ботаниканы</a:t>
            </a:r>
            <a:r>
              <a:rPr lang="ru-RU" dirty="0">
                <a:solidFill>
                  <a:srgbClr val="C00000"/>
                </a:solidFill>
              </a:rPr>
              <a:t>, </a:t>
            </a:r>
            <a:r>
              <a:rPr lang="ru-RU" dirty="0" err="1">
                <a:solidFill>
                  <a:srgbClr val="C00000"/>
                </a:solidFill>
              </a:rPr>
              <a:t>зоологияны</a:t>
            </a:r>
            <a:r>
              <a:rPr lang="ru-RU" dirty="0">
                <a:solidFill>
                  <a:srgbClr val="C00000"/>
                </a:solidFill>
              </a:rPr>
              <a:t>, </a:t>
            </a:r>
            <a:r>
              <a:rPr lang="ru-RU" dirty="0" err="1">
                <a:solidFill>
                  <a:srgbClr val="C00000"/>
                </a:solidFill>
              </a:rPr>
              <a:t>биологияны</a:t>
            </a:r>
            <a:r>
              <a:rPr lang="ru-RU" dirty="0">
                <a:solidFill>
                  <a:srgbClr val="C00000"/>
                </a:solidFill>
              </a:rPr>
              <a:t>, </a:t>
            </a:r>
            <a:r>
              <a:rPr lang="ru-RU" dirty="0" err="1">
                <a:solidFill>
                  <a:srgbClr val="C00000"/>
                </a:solidFill>
              </a:rPr>
              <a:t>географияны</a:t>
            </a:r>
            <a:r>
              <a:rPr lang="ru-RU" dirty="0">
                <a:solidFill>
                  <a:srgbClr val="C00000"/>
                </a:solidFill>
              </a:rPr>
              <a:t> </a:t>
            </a:r>
            <a:r>
              <a:rPr lang="ru-RU" dirty="0" err="1">
                <a:solidFill>
                  <a:srgbClr val="C00000"/>
                </a:solidFill>
              </a:rPr>
              <a:t>үөрэтиигэ</a:t>
            </a:r>
            <a:r>
              <a:rPr lang="ru-RU" dirty="0">
                <a:solidFill>
                  <a:srgbClr val="C00000"/>
                </a:solidFill>
              </a:rPr>
              <a:t> </a:t>
            </a:r>
            <a:r>
              <a:rPr lang="ru-RU" dirty="0" err="1" smtClean="0">
                <a:solidFill>
                  <a:srgbClr val="C00000"/>
                </a:solidFill>
              </a:rPr>
              <a:t>сурун</a:t>
            </a:r>
            <a:r>
              <a:rPr lang="ru-RU" dirty="0" smtClean="0">
                <a:solidFill>
                  <a:srgbClr val="C00000"/>
                </a:solidFill>
              </a:rPr>
              <a:t> база </a:t>
            </a:r>
            <a:r>
              <a:rPr lang="ru-RU" dirty="0" err="1" smtClean="0">
                <a:solidFill>
                  <a:srgbClr val="C00000"/>
                </a:solidFill>
              </a:rPr>
              <a:t>буолар</a:t>
            </a:r>
            <a:r>
              <a:rPr lang="ru-RU" dirty="0" smtClean="0">
                <a:solidFill>
                  <a:srgbClr val="C00000"/>
                </a:solidFill>
              </a:rPr>
              <a:t>. </a:t>
            </a:r>
            <a:r>
              <a:rPr lang="ru-RU" dirty="0" err="1" smtClean="0">
                <a:solidFill>
                  <a:srgbClr val="C00000"/>
                </a:solidFill>
              </a:rPr>
              <a:t>Ити</a:t>
            </a:r>
            <a:r>
              <a:rPr lang="ru-RU" dirty="0" smtClean="0">
                <a:solidFill>
                  <a:srgbClr val="C00000"/>
                </a:solidFill>
              </a:rPr>
              <a:t> </a:t>
            </a:r>
            <a:r>
              <a:rPr lang="ru-RU" dirty="0" err="1">
                <a:solidFill>
                  <a:srgbClr val="C00000"/>
                </a:solidFill>
              </a:rPr>
              <a:t>сылга</a:t>
            </a:r>
            <a:r>
              <a:rPr lang="ru-RU" dirty="0">
                <a:solidFill>
                  <a:srgbClr val="C00000"/>
                </a:solidFill>
              </a:rPr>
              <a:t> </a:t>
            </a:r>
            <a:r>
              <a:rPr lang="ru-RU" dirty="0" err="1">
                <a:solidFill>
                  <a:srgbClr val="C00000"/>
                </a:solidFill>
              </a:rPr>
              <a:t>Элгээйи</a:t>
            </a:r>
            <a:r>
              <a:rPr lang="ru-RU" dirty="0">
                <a:solidFill>
                  <a:srgbClr val="C00000"/>
                </a:solidFill>
              </a:rPr>
              <a:t> </a:t>
            </a:r>
            <a:r>
              <a:rPr lang="ru-RU" dirty="0" err="1">
                <a:solidFill>
                  <a:srgbClr val="C00000"/>
                </a:solidFill>
              </a:rPr>
              <a:t>музейыгар</a:t>
            </a:r>
            <a:r>
              <a:rPr lang="ru-RU" dirty="0">
                <a:solidFill>
                  <a:srgbClr val="C00000"/>
                </a:solidFill>
              </a:rPr>
              <a:t> “</a:t>
            </a:r>
            <a:r>
              <a:rPr lang="ru-RU" dirty="0" err="1">
                <a:solidFill>
                  <a:srgbClr val="C00000"/>
                </a:solidFill>
              </a:rPr>
              <a:t>Оскуола</a:t>
            </a:r>
            <a:r>
              <a:rPr lang="ru-RU" dirty="0">
                <a:solidFill>
                  <a:srgbClr val="C00000"/>
                </a:solidFill>
              </a:rPr>
              <a:t> </a:t>
            </a:r>
            <a:r>
              <a:rPr lang="ru-RU" dirty="0" err="1">
                <a:solidFill>
                  <a:srgbClr val="C00000"/>
                </a:solidFill>
              </a:rPr>
              <a:t>туйгун</a:t>
            </a:r>
            <a:r>
              <a:rPr lang="ru-RU" dirty="0">
                <a:solidFill>
                  <a:srgbClr val="C00000"/>
                </a:solidFill>
              </a:rPr>
              <a:t> </a:t>
            </a:r>
            <a:r>
              <a:rPr lang="ru-RU" dirty="0" err="1">
                <a:solidFill>
                  <a:srgbClr val="C00000"/>
                </a:solidFill>
              </a:rPr>
              <a:t>музейа</a:t>
            </a:r>
            <a:r>
              <a:rPr lang="ru-RU" dirty="0">
                <a:solidFill>
                  <a:srgbClr val="C00000"/>
                </a:solidFill>
              </a:rPr>
              <a:t>” </a:t>
            </a:r>
            <a:r>
              <a:rPr lang="ru-RU" dirty="0" err="1">
                <a:solidFill>
                  <a:srgbClr val="C00000"/>
                </a:solidFill>
              </a:rPr>
              <a:t>диэн</a:t>
            </a:r>
            <a:r>
              <a:rPr lang="ru-RU" dirty="0">
                <a:solidFill>
                  <a:srgbClr val="C00000"/>
                </a:solidFill>
              </a:rPr>
              <a:t> </a:t>
            </a:r>
            <a:r>
              <a:rPr lang="ru-RU" dirty="0" err="1">
                <a:solidFill>
                  <a:srgbClr val="C00000"/>
                </a:solidFill>
              </a:rPr>
              <a:t>аат</a:t>
            </a:r>
            <a:r>
              <a:rPr lang="en-US" dirty="0">
                <a:solidFill>
                  <a:srgbClr val="C00000"/>
                </a:solidFill>
              </a:rPr>
              <a:t> </a:t>
            </a:r>
            <a:r>
              <a:rPr lang="ru-RU" dirty="0" err="1">
                <a:solidFill>
                  <a:srgbClr val="C00000"/>
                </a:solidFill>
              </a:rPr>
              <a:t>иҥэриллэр</a:t>
            </a:r>
            <a:r>
              <a:rPr lang="ru-RU" dirty="0">
                <a:solidFill>
                  <a:srgbClr val="C00000"/>
                </a:solidFill>
              </a:rPr>
              <a:t>. </a:t>
            </a:r>
          </a:p>
        </p:txBody>
      </p:sp>
    </p:spTree>
    <p:extLst>
      <p:ext uri="{BB962C8B-B14F-4D97-AF65-F5344CB8AC3E}">
        <p14:creationId xmlns:p14="http://schemas.microsoft.com/office/powerpoint/2010/main" val="46358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4392446"/>
            <a:ext cx="11394577" cy="2166017"/>
          </a:xfrm>
        </p:spPr>
        <p:txBody>
          <a:bodyPr>
            <a:noAutofit/>
          </a:bodyPr>
          <a:lstStyle/>
          <a:p>
            <a:r>
              <a:rPr lang="en-US" sz="1200" dirty="0">
                <a:solidFill>
                  <a:srgbClr val="000000"/>
                </a:solidFill>
                <a:latin typeface="Tahoma" panose="020B0604030504040204" pitchFamily="34" charset="0"/>
              </a:rPr>
              <a:t/>
            </a:r>
            <a:br>
              <a:rPr lang="en-US" sz="1200" dirty="0">
                <a:solidFill>
                  <a:srgbClr val="000000"/>
                </a:solidFill>
                <a:latin typeface="Tahoma" panose="020B0604030504040204" pitchFamily="34" charset="0"/>
              </a:rPr>
            </a:br>
            <a:r>
              <a:rPr lang="ru-RU" sz="1200" dirty="0" smtClean="0">
                <a:solidFill>
                  <a:srgbClr val="002060"/>
                </a:solidFill>
                <a:latin typeface="Tahoma" panose="020B0604030504040204" pitchFamily="34" charset="0"/>
              </a:rPr>
              <a:t>в </a:t>
            </a:r>
            <a:r>
              <a:rPr lang="ru-RU" sz="1200" dirty="0">
                <a:solidFill>
                  <a:srgbClr val="002060"/>
                </a:solidFill>
                <a:latin typeface="Tahoma" panose="020B0604030504040204" pitchFamily="34" charset="0"/>
              </a:rPr>
              <a:t>музее насчитывается более 4000 </a:t>
            </a:r>
            <a:r>
              <a:rPr lang="ru-RU" sz="1200" dirty="0" smtClean="0">
                <a:solidFill>
                  <a:srgbClr val="002060"/>
                </a:solidFill>
                <a:latin typeface="Tahoma" panose="020B0604030504040204" pitchFamily="34" charset="0"/>
              </a:rPr>
              <a:t>экспонатов: </a:t>
            </a:r>
            <a:r>
              <a:rPr lang="ru-RU" sz="1200" dirty="0">
                <a:solidFill>
                  <a:srgbClr val="002060"/>
                </a:solidFill>
                <a:latin typeface="Tahoma" panose="020B0604030504040204" pitchFamily="34" charset="0"/>
              </a:rPr>
              <a:t>чучела белого медведя, жирафа, куланов, исполинского кенгуру, броненосца, </a:t>
            </a:r>
            <a:r>
              <a:rPr lang="ru-RU" sz="1200" dirty="0" smtClean="0">
                <a:solidFill>
                  <a:srgbClr val="002060"/>
                </a:solidFill>
                <a:latin typeface="Tahoma" panose="020B0604030504040204" pitchFamily="34" charset="0"/>
              </a:rPr>
              <a:t>крокодилов. </a:t>
            </a:r>
            <a:r>
              <a:rPr lang="ru-RU" sz="1200" dirty="0">
                <a:solidFill>
                  <a:srgbClr val="002060"/>
                </a:solidFill>
                <a:latin typeface="Tahoma" panose="020B0604030504040204" pitchFamily="34" charset="0"/>
              </a:rPr>
              <a:t>Самая крупная коллекция — это </a:t>
            </a:r>
            <a:r>
              <a:rPr lang="ru-RU" sz="1200" dirty="0" smtClean="0">
                <a:solidFill>
                  <a:srgbClr val="002060"/>
                </a:solidFill>
                <a:latin typeface="Tahoma" panose="020B0604030504040204" pitchFamily="34" charset="0"/>
              </a:rPr>
              <a:t>птицы. </a:t>
            </a:r>
            <a:r>
              <a:rPr lang="ru-RU" sz="1200" dirty="0">
                <a:solidFill>
                  <a:srgbClr val="002060"/>
                </a:solidFill>
                <a:latin typeface="Tahoma" panose="020B0604030504040204" pitchFamily="34" charset="0"/>
              </a:rPr>
              <a:t>их насчитывается 570 видов и подвидов</a:t>
            </a:r>
            <a:r>
              <a:rPr lang="ru-RU" sz="1200" dirty="0" smtClean="0">
                <a:solidFill>
                  <a:srgbClr val="002060"/>
                </a:solidFill>
                <a:latin typeface="Tahoma" panose="020B0604030504040204" pitchFamily="34" charset="0"/>
              </a:rPr>
              <a:t>. Наиболее </a:t>
            </a:r>
            <a:r>
              <a:rPr lang="ru-RU" sz="1200" dirty="0">
                <a:solidFill>
                  <a:srgbClr val="002060"/>
                </a:solidFill>
                <a:latin typeface="Tahoma" panose="020B0604030504040204" pitchFamily="34" charset="0"/>
              </a:rPr>
              <a:t>полно представлены флора и фауна Якутского края. Экспозиция занимает 8 залов из 16. Здесь можно ощутить дыхание якутской зимы, услышать голос природы</a:t>
            </a:r>
            <a:r>
              <a:rPr lang="ru-RU" sz="1200" dirty="0" smtClean="0">
                <a:solidFill>
                  <a:srgbClr val="002060"/>
                </a:solidFill>
                <a:latin typeface="Tahoma" panose="020B0604030504040204" pitchFamily="34" charset="0"/>
              </a:rPr>
              <a:t>.</a:t>
            </a:r>
            <a:r>
              <a:rPr lang="en-US" sz="1200" dirty="0" smtClean="0">
                <a:solidFill>
                  <a:srgbClr val="002060"/>
                </a:solidFill>
                <a:latin typeface="Tahoma" panose="020B0604030504040204" pitchFamily="34" charset="0"/>
              </a:rPr>
              <a:t/>
            </a:r>
            <a:br>
              <a:rPr lang="en-US" sz="1200" dirty="0" smtClean="0">
                <a:solidFill>
                  <a:srgbClr val="002060"/>
                </a:solidFill>
                <a:latin typeface="Tahoma" panose="020B0604030504040204" pitchFamily="34" charset="0"/>
              </a:rPr>
            </a:br>
            <a:r>
              <a:rPr lang="en-US" sz="1200" dirty="0">
                <a:solidFill>
                  <a:srgbClr val="002060"/>
                </a:solidFill>
                <a:latin typeface="Tahoma" panose="020B0604030504040204" pitchFamily="34" charset="0"/>
              </a:rPr>
              <a:t/>
            </a:r>
            <a:br>
              <a:rPr lang="en-US" sz="1200" dirty="0">
                <a:solidFill>
                  <a:srgbClr val="002060"/>
                </a:solidFill>
                <a:latin typeface="Tahoma" panose="020B0604030504040204" pitchFamily="34" charset="0"/>
              </a:rPr>
            </a:br>
            <a:r>
              <a:rPr lang="en-US" sz="1200" dirty="0">
                <a:solidFill>
                  <a:srgbClr val="7030A0"/>
                </a:solidFill>
                <a:latin typeface="Tahoma" panose="020B0604030504040204" pitchFamily="34" charset="0"/>
              </a:rPr>
              <a:t>Currently, the museum has over 4,000 exhibits. Among the most valuable and rare are stuffed polar bears, giraffes, </a:t>
            </a:r>
            <a:r>
              <a:rPr lang="en-US" sz="1200" dirty="0" err="1">
                <a:solidFill>
                  <a:srgbClr val="7030A0"/>
                </a:solidFill>
                <a:latin typeface="Tahoma" panose="020B0604030504040204" pitchFamily="34" charset="0"/>
              </a:rPr>
              <a:t>kulans</a:t>
            </a:r>
            <a:r>
              <a:rPr lang="en-US" sz="1200" dirty="0">
                <a:solidFill>
                  <a:srgbClr val="7030A0"/>
                </a:solidFill>
                <a:latin typeface="Tahoma" panose="020B0604030504040204" pitchFamily="34" charset="0"/>
              </a:rPr>
              <a:t>, giant kangaroos, armadillos, crocodiles and much more. The largest collection is birds, there are 570 species and subspecies. The collection is constantly updated. There are more than 400 other stuffed animals. The flora and fauna of the Yakutsk Territory are most fully represented. The exposition occupies 8 rooms out of 16. Here you can feel the breath of the Yakut winter, hear the voice of nature.</a:t>
            </a:r>
            <a:endParaRPr lang="ru-RU" sz="1200" dirty="0">
              <a:solidFill>
                <a:srgbClr val="7030A0"/>
              </a:solidFill>
            </a:endParaRPr>
          </a:p>
        </p:txBody>
      </p:sp>
      <p:pic>
        <p:nvPicPr>
          <p:cNvPr id="4" name="Объект 3"/>
          <p:cNvPicPr>
            <a:picLocks noGrp="1" noChangeAspect="1"/>
          </p:cNvPicPr>
          <p:nvPr>
            <p:ph idx="1"/>
          </p:nvPr>
        </p:nvPicPr>
        <p:blipFill>
          <a:blip r:embed="rId2"/>
          <a:stretch>
            <a:fillRect/>
          </a:stretch>
        </p:blipFill>
        <p:spPr>
          <a:xfrm>
            <a:off x="684211" y="444733"/>
            <a:ext cx="4218715" cy="2689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098" y="289095"/>
            <a:ext cx="1621208" cy="145373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a:stretch>
            <a:fillRect/>
          </a:stretch>
        </p:blipFill>
        <p:spPr>
          <a:xfrm>
            <a:off x="4618101" y="981398"/>
            <a:ext cx="5231294" cy="2519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684210" y="2085986"/>
            <a:ext cx="11394578" cy="2492990"/>
          </a:xfrm>
          <a:prstGeom prst="rect">
            <a:avLst/>
          </a:prstGeom>
        </p:spPr>
        <p:txBody>
          <a:bodyPr wrap="square">
            <a:spAutoFit/>
          </a:bodyPr>
          <a:lstStyle/>
          <a:p>
            <a:endParaRPr lang="en-US" sz="1600" dirty="0"/>
          </a:p>
          <a:p>
            <a:endParaRPr lang="en-US" sz="1600" dirty="0"/>
          </a:p>
          <a:p>
            <a:endParaRPr lang="en-US" sz="1600" dirty="0"/>
          </a:p>
          <a:p>
            <a:endParaRPr lang="en-US" sz="1600" dirty="0"/>
          </a:p>
          <a:p>
            <a:endParaRPr lang="en-US" sz="1200" dirty="0"/>
          </a:p>
          <a:p>
            <a:endParaRPr lang="en-US" sz="1200" dirty="0"/>
          </a:p>
          <a:p>
            <a:endParaRPr lang="en-US" sz="1200" dirty="0"/>
          </a:p>
          <a:p>
            <a:r>
              <a:rPr lang="ru-RU" sz="1400" dirty="0" err="1" smtClean="0">
                <a:solidFill>
                  <a:srgbClr val="C00000"/>
                </a:solidFill>
              </a:rPr>
              <a:t>Элгээйи</a:t>
            </a:r>
            <a:r>
              <a:rPr lang="ru-RU" sz="1400" dirty="0" smtClean="0">
                <a:solidFill>
                  <a:srgbClr val="C00000"/>
                </a:solidFill>
              </a:rPr>
              <a:t> </a:t>
            </a:r>
            <a:r>
              <a:rPr lang="ru-RU" sz="1400" dirty="0" err="1">
                <a:solidFill>
                  <a:srgbClr val="C00000"/>
                </a:solidFill>
              </a:rPr>
              <a:t>музейыгар</a:t>
            </a:r>
            <a:r>
              <a:rPr lang="ru-RU" sz="1400" dirty="0">
                <a:solidFill>
                  <a:srgbClr val="C00000"/>
                </a:solidFill>
              </a:rPr>
              <a:t> 4000 экспонат </a:t>
            </a:r>
            <a:r>
              <a:rPr lang="ru-RU" sz="1400" dirty="0" err="1">
                <a:solidFill>
                  <a:srgbClr val="C00000"/>
                </a:solidFill>
              </a:rPr>
              <a:t>баар</a:t>
            </a:r>
            <a:r>
              <a:rPr lang="ru-RU" sz="1400" dirty="0">
                <a:solidFill>
                  <a:srgbClr val="C00000"/>
                </a:solidFill>
              </a:rPr>
              <a:t>. </a:t>
            </a:r>
            <a:r>
              <a:rPr lang="ru-RU" sz="1400" dirty="0" err="1">
                <a:solidFill>
                  <a:srgbClr val="C00000"/>
                </a:solidFill>
              </a:rPr>
              <a:t>Быыһыгар</a:t>
            </a:r>
            <a:r>
              <a:rPr lang="ru-RU" sz="1400" dirty="0">
                <a:solidFill>
                  <a:srgbClr val="C00000"/>
                </a:solidFill>
              </a:rPr>
              <a:t> </a:t>
            </a:r>
            <a:r>
              <a:rPr lang="ru-RU" sz="1400" dirty="0" err="1" smtClean="0">
                <a:solidFill>
                  <a:srgbClr val="C00000"/>
                </a:solidFill>
              </a:rPr>
              <a:t>сэдэх</a:t>
            </a:r>
            <a:r>
              <a:rPr lang="ru-RU" sz="1400" dirty="0" smtClean="0">
                <a:solidFill>
                  <a:srgbClr val="C00000"/>
                </a:solidFill>
              </a:rPr>
              <a:t> </a:t>
            </a:r>
            <a:r>
              <a:rPr lang="ru-RU" sz="1400" dirty="0" err="1">
                <a:solidFill>
                  <a:srgbClr val="C00000"/>
                </a:solidFill>
              </a:rPr>
              <a:t>уонна</a:t>
            </a:r>
            <a:r>
              <a:rPr lang="ru-RU" sz="1400" dirty="0">
                <a:solidFill>
                  <a:srgbClr val="C00000"/>
                </a:solidFill>
              </a:rPr>
              <a:t> </a:t>
            </a:r>
            <a:r>
              <a:rPr lang="ru-RU" sz="1400" dirty="0" err="1" smtClean="0">
                <a:solidFill>
                  <a:srgbClr val="C00000"/>
                </a:solidFill>
              </a:rPr>
              <a:t>күндү</a:t>
            </a:r>
            <a:r>
              <a:rPr lang="ru-RU" sz="1400" dirty="0" smtClean="0">
                <a:solidFill>
                  <a:srgbClr val="C00000"/>
                </a:solidFill>
              </a:rPr>
              <a:t> </a:t>
            </a:r>
            <a:r>
              <a:rPr lang="ru-RU" sz="1400" dirty="0" err="1" smtClean="0">
                <a:solidFill>
                  <a:srgbClr val="C00000"/>
                </a:solidFill>
              </a:rPr>
              <a:t>кыыллар</a:t>
            </a:r>
            <a:r>
              <a:rPr lang="ru-RU" sz="1400" dirty="0" smtClean="0">
                <a:solidFill>
                  <a:srgbClr val="C00000"/>
                </a:solidFill>
              </a:rPr>
              <a:t> </a:t>
            </a:r>
            <a:r>
              <a:rPr lang="ru-RU" sz="1400" dirty="0" err="1" smtClean="0">
                <a:solidFill>
                  <a:srgbClr val="C00000"/>
                </a:solidFill>
              </a:rPr>
              <a:t>чуучалалара</a:t>
            </a:r>
            <a:r>
              <a:rPr lang="ru-RU" sz="1400" dirty="0" smtClean="0">
                <a:solidFill>
                  <a:srgbClr val="C00000"/>
                </a:solidFill>
              </a:rPr>
              <a:t> </a:t>
            </a:r>
            <a:r>
              <a:rPr lang="ru-RU" sz="1400" dirty="0" err="1" smtClean="0">
                <a:solidFill>
                  <a:srgbClr val="C00000"/>
                </a:solidFill>
              </a:rPr>
              <a:t>бааллар</a:t>
            </a:r>
            <a:r>
              <a:rPr lang="ru-RU" sz="1400" dirty="0" smtClean="0">
                <a:solidFill>
                  <a:srgbClr val="C00000"/>
                </a:solidFill>
              </a:rPr>
              <a:t>: </a:t>
            </a:r>
            <a:r>
              <a:rPr lang="ru-RU" sz="1400" dirty="0" err="1" smtClean="0">
                <a:solidFill>
                  <a:srgbClr val="C00000"/>
                </a:solidFill>
              </a:rPr>
              <a:t>үрүҥ</a:t>
            </a:r>
            <a:r>
              <a:rPr lang="ru-RU" sz="1400" dirty="0" smtClean="0">
                <a:solidFill>
                  <a:srgbClr val="C00000"/>
                </a:solidFill>
              </a:rPr>
              <a:t> </a:t>
            </a:r>
            <a:r>
              <a:rPr lang="ru-RU" sz="1400" dirty="0" err="1">
                <a:solidFill>
                  <a:srgbClr val="C00000"/>
                </a:solidFill>
              </a:rPr>
              <a:t>эһэ</a:t>
            </a:r>
            <a:r>
              <a:rPr lang="ru-RU" sz="1400" dirty="0">
                <a:solidFill>
                  <a:srgbClr val="C00000"/>
                </a:solidFill>
              </a:rPr>
              <a:t>, жираф, кулан, кенгуру, броненосец, </a:t>
            </a:r>
            <a:r>
              <a:rPr lang="ru-RU" sz="1400" dirty="0" smtClean="0">
                <a:solidFill>
                  <a:srgbClr val="C00000"/>
                </a:solidFill>
              </a:rPr>
              <a:t>крокодил. </a:t>
            </a:r>
            <a:r>
              <a:rPr lang="ru-RU" sz="1400" dirty="0" err="1">
                <a:solidFill>
                  <a:srgbClr val="C00000"/>
                </a:solidFill>
              </a:rPr>
              <a:t>Көтөрдөр</a:t>
            </a:r>
            <a:r>
              <a:rPr lang="ru-RU" sz="1400" dirty="0">
                <a:solidFill>
                  <a:srgbClr val="C00000"/>
                </a:solidFill>
              </a:rPr>
              <a:t> 570 </a:t>
            </a:r>
            <a:r>
              <a:rPr lang="ru-RU" sz="1400" dirty="0" err="1">
                <a:solidFill>
                  <a:srgbClr val="C00000"/>
                </a:solidFill>
              </a:rPr>
              <a:t>көрүҥнэрэ</a:t>
            </a:r>
            <a:r>
              <a:rPr lang="ru-RU" sz="1400" dirty="0">
                <a:solidFill>
                  <a:srgbClr val="C00000"/>
                </a:solidFill>
              </a:rPr>
              <a:t> </a:t>
            </a:r>
            <a:r>
              <a:rPr lang="ru-RU" sz="1400" dirty="0" err="1">
                <a:solidFill>
                  <a:srgbClr val="C00000"/>
                </a:solidFill>
              </a:rPr>
              <a:t>баар</a:t>
            </a:r>
            <a:r>
              <a:rPr lang="ru-RU" sz="1400" dirty="0">
                <a:solidFill>
                  <a:srgbClr val="C00000"/>
                </a:solidFill>
              </a:rPr>
              <a:t> </a:t>
            </a:r>
            <a:r>
              <a:rPr lang="ru-RU" sz="1400" dirty="0" err="1">
                <a:solidFill>
                  <a:srgbClr val="C00000"/>
                </a:solidFill>
              </a:rPr>
              <a:t>буолан</a:t>
            </a:r>
            <a:r>
              <a:rPr lang="ru-RU" sz="1400" dirty="0">
                <a:solidFill>
                  <a:srgbClr val="C00000"/>
                </a:solidFill>
              </a:rPr>
              <a:t>, </a:t>
            </a:r>
            <a:r>
              <a:rPr lang="ru-RU" sz="1400" dirty="0" err="1">
                <a:solidFill>
                  <a:srgbClr val="C00000"/>
                </a:solidFill>
              </a:rPr>
              <a:t>саамай</a:t>
            </a:r>
            <a:r>
              <a:rPr lang="ru-RU" sz="1400" dirty="0">
                <a:solidFill>
                  <a:srgbClr val="C00000"/>
                </a:solidFill>
              </a:rPr>
              <a:t> </a:t>
            </a:r>
            <a:r>
              <a:rPr lang="ru-RU" sz="1400" dirty="0" err="1">
                <a:solidFill>
                  <a:srgbClr val="C00000"/>
                </a:solidFill>
              </a:rPr>
              <a:t>бөдөҥ</a:t>
            </a:r>
            <a:r>
              <a:rPr lang="ru-RU" sz="1400" dirty="0">
                <a:solidFill>
                  <a:srgbClr val="C00000"/>
                </a:solidFill>
              </a:rPr>
              <a:t> коллекция </a:t>
            </a:r>
            <a:r>
              <a:rPr lang="ru-RU" sz="1400" dirty="0" err="1">
                <a:solidFill>
                  <a:srgbClr val="C00000"/>
                </a:solidFill>
              </a:rPr>
              <a:t>аатыгар</a:t>
            </a:r>
            <a:r>
              <a:rPr lang="ru-RU" sz="1400" dirty="0">
                <a:solidFill>
                  <a:srgbClr val="C00000"/>
                </a:solidFill>
              </a:rPr>
              <a:t> </a:t>
            </a:r>
            <a:r>
              <a:rPr lang="ru-RU" sz="1400" dirty="0" err="1">
                <a:solidFill>
                  <a:srgbClr val="C00000"/>
                </a:solidFill>
              </a:rPr>
              <a:t>киирсэр</a:t>
            </a:r>
            <a:r>
              <a:rPr lang="ru-RU" sz="1400" dirty="0">
                <a:solidFill>
                  <a:srgbClr val="C00000"/>
                </a:solidFill>
              </a:rPr>
              <a:t>. </a:t>
            </a:r>
            <a:r>
              <a:rPr lang="ru-RU" sz="1400" dirty="0" err="1">
                <a:solidFill>
                  <a:srgbClr val="C00000"/>
                </a:solidFill>
              </a:rPr>
              <a:t>Ордук</a:t>
            </a:r>
            <a:r>
              <a:rPr lang="ru-RU" sz="1400" dirty="0">
                <a:solidFill>
                  <a:srgbClr val="C00000"/>
                </a:solidFill>
              </a:rPr>
              <a:t> </a:t>
            </a:r>
            <a:r>
              <a:rPr lang="ru-RU" sz="1400" dirty="0" err="1" smtClean="0">
                <a:solidFill>
                  <a:srgbClr val="C00000"/>
                </a:solidFill>
              </a:rPr>
              <a:t>толорутук</a:t>
            </a:r>
            <a:r>
              <a:rPr lang="ru-RU" sz="1400" dirty="0" smtClean="0">
                <a:solidFill>
                  <a:srgbClr val="C00000"/>
                </a:solidFill>
              </a:rPr>
              <a:t> Саха </a:t>
            </a:r>
            <a:r>
              <a:rPr lang="ru-RU" sz="1400" dirty="0">
                <a:solidFill>
                  <a:srgbClr val="C00000"/>
                </a:solidFill>
              </a:rPr>
              <a:t>сирин </a:t>
            </a:r>
            <a:r>
              <a:rPr lang="ru-RU" sz="1400" dirty="0" err="1">
                <a:solidFill>
                  <a:srgbClr val="C00000"/>
                </a:solidFill>
              </a:rPr>
              <a:t>үүнээйилэрэ</a:t>
            </a:r>
            <a:r>
              <a:rPr lang="ru-RU" sz="1400" dirty="0">
                <a:solidFill>
                  <a:srgbClr val="C00000"/>
                </a:solidFill>
              </a:rPr>
              <a:t> </a:t>
            </a:r>
            <a:r>
              <a:rPr lang="ru-RU" sz="1400" dirty="0" err="1">
                <a:solidFill>
                  <a:srgbClr val="C00000"/>
                </a:solidFill>
              </a:rPr>
              <a:t>уонна</a:t>
            </a:r>
            <a:r>
              <a:rPr lang="ru-RU" sz="1400" dirty="0">
                <a:solidFill>
                  <a:srgbClr val="C00000"/>
                </a:solidFill>
              </a:rPr>
              <a:t> </a:t>
            </a:r>
            <a:r>
              <a:rPr lang="ru-RU" sz="1400" dirty="0" err="1">
                <a:solidFill>
                  <a:srgbClr val="C00000"/>
                </a:solidFill>
              </a:rPr>
              <a:t>харамайдара</a:t>
            </a:r>
            <a:r>
              <a:rPr lang="ru-RU" sz="1400" dirty="0">
                <a:solidFill>
                  <a:srgbClr val="C00000"/>
                </a:solidFill>
              </a:rPr>
              <a:t> </a:t>
            </a:r>
            <a:r>
              <a:rPr lang="ru-RU" sz="1400" dirty="0" err="1">
                <a:solidFill>
                  <a:srgbClr val="C00000"/>
                </a:solidFill>
              </a:rPr>
              <a:t>бааллар</a:t>
            </a:r>
            <a:r>
              <a:rPr lang="ru-RU" sz="1400" dirty="0">
                <a:solidFill>
                  <a:srgbClr val="C00000"/>
                </a:solidFill>
              </a:rPr>
              <a:t>. </a:t>
            </a:r>
            <a:r>
              <a:rPr lang="ru-RU" sz="1400" dirty="0" err="1">
                <a:solidFill>
                  <a:srgbClr val="C00000"/>
                </a:solidFill>
              </a:rPr>
              <a:t>Музейы</a:t>
            </a:r>
            <a:r>
              <a:rPr lang="ru-RU" sz="1400" dirty="0">
                <a:solidFill>
                  <a:srgbClr val="C00000"/>
                </a:solidFill>
              </a:rPr>
              <a:t> </a:t>
            </a:r>
            <a:r>
              <a:rPr lang="ru-RU" sz="1400" dirty="0" err="1">
                <a:solidFill>
                  <a:srgbClr val="C00000"/>
                </a:solidFill>
              </a:rPr>
              <a:t>кэрийэ</a:t>
            </a:r>
            <a:r>
              <a:rPr lang="ru-RU" sz="1400" dirty="0">
                <a:solidFill>
                  <a:srgbClr val="C00000"/>
                </a:solidFill>
              </a:rPr>
              <a:t> </a:t>
            </a:r>
            <a:r>
              <a:rPr lang="ru-RU" sz="1400" dirty="0" err="1">
                <a:solidFill>
                  <a:srgbClr val="C00000"/>
                </a:solidFill>
              </a:rPr>
              <a:t>сылдьан</a:t>
            </a:r>
            <a:r>
              <a:rPr lang="ru-RU" sz="1400" dirty="0">
                <a:solidFill>
                  <a:srgbClr val="C00000"/>
                </a:solidFill>
              </a:rPr>
              <a:t> </a:t>
            </a:r>
            <a:r>
              <a:rPr lang="ru-RU" sz="1400" dirty="0" err="1" smtClean="0">
                <a:solidFill>
                  <a:srgbClr val="C00000"/>
                </a:solidFill>
              </a:rPr>
              <a:t>корорго</a:t>
            </a:r>
            <a:r>
              <a:rPr lang="ru-RU" sz="1400" dirty="0" smtClean="0">
                <a:solidFill>
                  <a:srgbClr val="C00000"/>
                </a:solidFill>
              </a:rPr>
              <a:t> </a:t>
            </a:r>
            <a:r>
              <a:rPr lang="ru-RU" sz="1400" dirty="0" err="1" smtClean="0">
                <a:solidFill>
                  <a:srgbClr val="C00000"/>
                </a:solidFill>
              </a:rPr>
              <a:t>айылҕа</a:t>
            </a:r>
            <a:r>
              <a:rPr lang="ru-RU" sz="1400" dirty="0">
                <a:solidFill>
                  <a:srgbClr val="C00000"/>
                </a:solidFill>
              </a:rPr>
              <a:t>, </a:t>
            </a:r>
            <a:r>
              <a:rPr lang="ru-RU" sz="1400" dirty="0" err="1">
                <a:solidFill>
                  <a:srgbClr val="C00000"/>
                </a:solidFill>
              </a:rPr>
              <a:t>тымныы</a:t>
            </a:r>
            <a:r>
              <a:rPr lang="ru-RU" sz="1400" dirty="0">
                <a:solidFill>
                  <a:srgbClr val="C00000"/>
                </a:solidFill>
              </a:rPr>
              <a:t> </a:t>
            </a:r>
            <a:r>
              <a:rPr lang="ru-RU" sz="1400" dirty="0" err="1">
                <a:solidFill>
                  <a:srgbClr val="C00000"/>
                </a:solidFill>
              </a:rPr>
              <a:t>кыһын</a:t>
            </a:r>
            <a:r>
              <a:rPr lang="ru-RU" sz="1400" dirty="0">
                <a:solidFill>
                  <a:srgbClr val="C00000"/>
                </a:solidFill>
              </a:rPr>
              <a:t> </a:t>
            </a:r>
            <a:r>
              <a:rPr lang="ru-RU" sz="1400" dirty="0" err="1">
                <a:solidFill>
                  <a:srgbClr val="C00000"/>
                </a:solidFill>
              </a:rPr>
              <a:t>тыастарын</a:t>
            </a:r>
            <a:r>
              <a:rPr lang="ru-RU" sz="1400" dirty="0">
                <a:solidFill>
                  <a:srgbClr val="C00000"/>
                </a:solidFill>
              </a:rPr>
              <a:t> </a:t>
            </a:r>
            <a:r>
              <a:rPr lang="ru-RU" sz="1400" dirty="0" err="1">
                <a:solidFill>
                  <a:srgbClr val="C00000"/>
                </a:solidFill>
              </a:rPr>
              <a:t>истэн</a:t>
            </a:r>
            <a:r>
              <a:rPr lang="ru-RU" sz="1400" dirty="0">
                <a:solidFill>
                  <a:srgbClr val="C00000"/>
                </a:solidFill>
              </a:rPr>
              <a:t>, </a:t>
            </a:r>
            <a:r>
              <a:rPr lang="ru-RU" sz="1400" dirty="0" err="1">
                <a:solidFill>
                  <a:srgbClr val="C00000"/>
                </a:solidFill>
              </a:rPr>
              <a:t>чахчы</a:t>
            </a:r>
            <a:r>
              <a:rPr lang="ru-RU" sz="1400" dirty="0">
                <a:solidFill>
                  <a:srgbClr val="C00000"/>
                </a:solidFill>
              </a:rPr>
              <a:t> </a:t>
            </a:r>
            <a:r>
              <a:rPr lang="ru-RU" sz="1400" dirty="0" err="1">
                <a:solidFill>
                  <a:srgbClr val="C00000"/>
                </a:solidFill>
              </a:rPr>
              <a:t>даҕаны</a:t>
            </a:r>
            <a:r>
              <a:rPr lang="ru-RU" sz="1400" dirty="0">
                <a:solidFill>
                  <a:srgbClr val="C00000"/>
                </a:solidFill>
              </a:rPr>
              <a:t> </a:t>
            </a:r>
            <a:r>
              <a:rPr lang="ru-RU" sz="1400" dirty="0" err="1">
                <a:solidFill>
                  <a:srgbClr val="C00000"/>
                </a:solidFill>
              </a:rPr>
              <a:t>тыаҕа</a:t>
            </a:r>
            <a:r>
              <a:rPr lang="ru-RU" sz="1400" dirty="0">
                <a:solidFill>
                  <a:srgbClr val="C00000"/>
                </a:solidFill>
              </a:rPr>
              <a:t>, </a:t>
            </a:r>
            <a:r>
              <a:rPr lang="ru-RU" sz="1400" dirty="0" err="1">
                <a:solidFill>
                  <a:srgbClr val="C00000"/>
                </a:solidFill>
              </a:rPr>
              <a:t>бу</a:t>
            </a:r>
            <a:r>
              <a:rPr lang="ru-RU" sz="1400" dirty="0">
                <a:solidFill>
                  <a:srgbClr val="C00000"/>
                </a:solidFill>
              </a:rPr>
              <a:t> </a:t>
            </a:r>
            <a:r>
              <a:rPr lang="ru-RU" sz="1400" dirty="0" err="1">
                <a:solidFill>
                  <a:srgbClr val="C00000"/>
                </a:solidFill>
              </a:rPr>
              <a:t>кыыллар</a:t>
            </a:r>
            <a:r>
              <a:rPr lang="ru-RU" sz="1400" dirty="0">
                <a:solidFill>
                  <a:srgbClr val="C00000"/>
                </a:solidFill>
              </a:rPr>
              <a:t> </a:t>
            </a:r>
            <a:r>
              <a:rPr lang="ru-RU" sz="1400" dirty="0" err="1">
                <a:solidFill>
                  <a:srgbClr val="C00000"/>
                </a:solidFill>
              </a:rPr>
              <a:t>аттыларыгар</a:t>
            </a:r>
            <a:r>
              <a:rPr lang="ru-RU" sz="1400" dirty="0">
                <a:solidFill>
                  <a:srgbClr val="C00000"/>
                </a:solidFill>
              </a:rPr>
              <a:t> </a:t>
            </a:r>
            <a:r>
              <a:rPr lang="ru-RU" sz="1400" dirty="0" err="1">
                <a:solidFill>
                  <a:srgbClr val="C00000"/>
                </a:solidFill>
              </a:rPr>
              <a:t>сылдьар</a:t>
            </a:r>
            <a:r>
              <a:rPr lang="ru-RU" sz="1400" dirty="0">
                <a:solidFill>
                  <a:srgbClr val="C00000"/>
                </a:solidFill>
              </a:rPr>
              <a:t> </a:t>
            </a:r>
            <a:r>
              <a:rPr lang="ru-RU" sz="1400" dirty="0" err="1">
                <a:solidFill>
                  <a:srgbClr val="C00000"/>
                </a:solidFill>
              </a:rPr>
              <a:t>курдук</a:t>
            </a:r>
            <a:r>
              <a:rPr lang="ru-RU" sz="1400" dirty="0">
                <a:solidFill>
                  <a:srgbClr val="C00000"/>
                </a:solidFill>
              </a:rPr>
              <a:t> </a:t>
            </a:r>
            <a:r>
              <a:rPr lang="ru-RU" sz="1400" dirty="0" err="1">
                <a:solidFill>
                  <a:srgbClr val="C00000"/>
                </a:solidFill>
              </a:rPr>
              <a:t>сананаҕын</a:t>
            </a:r>
            <a:r>
              <a:rPr lang="ru-RU" sz="1400" dirty="0" smtClean="0">
                <a:solidFill>
                  <a:srgbClr val="C00000"/>
                </a:solidFill>
              </a:rPr>
              <a:t>.  </a:t>
            </a:r>
            <a:endParaRPr lang="ru-RU" sz="1400" dirty="0">
              <a:solidFill>
                <a:srgbClr val="C00000"/>
              </a:solidFill>
            </a:endParaRPr>
          </a:p>
        </p:txBody>
      </p:sp>
    </p:spTree>
    <p:extLst>
      <p:ext uri="{BB962C8B-B14F-4D97-AF65-F5344CB8AC3E}">
        <p14:creationId xmlns:p14="http://schemas.microsoft.com/office/powerpoint/2010/main" val="401025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776" y="4456209"/>
            <a:ext cx="11017631" cy="1507067"/>
          </a:xfrm>
        </p:spPr>
        <p:txBody>
          <a:bodyPr>
            <a:noAutofit/>
          </a:bodyPr>
          <a:lstStyle/>
          <a:p>
            <a:r>
              <a:rPr lang="ru-RU" sz="1200" dirty="0" smtClean="0">
                <a:solidFill>
                  <a:srgbClr val="002060"/>
                </a:solidFill>
                <a:latin typeface="Tahoma" panose="020B0604030504040204" pitchFamily="34" charset="0"/>
              </a:rPr>
              <a:t>местные жители </a:t>
            </a:r>
            <a:r>
              <a:rPr lang="ru-RU" sz="1200" dirty="0">
                <a:solidFill>
                  <a:srgbClr val="002060"/>
                </a:solidFill>
                <a:latin typeface="Tahoma" panose="020B0604030504040204" pitchFamily="34" charset="0"/>
              </a:rPr>
              <a:t>Захаров П.В., Павлов Г.И., Жирков М.М. Тимофеев А.Е., Андреев В.И. и </a:t>
            </a:r>
            <a:r>
              <a:rPr lang="ru-RU" sz="1200" dirty="0" smtClean="0">
                <a:solidFill>
                  <a:srgbClr val="002060"/>
                </a:solidFill>
                <a:latin typeface="Tahoma" panose="020B0604030504040204" pitchFamily="34" charset="0"/>
              </a:rPr>
              <a:t>другие помогают в пополнении коллекций музея. Учителя школы помогали </a:t>
            </a:r>
            <a:r>
              <a:rPr lang="ru-RU" sz="1200" dirty="0">
                <a:solidFill>
                  <a:srgbClr val="002060"/>
                </a:solidFill>
                <a:latin typeface="Tahoma" panose="020B0604030504040204" pitchFamily="34" charset="0"/>
              </a:rPr>
              <a:t>в обработке и выделке шкур животных, выполняли столярные работы. Школьники вместе с учителями биологии ходили в походы, собирая материал для экспонатов. В 1968 г. была организована первая экспедиция в </a:t>
            </a:r>
            <a:r>
              <a:rPr lang="ru-RU" sz="1200" dirty="0" err="1">
                <a:solidFill>
                  <a:srgbClr val="002060"/>
                </a:solidFill>
                <a:latin typeface="Tahoma" panose="020B0604030504040204" pitchFamily="34" charset="0"/>
              </a:rPr>
              <a:t>Булунский</a:t>
            </a:r>
            <a:r>
              <a:rPr lang="ru-RU" sz="1200" dirty="0">
                <a:solidFill>
                  <a:srgbClr val="002060"/>
                </a:solidFill>
                <a:latin typeface="Tahoma" panose="020B0604030504040204" pitchFamily="34" charset="0"/>
              </a:rPr>
              <a:t> район для сбора материалов и установления связи</a:t>
            </a:r>
            <a:r>
              <a:rPr lang="ru-RU" sz="1200" dirty="0" smtClean="0">
                <a:solidFill>
                  <a:srgbClr val="002060"/>
                </a:solidFill>
                <a:latin typeface="Tahoma" panose="020B0604030504040204" pitchFamily="34" charset="0"/>
              </a:rPr>
              <a:t>.</a:t>
            </a:r>
            <a:r>
              <a:rPr lang="en-US" sz="1200" dirty="0" smtClean="0">
                <a:solidFill>
                  <a:srgbClr val="002060"/>
                </a:solidFill>
                <a:latin typeface="Tahoma" panose="020B0604030504040204" pitchFamily="34" charset="0"/>
              </a:rPr>
              <a:t/>
            </a:r>
            <a:br>
              <a:rPr lang="en-US" sz="1200" dirty="0" smtClean="0">
                <a:solidFill>
                  <a:srgbClr val="002060"/>
                </a:solidFill>
                <a:latin typeface="Tahoma" panose="020B0604030504040204" pitchFamily="34" charset="0"/>
              </a:rPr>
            </a:br>
            <a:r>
              <a:rPr lang="en-US" sz="1200" dirty="0">
                <a:solidFill>
                  <a:srgbClr val="002060"/>
                </a:solidFill>
                <a:latin typeface="Tahoma" panose="020B0604030504040204" pitchFamily="34" charset="0"/>
              </a:rPr>
              <a:t/>
            </a:r>
            <a:br>
              <a:rPr lang="en-US" sz="1200" dirty="0">
                <a:solidFill>
                  <a:srgbClr val="002060"/>
                </a:solidFill>
                <a:latin typeface="Tahoma" panose="020B0604030504040204" pitchFamily="34" charset="0"/>
              </a:rPr>
            </a:br>
            <a:r>
              <a:rPr lang="en-US" sz="1200" dirty="0">
                <a:solidFill>
                  <a:srgbClr val="7030A0"/>
                </a:solidFill>
                <a:latin typeface="Tahoma" panose="020B0604030504040204" pitchFamily="34" charset="0"/>
              </a:rPr>
              <a:t>Local residents made a significant contribution to the replenishment of the museum's exhibits: </a:t>
            </a:r>
            <a:r>
              <a:rPr lang="en-US" sz="1200" dirty="0" err="1">
                <a:solidFill>
                  <a:srgbClr val="7030A0"/>
                </a:solidFill>
                <a:latin typeface="Tahoma" panose="020B0604030504040204" pitchFamily="34" charset="0"/>
              </a:rPr>
              <a:t>Zakharov</a:t>
            </a:r>
            <a:r>
              <a:rPr lang="en-US" sz="1200" dirty="0">
                <a:solidFill>
                  <a:srgbClr val="7030A0"/>
                </a:solidFill>
                <a:latin typeface="Tahoma" panose="020B0604030504040204" pitchFamily="34" charset="0"/>
              </a:rPr>
              <a:t> P.V., Pavlov G.I., </a:t>
            </a:r>
            <a:r>
              <a:rPr lang="en-US" sz="1200" dirty="0" err="1">
                <a:solidFill>
                  <a:srgbClr val="7030A0"/>
                </a:solidFill>
                <a:latin typeface="Tahoma" panose="020B0604030504040204" pitchFamily="34" charset="0"/>
              </a:rPr>
              <a:t>Zhirkov</a:t>
            </a:r>
            <a:r>
              <a:rPr lang="en-US" sz="1200" dirty="0">
                <a:solidFill>
                  <a:srgbClr val="7030A0"/>
                </a:solidFill>
                <a:latin typeface="Tahoma" panose="020B0604030504040204" pitchFamily="34" charset="0"/>
              </a:rPr>
              <a:t> M.M. Timofeev A.E., Andreev V.I. and many others. </a:t>
            </a:r>
            <a:r>
              <a:rPr lang="en-US" sz="1200" dirty="0" smtClean="0">
                <a:solidFill>
                  <a:srgbClr val="7030A0"/>
                </a:solidFill>
                <a:latin typeface="Tahoma" panose="020B0604030504040204" pitchFamily="34" charset="0"/>
              </a:rPr>
              <a:t>Teachers of </a:t>
            </a:r>
            <a:r>
              <a:rPr lang="en-US" sz="1200" dirty="0">
                <a:solidFill>
                  <a:srgbClr val="7030A0"/>
                </a:solidFill>
                <a:latin typeface="Tahoma" panose="020B0604030504040204" pitchFamily="34" charset="0"/>
              </a:rPr>
              <a:t>Secondary </a:t>
            </a:r>
            <a:r>
              <a:rPr lang="en-US" sz="1200" dirty="0" smtClean="0">
                <a:solidFill>
                  <a:srgbClr val="7030A0"/>
                </a:solidFill>
                <a:latin typeface="Tahoma" panose="020B0604030504040204" pitchFamily="34" charset="0"/>
              </a:rPr>
              <a:t>school usually come </a:t>
            </a:r>
            <a:r>
              <a:rPr lang="en-US" sz="1200" dirty="0">
                <a:solidFill>
                  <a:srgbClr val="7030A0"/>
                </a:solidFill>
                <a:latin typeface="Tahoma" panose="020B0604030504040204" pitchFamily="34" charset="0"/>
              </a:rPr>
              <a:t>to work at the museum after </a:t>
            </a:r>
            <a:r>
              <a:rPr lang="en-US" sz="1200" dirty="0" smtClean="0">
                <a:solidFill>
                  <a:srgbClr val="7030A0"/>
                </a:solidFill>
                <a:latin typeface="Tahoma" panose="020B0604030504040204" pitchFamily="34" charset="0"/>
              </a:rPr>
              <a:t>school hours. </a:t>
            </a:r>
            <a:r>
              <a:rPr lang="en-US" sz="1200" dirty="0">
                <a:solidFill>
                  <a:srgbClr val="7030A0"/>
                </a:solidFill>
                <a:latin typeface="Tahoma" panose="020B0604030504040204" pitchFamily="34" charset="0"/>
              </a:rPr>
              <a:t>They helped in the processing and dressing of animal skins, performed carpentry work. </a:t>
            </a:r>
            <a:r>
              <a:rPr lang="en-US" sz="1200" dirty="0" smtClean="0">
                <a:solidFill>
                  <a:srgbClr val="7030A0"/>
                </a:solidFill>
                <a:latin typeface="Tahoma" panose="020B0604030504040204" pitchFamily="34" charset="0"/>
              </a:rPr>
              <a:t>Pupils and </a:t>
            </a:r>
            <a:r>
              <a:rPr lang="en-US" sz="1200" dirty="0">
                <a:solidFill>
                  <a:srgbClr val="7030A0"/>
                </a:solidFill>
                <a:latin typeface="Tahoma" panose="020B0604030504040204" pitchFamily="34" charset="0"/>
              </a:rPr>
              <a:t>biology </a:t>
            </a:r>
            <a:r>
              <a:rPr lang="en-US" sz="1200" dirty="0" smtClean="0">
                <a:solidFill>
                  <a:srgbClr val="7030A0"/>
                </a:solidFill>
                <a:latin typeface="Tahoma" panose="020B0604030504040204" pitchFamily="34" charset="0"/>
              </a:rPr>
              <a:t>teachers often go on </a:t>
            </a:r>
            <a:r>
              <a:rPr lang="en-US" sz="1200" dirty="0">
                <a:solidFill>
                  <a:srgbClr val="7030A0"/>
                </a:solidFill>
                <a:latin typeface="Tahoma" panose="020B0604030504040204" pitchFamily="34" charset="0"/>
              </a:rPr>
              <a:t>hikes, collecting material for the exhibits. In 1968, the first expedition to the </a:t>
            </a:r>
            <a:r>
              <a:rPr lang="en-US" sz="1200" dirty="0" err="1">
                <a:solidFill>
                  <a:srgbClr val="7030A0"/>
                </a:solidFill>
                <a:latin typeface="Tahoma" panose="020B0604030504040204" pitchFamily="34" charset="0"/>
              </a:rPr>
              <a:t>Bulunsky</a:t>
            </a:r>
            <a:r>
              <a:rPr lang="en-US" sz="1200" dirty="0">
                <a:solidFill>
                  <a:srgbClr val="7030A0"/>
                </a:solidFill>
                <a:latin typeface="Tahoma" panose="020B0604030504040204" pitchFamily="34" charset="0"/>
              </a:rPr>
              <a:t> region was organized to collect materials and establish communications.</a:t>
            </a:r>
            <a:endParaRPr lang="ru-RU" sz="1200" dirty="0">
              <a:solidFill>
                <a:srgbClr val="7030A0"/>
              </a:solidFill>
            </a:endParaRPr>
          </a:p>
        </p:txBody>
      </p:sp>
      <p:pic>
        <p:nvPicPr>
          <p:cNvPr id="1026" name="Picture 2" descr="Айыл5а музейа (Элгээйи, Сунтаар улууhа) Часть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838" y="211015"/>
            <a:ext cx="4089694" cy="2481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582" y="233108"/>
            <a:ext cx="1798874" cy="161132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p:cNvPicPr>
            <a:picLocks noChangeAspect="1"/>
          </p:cNvPicPr>
          <p:nvPr/>
        </p:nvPicPr>
        <p:blipFill>
          <a:blip r:embed="rId4"/>
          <a:stretch>
            <a:fillRect/>
          </a:stretch>
        </p:blipFill>
        <p:spPr>
          <a:xfrm>
            <a:off x="4873256" y="233108"/>
            <a:ext cx="4193765" cy="2481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623251" y="2541435"/>
            <a:ext cx="11211697" cy="1384995"/>
          </a:xfrm>
          <a:prstGeom prst="rect">
            <a:avLst/>
          </a:prstGeom>
        </p:spPr>
        <p:txBody>
          <a:bodyPr wrap="square">
            <a:spAutoFit/>
          </a:bodyPr>
          <a:lstStyle/>
          <a:p>
            <a:endParaRPr lang="en-US" sz="1400" dirty="0"/>
          </a:p>
          <a:p>
            <a:endParaRPr lang="en-US" sz="1400" dirty="0"/>
          </a:p>
          <a:p>
            <a:r>
              <a:rPr lang="ru-RU" sz="1400" dirty="0">
                <a:solidFill>
                  <a:srgbClr val="C00000"/>
                </a:solidFill>
              </a:rPr>
              <a:t>Музей </a:t>
            </a:r>
            <a:r>
              <a:rPr lang="ru-RU" sz="1400" dirty="0" err="1">
                <a:solidFill>
                  <a:srgbClr val="C00000"/>
                </a:solidFill>
              </a:rPr>
              <a:t>эспонаттара</a:t>
            </a:r>
            <a:r>
              <a:rPr lang="ru-RU" sz="1400" dirty="0">
                <a:solidFill>
                  <a:srgbClr val="C00000"/>
                </a:solidFill>
              </a:rPr>
              <a:t> </a:t>
            </a:r>
            <a:r>
              <a:rPr lang="ru-RU" sz="1400" dirty="0" err="1" smtClean="0">
                <a:solidFill>
                  <a:srgbClr val="C00000"/>
                </a:solidFill>
              </a:rPr>
              <a:t>элбииригэр</a:t>
            </a:r>
            <a:r>
              <a:rPr lang="ru-RU" sz="1400" dirty="0" smtClean="0">
                <a:solidFill>
                  <a:srgbClr val="C00000"/>
                </a:solidFill>
              </a:rPr>
              <a:t> Захаров </a:t>
            </a:r>
            <a:r>
              <a:rPr lang="ru-RU" sz="1400" dirty="0">
                <a:solidFill>
                  <a:srgbClr val="C00000"/>
                </a:solidFill>
              </a:rPr>
              <a:t>П.В., Павлов Г.И., Жирков М.М., Тимофеев А.Е., Андреев В.И. </a:t>
            </a:r>
            <a:r>
              <a:rPr lang="ru-RU" sz="1400" dirty="0" err="1" smtClean="0">
                <a:solidFill>
                  <a:srgbClr val="C00000"/>
                </a:solidFill>
              </a:rPr>
              <a:t>улахан</a:t>
            </a:r>
            <a:r>
              <a:rPr lang="ru-RU" sz="1400" dirty="0" smtClean="0">
                <a:solidFill>
                  <a:srgbClr val="C00000"/>
                </a:solidFill>
              </a:rPr>
              <a:t> </a:t>
            </a:r>
            <a:r>
              <a:rPr lang="ru-RU" sz="1400" dirty="0" err="1" smtClean="0">
                <a:solidFill>
                  <a:srgbClr val="C00000"/>
                </a:solidFill>
              </a:rPr>
              <a:t>кылааттарын</a:t>
            </a:r>
            <a:r>
              <a:rPr lang="ru-RU" sz="1400" dirty="0" smtClean="0">
                <a:solidFill>
                  <a:srgbClr val="C00000"/>
                </a:solidFill>
              </a:rPr>
              <a:t> </a:t>
            </a:r>
            <a:r>
              <a:rPr lang="ru-RU" sz="1400" dirty="0" err="1" smtClean="0">
                <a:solidFill>
                  <a:srgbClr val="C00000"/>
                </a:solidFill>
              </a:rPr>
              <a:t>киллэрсибиттэрэ</a:t>
            </a:r>
            <a:r>
              <a:rPr lang="ru-RU" sz="1400" dirty="0" smtClean="0">
                <a:solidFill>
                  <a:srgbClr val="C00000"/>
                </a:solidFill>
              </a:rPr>
              <a:t>. </a:t>
            </a:r>
            <a:r>
              <a:rPr lang="ru-RU" sz="1400" dirty="0" err="1" smtClean="0">
                <a:solidFill>
                  <a:srgbClr val="C00000"/>
                </a:solidFill>
              </a:rPr>
              <a:t>Учууталлар</a:t>
            </a:r>
            <a:r>
              <a:rPr lang="ru-RU" sz="1400" dirty="0" smtClean="0">
                <a:solidFill>
                  <a:srgbClr val="C00000"/>
                </a:solidFill>
              </a:rPr>
              <a:t> </a:t>
            </a:r>
            <a:r>
              <a:rPr lang="ru-RU" sz="1400" dirty="0" err="1" smtClean="0">
                <a:solidFill>
                  <a:srgbClr val="C00000"/>
                </a:solidFill>
              </a:rPr>
              <a:t>музейга</a:t>
            </a:r>
            <a:r>
              <a:rPr lang="ru-RU" sz="1400" dirty="0" smtClean="0">
                <a:solidFill>
                  <a:srgbClr val="C00000"/>
                </a:solidFill>
              </a:rPr>
              <a:t> </a:t>
            </a:r>
            <a:r>
              <a:rPr lang="ru-RU" sz="1400" dirty="0" err="1" smtClean="0">
                <a:solidFill>
                  <a:srgbClr val="C00000"/>
                </a:solidFill>
              </a:rPr>
              <a:t>көмөлөро</a:t>
            </a:r>
            <a:r>
              <a:rPr lang="ru-RU" sz="1400" dirty="0" smtClean="0">
                <a:solidFill>
                  <a:srgbClr val="C00000"/>
                </a:solidFill>
              </a:rPr>
              <a:t> </a:t>
            </a:r>
            <a:r>
              <a:rPr lang="ru-RU" sz="1400" dirty="0" err="1" smtClean="0">
                <a:solidFill>
                  <a:srgbClr val="C00000"/>
                </a:solidFill>
              </a:rPr>
              <a:t>боччум</a:t>
            </a:r>
            <a:r>
              <a:rPr lang="ru-RU" sz="1400" dirty="0" smtClean="0">
                <a:solidFill>
                  <a:srgbClr val="C00000"/>
                </a:solidFill>
              </a:rPr>
              <a:t>. </a:t>
            </a:r>
            <a:r>
              <a:rPr lang="ru-RU" sz="1400" dirty="0" err="1" smtClean="0">
                <a:solidFill>
                  <a:srgbClr val="C00000"/>
                </a:solidFill>
              </a:rPr>
              <a:t>Кинилэр</a:t>
            </a:r>
            <a:r>
              <a:rPr lang="ru-RU" sz="1400" dirty="0" smtClean="0">
                <a:solidFill>
                  <a:srgbClr val="C00000"/>
                </a:solidFill>
              </a:rPr>
              <a:t> </a:t>
            </a:r>
            <a:r>
              <a:rPr lang="ru-RU" sz="1400" dirty="0" err="1">
                <a:solidFill>
                  <a:srgbClr val="C00000"/>
                </a:solidFill>
              </a:rPr>
              <a:t>кыыл</a:t>
            </a:r>
            <a:r>
              <a:rPr lang="ru-RU" sz="1400" dirty="0">
                <a:solidFill>
                  <a:srgbClr val="C00000"/>
                </a:solidFill>
              </a:rPr>
              <a:t> </a:t>
            </a:r>
            <a:r>
              <a:rPr lang="ru-RU" sz="1400" dirty="0" err="1">
                <a:solidFill>
                  <a:srgbClr val="C00000"/>
                </a:solidFill>
              </a:rPr>
              <a:t>тириитин</a:t>
            </a:r>
            <a:r>
              <a:rPr lang="ru-RU" sz="1400" dirty="0">
                <a:solidFill>
                  <a:srgbClr val="C00000"/>
                </a:solidFill>
              </a:rPr>
              <a:t> </a:t>
            </a:r>
            <a:r>
              <a:rPr lang="ru-RU" sz="1400" dirty="0" err="1">
                <a:solidFill>
                  <a:srgbClr val="C00000"/>
                </a:solidFill>
              </a:rPr>
              <a:t>оҥорууга</a:t>
            </a:r>
            <a:r>
              <a:rPr lang="ru-RU" sz="1400" dirty="0">
                <a:solidFill>
                  <a:srgbClr val="C00000"/>
                </a:solidFill>
              </a:rPr>
              <a:t> </a:t>
            </a:r>
            <a:r>
              <a:rPr lang="ru-RU" sz="1400" dirty="0" err="1">
                <a:solidFill>
                  <a:srgbClr val="C00000"/>
                </a:solidFill>
              </a:rPr>
              <a:t>уонна</a:t>
            </a:r>
            <a:r>
              <a:rPr lang="ru-RU" sz="1400" dirty="0">
                <a:solidFill>
                  <a:srgbClr val="C00000"/>
                </a:solidFill>
              </a:rPr>
              <a:t> </a:t>
            </a:r>
            <a:r>
              <a:rPr lang="ru-RU" sz="1400" dirty="0" err="1">
                <a:solidFill>
                  <a:srgbClr val="C00000"/>
                </a:solidFill>
              </a:rPr>
              <a:t>чочуйууга</a:t>
            </a:r>
            <a:r>
              <a:rPr lang="ru-RU" sz="1400" dirty="0">
                <a:solidFill>
                  <a:srgbClr val="C00000"/>
                </a:solidFill>
              </a:rPr>
              <a:t> </a:t>
            </a:r>
            <a:r>
              <a:rPr lang="ru-RU" sz="1400" dirty="0" err="1">
                <a:solidFill>
                  <a:srgbClr val="C00000"/>
                </a:solidFill>
              </a:rPr>
              <a:t>сылдьаллара</a:t>
            </a:r>
            <a:r>
              <a:rPr lang="ru-RU" sz="1400" dirty="0">
                <a:solidFill>
                  <a:srgbClr val="C00000"/>
                </a:solidFill>
              </a:rPr>
              <a:t>, </a:t>
            </a:r>
            <a:r>
              <a:rPr lang="ru-RU" sz="1400" dirty="0" err="1">
                <a:solidFill>
                  <a:srgbClr val="C00000"/>
                </a:solidFill>
              </a:rPr>
              <a:t>маһы</a:t>
            </a:r>
            <a:r>
              <a:rPr lang="ru-RU" sz="1400" dirty="0">
                <a:solidFill>
                  <a:srgbClr val="C00000"/>
                </a:solidFill>
              </a:rPr>
              <a:t> </a:t>
            </a:r>
            <a:r>
              <a:rPr lang="ru-RU" sz="1400" dirty="0" err="1">
                <a:solidFill>
                  <a:srgbClr val="C00000"/>
                </a:solidFill>
              </a:rPr>
              <a:t>уһаналлара</a:t>
            </a:r>
            <a:r>
              <a:rPr lang="ru-RU" sz="1400" dirty="0">
                <a:solidFill>
                  <a:srgbClr val="C00000"/>
                </a:solidFill>
              </a:rPr>
              <a:t>. </a:t>
            </a:r>
            <a:r>
              <a:rPr lang="ru-RU" sz="1400" dirty="0" err="1">
                <a:solidFill>
                  <a:srgbClr val="C00000"/>
                </a:solidFill>
              </a:rPr>
              <a:t>Эбии</a:t>
            </a:r>
            <a:r>
              <a:rPr lang="ru-RU" sz="1400" dirty="0">
                <a:solidFill>
                  <a:srgbClr val="C00000"/>
                </a:solidFill>
              </a:rPr>
              <a:t> </a:t>
            </a:r>
            <a:r>
              <a:rPr lang="ru-RU" sz="1400" dirty="0" err="1">
                <a:solidFill>
                  <a:srgbClr val="C00000"/>
                </a:solidFill>
              </a:rPr>
              <a:t>матырыйаал</a:t>
            </a:r>
            <a:r>
              <a:rPr lang="ru-RU" sz="1400" dirty="0">
                <a:solidFill>
                  <a:srgbClr val="C00000"/>
                </a:solidFill>
              </a:rPr>
              <a:t> </a:t>
            </a:r>
            <a:r>
              <a:rPr lang="ru-RU" sz="1400" dirty="0" err="1">
                <a:solidFill>
                  <a:srgbClr val="C00000"/>
                </a:solidFill>
              </a:rPr>
              <a:t>хомуйса</a:t>
            </a:r>
            <a:r>
              <a:rPr lang="ru-RU" sz="1400" dirty="0">
                <a:solidFill>
                  <a:srgbClr val="C00000"/>
                </a:solidFill>
              </a:rPr>
              <a:t> </a:t>
            </a:r>
            <a:r>
              <a:rPr lang="ru-RU" sz="1400" dirty="0" err="1">
                <a:solidFill>
                  <a:srgbClr val="C00000"/>
                </a:solidFill>
              </a:rPr>
              <a:t>оҕолор</a:t>
            </a:r>
            <a:r>
              <a:rPr lang="ru-RU" sz="1400" dirty="0">
                <a:solidFill>
                  <a:srgbClr val="C00000"/>
                </a:solidFill>
              </a:rPr>
              <a:t> </a:t>
            </a:r>
            <a:r>
              <a:rPr lang="ru-RU" sz="1400" dirty="0" err="1">
                <a:solidFill>
                  <a:srgbClr val="C00000"/>
                </a:solidFill>
              </a:rPr>
              <a:t>учууталларын</a:t>
            </a:r>
            <a:r>
              <a:rPr lang="ru-RU" sz="1400" dirty="0">
                <a:solidFill>
                  <a:srgbClr val="C00000"/>
                </a:solidFill>
              </a:rPr>
              <a:t> </a:t>
            </a:r>
            <a:r>
              <a:rPr lang="ru-RU" sz="1400" dirty="0" err="1">
                <a:solidFill>
                  <a:srgbClr val="C00000"/>
                </a:solidFill>
              </a:rPr>
              <a:t>кытта</a:t>
            </a:r>
            <a:r>
              <a:rPr lang="ru-RU" sz="1400" dirty="0">
                <a:solidFill>
                  <a:srgbClr val="C00000"/>
                </a:solidFill>
              </a:rPr>
              <a:t> </a:t>
            </a:r>
            <a:r>
              <a:rPr lang="ru-RU" sz="1400" dirty="0" err="1">
                <a:solidFill>
                  <a:srgbClr val="C00000"/>
                </a:solidFill>
              </a:rPr>
              <a:t>тыаҕа</a:t>
            </a:r>
            <a:r>
              <a:rPr lang="ru-RU" sz="1400" dirty="0">
                <a:solidFill>
                  <a:srgbClr val="C00000"/>
                </a:solidFill>
              </a:rPr>
              <a:t> походка </a:t>
            </a:r>
            <a:r>
              <a:rPr lang="ru-RU" sz="1400" dirty="0" err="1">
                <a:solidFill>
                  <a:srgbClr val="C00000"/>
                </a:solidFill>
              </a:rPr>
              <a:t>бараллара</a:t>
            </a:r>
            <a:r>
              <a:rPr lang="ru-RU" sz="1400" dirty="0">
                <a:solidFill>
                  <a:srgbClr val="C00000"/>
                </a:solidFill>
              </a:rPr>
              <a:t>. </a:t>
            </a:r>
            <a:r>
              <a:rPr lang="ru-RU" sz="1400" dirty="0" err="1">
                <a:solidFill>
                  <a:srgbClr val="C00000"/>
                </a:solidFill>
              </a:rPr>
              <a:t>Биир</a:t>
            </a:r>
            <a:r>
              <a:rPr lang="ru-RU" sz="1400" dirty="0">
                <a:solidFill>
                  <a:srgbClr val="C00000"/>
                </a:solidFill>
              </a:rPr>
              <a:t> </a:t>
            </a:r>
            <a:r>
              <a:rPr lang="ru-RU" sz="1400" dirty="0" err="1">
                <a:solidFill>
                  <a:srgbClr val="C00000"/>
                </a:solidFill>
              </a:rPr>
              <a:t>оннук</a:t>
            </a:r>
            <a:r>
              <a:rPr lang="ru-RU" sz="1400" dirty="0">
                <a:solidFill>
                  <a:srgbClr val="C00000"/>
                </a:solidFill>
              </a:rPr>
              <a:t> </a:t>
            </a:r>
            <a:r>
              <a:rPr lang="ru-RU" sz="1400" dirty="0" err="1">
                <a:solidFill>
                  <a:srgbClr val="C00000"/>
                </a:solidFill>
              </a:rPr>
              <a:t>улахан</a:t>
            </a:r>
            <a:r>
              <a:rPr lang="ru-RU" sz="1400" dirty="0">
                <a:solidFill>
                  <a:srgbClr val="C00000"/>
                </a:solidFill>
              </a:rPr>
              <a:t> поход </a:t>
            </a:r>
            <a:r>
              <a:rPr lang="ru-RU" sz="1400" dirty="0" err="1">
                <a:solidFill>
                  <a:srgbClr val="C00000"/>
                </a:solidFill>
              </a:rPr>
              <a:t>экспедицияҕа</a:t>
            </a:r>
            <a:r>
              <a:rPr lang="ru-RU" sz="1400" dirty="0">
                <a:solidFill>
                  <a:srgbClr val="C00000"/>
                </a:solidFill>
              </a:rPr>
              <a:t> </a:t>
            </a:r>
            <a:r>
              <a:rPr lang="ru-RU" sz="1400" dirty="0" err="1">
                <a:solidFill>
                  <a:srgbClr val="C00000"/>
                </a:solidFill>
              </a:rPr>
              <a:t>кубулуйан</a:t>
            </a:r>
            <a:r>
              <a:rPr lang="ru-RU" sz="1400" dirty="0">
                <a:solidFill>
                  <a:srgbClr val="C00000"/>
                </a:solidFill>
              </a:rPr>
              <a:t> 1968 </a:t>
            </a:r>
            <a:r>
              <a:rPr lang="ru-RU" sz="1400" dirty="0" err="1">
                <a:solidFill>
                  <a:srgbClr val="C00000"/>
                </a:solidFill>
              </a:rPr>
              <a:t>сыллаахха</a:t>
            </a:r>
            <a:r>
              <a:rPr lang="ru-RU" sz="1400" dirty="0">
                <a:solidFill>
                  <a:srgbClr val="C00000"/>
                </a:solidFill>
              </a:rPr>
              <a:t> </a:t>
            </a:r>
            <a:r>
              <a:rPr lang="ru-RU" sz="1400" dirty="0" err="1">
                <a:solidFill>
                  <a:srgbClr val="C00000"/>
                </a:solidFill>
              </a:rPr>
              <a:t>Булун</a:t>
            </a:r>
            <a:r>
              <a:rPr lang="ru-RU" sz="1400" dirty="0">
                <a:solidFill>
                  <a:srgbClr val="C00000"/>
                </a:solidFill>
              </a:rPr>
              <a:t> </a:t>
            </a:r>
            <a:r>
              <a:rPr lang="ru-RU" sz="1400" dirty="0" err="1">
                <a:solidFill>
                  <a:srgbClr val="C00000"/>
                </a:solidFill>
              </a:rPr>
              <a:t>улууһугар</a:t>
            </a:r>
            <a:r>
              <a:rPr lang="ru-RU" sz="1400" dirty="0">
                <a:solidFill>
                  <a:srgbClr val="C00000"/>
                </a:solidFill>
              </a:rPr>
              <a:t> </a:t>
            </a:r>
            <a:r>
              <a:rPr lang="ru-RU" sz="1400" dirty="0" err="1">
                <a:solidFill>
                  <a:srgbClr val="C00000"/>
                </a:solidFill>
              </a:rPr>
              <a:t>айаннаабыта</a:t>
            </a:r>
            <a:r>
              <a:rPr lang="ru-RU" sz="1400" dirty="0"/>
              <a:t>.</a:t>
            </a:r>
          </a:p>
        </p:txBody>
      </p:sp>
    </p:spTree>
    <p:extLst>
      <p:ext uri="{BB962C8B-B14F-4D97-AF65-F5344CB8AC3E}">
        <p14:creationId xmlns:p14="http://schemas.microsoft.com/office/powerpoint/2010/main" val="262652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273" y="2025485"/>
            <a:ext cx="8534400" cy="1507067"/>
          </a:xfrm>
        </p:spPr>
        <p:txBody>
          <a:bodyPr>
            <a:normAutofit fontScale="90000"/>
          </a:bodyPr>
          <a:lstStyle/>
          <a:p>
            <a:pPr algn="ctr"/>
            <a:r>
              <a:rPr lang="sah-RU" b="1" i="1" dirty="0" smtClean="0">
                <a:latin typeface="Times New Roman" panose="02020603050405020304" pitchFamily="18" charset="0"/>
                <a:cs typeface="Times New Roman" panose="02020603050405020304" pitchFamily="18" charset="0"/>
              </a:rPr>
              <a:t>Презентацию подготвили</a:t>
            </a:r>
            <a:br>
              <a:rPr lang="sah-RU" b="1" i="1" dirty="0" smtClean="0">
                <a:latin typeface="Times New Roman" panose="02020603050405020304" pitchFamily="18" charset="0"/>
                <a:cs typeface="Times New Roman" panose="02020603050405020304" pitchFamily="18" charset="0"/>
              </a:rPr>
            </a:br>
            <a:r>
              <a:rPr lang="sah-RU" b="1" i="1" dirty="0" smtClean="0">
                <a:latin typeface="Times New Roman" panose="02020603050405020304" pitchFamily="18" charset="0"/>
                <a:cs typeface="Times New Roman" panose="02020603050405020304" pitchFamily="18" charset="0"/>
              </a:rPr>
              <a:t> Семенов урсун уонна людмила</a:t>
            </a:r>
            <a:br>
              <a:rPr lang="sah-RU" b="1" i="1" dirty="0" smtClean="0">
                <a:latin typeface="Times New Roman" panose="02020603050405020304" pitchFamily="18" charset="0"/>
                <a:cs typeface="Times New Roman" panose="02020603050405020304" pitchFamily="18" charset="0"/>
              </a:rPr>
            </a:br>
            <a:r>
              <a:rPr lang="sah-RU" b="1" i="1" dirty="0" smtClean="0">
                <a:latin typeface="Times New Roman" panose="02020603050405020304" pitchFamily="18" charset="0"/>
                <a:cs typeface="Times New Roman" panose="02020603050405020304" pitchFamily="18" charset="0"/>
              </a:rPr>
              <a:t>подготвительная к школе группа </a:t>
            </a:r>
            <a:r>
              <a:rPr lang="ru-RU" b="1" i="1" dirty="0" smtClean="0">
                <a:latin typeface="Times New Roman" panose="02020603050405020304" pitchFamily="18" charset="0"/>
                <a:cs typeface="Times New Roman" panose="02020603050405020304" pitchFamily="18" charset="0"/>
              </a:rPr>
              <a:t>«</a:t>
            </a:r>
            <a:r>
              <a:rPr lang="ru-RU" b="1" i="1" dirty="0" err="1" smtClean="0">
                <a:latin typeface="Times New Roman" panose="02020603050405020304" pitchFamily="18" charset="0"/>
                <a:cs typeface="Times New Roman" panose="02020603050405020304" pitchFamily="18" charset="0"/>
              </a:rPr>
              <a:t>Чуораанчык</a:t>
            </a:r>
            <a:r>
              <a:rPr lang="ru-RU" b="1" i="1" dirty="0" smtClean="0">
                <a:latin typeface="Times New Roman" panose="02020603050405020304" pitchFamily="18" charset="0"/>
                <a:cs typeface="Times New Roman" panose="02020603050405020304" pitchFamily="18" charset="0"/>
              </a:rPr>
              <a:t>»</a:t>
            </a: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344838"/>
      </p:ext>
    </p:extLst>
  </p:cSld>
  <p:clrMapOvr>
    <a:masterClrMapping/>
  </p:clrMapOvr>
</p:sld>
</file>

<file path=ppt/theme/theme1.xml><?xml version="1.0" encoding="utf-8"?>
<a:theme xmlns:a="http://schemas.openxmlformats.org/drawingml/2006/main" name="Сектор">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823</TotalTime>
  <Words>433</Words>
  <Application>Microsoft Office PowerPoint</Application>
  <PresentationFormat>Произвольный</PresentationFormat>
  <Paragraphs>36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Сектор</vt:lpstr>
      <vt:lpstr>  Сунтарский улус находится в 989 км от столицы республики — города Якутска. По территории района протекает река Вилюй - самый длинный и широкий приток.  Район Граничит с Олекминским, Мирнинским, Верхне-Вилюйским, Нюрбинским, Ленскими улусами. Здесь добывают природный газ, нефть, каменный уголь, природный цеолит и поваренную соль. Основное занятие населения — сельское хозяйство.  The Suntarsky Ulus is located in the middle reaches of the Vilyui River, which is one of the longest and widest tributaries of the Lena - the pride of the Russian North. It borders on Olekminsky, Mirninsky, Verkhne-Vilyuisky, Nyurbinsky, Lensky uluses and is located 989 km from the capital of the republic - the city of Yakutsk. Ulus is rich in natural gas, oil, coal, natural zeolite, and table salt. The main occupation of the population is agriculture.</vt:lpstr>
      <vt:lpstr>Презентация PowerPoint</vt:lpstr>
      <vt:lpstr>Основатель музея - учитель биологии Андреев Борис Николаевич (1915 – 1985гг.), отличник просвещения СССР, заслуженный учитель школ РСФСР, заслуженный работник культуры ЯАССР, кавалер орденов Октябрьской революции и Трудового Красного Знамени.  The founder of a museum is a biology teacher Boris Nikolayevich Andreyev (1915 - 1985), an excellent student of education in the USSR, an honored school teacher of the RSFSR, an honored cultural worker of the YASSR, a holder of the Orders of the October Revolution and the Red Banner of Labor.</vt:lpstr>
      <vt:lpstr>Презентация PowerPoint</vt:lpstr>
      <vt:lpstr> в музее насчитывается более 4000 экспонатов: чучела белого медведя, жирафа, куланов, исполинского кенгуру, броненосца, крокодилов. Самая крупная коллекция — это птицы. их насчитывается 570 видов и подвидов. Наиболее полно представлены флора и фауна Якутского края. Экспозиция занимает 8 залов из 16. Здесь можно ощутить дыхание якутской зимы, услышать голос природы.  Currently, the museum has over 4,000 exhibits. Among the most valuable and rare are stuffed polar bears, giraffes, kulans, giant kangaroos, armadillos, crocodiles and much more. The largest collection is birds, there are 570 species and subspecies. The collection is constantly updated. There are more than 400 other stuffed animals. The flora and fauna of the Yakutsk Territory are most fully represented. The exposition occupies 8 rooms out of 16. Here you can feel the breath of the Yakut winter, hear the voice of nature.</vt:lpstr>
      <vt:lpstr>местные жители Захаров П.В., Павлов Г.И., Жирков М.М. Тимофеев А.Е., Андреев В.И. и другие помогают в пополнении коллекций музея. Учителя школы помогали в обработке и выделке шкур животных, выполняли столярные работы. Школьники вместе с учителями биологии ходили в походы, собирая материал для экспонатов. В 1968 г. была организована первая экспедиция в Булунский район для сбора материалов и установления связи.  Local residents made a significant contribution to the replenishment of the museum's exhibits: Zakharov P.V., Pavlov G.I., Zhirkov M.M. Timofeev A.E., Andreev V.I. and many others. Teachers of Secondary school usually come to work at the museum after school hours. They helped in the processing and dressing of animal skins, performed carpentry work. Pupils and biology teachers often go on hikes, collecting material for the exhibits. In 1968, the first expedition to the Bulunsky region was organized to collect materials and establish communications.</vt:lpstr>
      <vt:lpstr>Презентацию подготвили  Семенов урсун уонна людмила подготвительная к школе группа «Чуораанчык»</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ПАРУС</cp:lastModifiedBy>
  <cp:revision>25</cp:revision>
  <dcterms:created xsi:type="dcterms:W3CDTF">2021-12-13T13:51:59Z</dcterms:created>
  <dcterms:modified xsi:type="dcterms:W3CDTF">2022-01-14T04:04:38Z</dcterms:modified>
</cp:coreProperties>
</file>