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4"/>
  </p:sldMasterIdLst>
  <p:notesMasterIdLst>
    <p:notesMasterId r:id="rId17"/>
  </p:notesMasterIdLst>
  <p:handoutMasterIdLst>
    <p:handoutMasterId r:id="rId18"/>
  </p:handoutMasterIdLst>
  <p:sldIdLst>
    <p:sldId id="274" r:id="rId5"/>
    <p:sldId id="447" r:id="rId6"/>
    <p:sldId id="479" r:id="rId7"/>
    <p:sldId id="481" r:id="rId8"/>
    <p:sldId id="501" r:id="rId9"/>
    <p:sldId id="483" r:id="rId10"/>
    <p:sldId id="484" r:id="rId11"/>
    <p:sldId id="485" r:id="rId12"/>
    <p:sldId id="486" r:id="rId13"/>
    <p:sldId id="504" r:id="rId14"/>
    <p:sldId id="420" r:id="rId15"/>
    <p:sldId id="505" r:id="rId16"/>
  </p:sldIdLst>
  <p:sldSz cx="10287000" cy="6858000" type="35mm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1BC"/>
    <a:srgbClr val="0BB517"/>
    <a:srgbClr val="003300"/>
    <a:srgbClr val="CFDCED"/>
    <a:srgbClr val="B1C6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72" autoAdjust="0"/>
    <p:restoredTop sz="0" autoAdjust="0"/>
  </p:normalViewPr>
  <p:slideViewPr>
    <p:cSldViewPr snapToGrid="0">
      <p:cViewPr>
        <p:scale>
          <a:sx n="100" d="100"/>
          <a:sy n="100" d="100"/>
        </p:scale>
        <p:origin x="-114" y="-102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4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FE14A-16AB-4C40-A7D8-3F677DBFF089}" type="datetimeFigureOut">
              <a:rPr lang="ru-RU" smtClean="0"/>
              <a:pPr/>
              <a:t>28.12.2023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2EAA1-4B8A-4329-A86F-FE349EDDC6F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50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A5BB7-EDD2-4B8D-93DB-AF0055258AEF}" type="datetimeFigureOut">
              <a:rPr lang="ru-RU" smtClean="0"/>
              <a:pPr/>
              <a:t>28.12.2023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6A899-0740-419B-AA5C-A78CCC995C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11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1525" y="2130434"/>
            <a:ext cx="874395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28.12.2023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80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28.12.2023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01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90339" y="274647"/>
            <a:ext cx="2603897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8649" y="274647"/>
            <a:ext cx="764024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28.12.2023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663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28.12.2023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00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602" y="4406909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28.12.2023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98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78647" y="1600206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72162" y="1600206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28.12.2023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4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25658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25658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28.12.2023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55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28.12.2023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39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28.12.2023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14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1931" y="273059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28.12.2023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91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ru-RU" smtClean="0"/>
              <a:pPr/>
              <a:t>28.12.2023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45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4350" y="6356359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1F0EC-4F60-4544-9956-271209A740FE}" type="datetimeFigureOut">
              <a:rPr lang="ru-RU" smtClean="0"/>
              <a:pPr/>
              <a:t>28.12.2023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14725" y="6356359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72350" y="6356359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7A5AD-5AEC-42D0-A3BE-F46B405763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77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ov.cap.ru/Content2019/orgs/GovId_897/1712_prikaz_o_provedenii_sochineniya_(izlozheniya)_19-20_uch_g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ipi.ru/itogovoe-sochineni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ge.fipi.ru/os11/xmodules/qprint/index.php?proj=FBCAFDDFA469AEBD4FAAED11E271A183" TargetMode="External"/><Relationship Id="rId2" Type="http://schemas.openxmlformats.org/officeDocument/2006/relationships/hyperlink" Target="https://fipi.ru/itogovoe-sochineni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fipi.ru/itogovoe-sochineni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ctrTitle"/>
          </p:nvPr>
        </p:nvSpPr>
        <p:spPr>
          <a:xfrm>
            <a:off x="545040" y="2343807"/>
            <a:ext cx="9310093" cy="249722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2060"/>
                </a:solidFill>
              </a:rPr>
              <a:t>Организация и проведение итогового сочинения (изложения) </a:t>
            </a:r>
            <a:br>
              <a:rPr lang="ru-RU" sz="4800" b="1" dirty="0">
                <a:solidFill>
                  <a:srgbClr val="002060"/>
                </a:solidFill>
              </a:rPr>
            </a:br>
            <a:r>
              <a:rPr lang="ru-RU" sz="4800" b="1" dirty="0">
                <a:solidFill>
                  <a:srgbClr val="002060"/>
                </a:solidFill>
              </a:rPr>
              <a:t>6 декабря 2023 г.</a:t>
            </a:r>
            <a:br>
              <a:rPr lang="ru-RU" sz="4800" b="1" dirty="0">
                <a:solidFill>
                  <a:srgbClr val="002060"/>
                </a:solidFill>
              </a:rPr>
            </a:br>
            <a:r>
              <a:rPr lang="ru-RU" sz="2800" b="1" i="1" dirty="0">
                <a:solidFill>
                  <a:srgbClr val="002060"/>
                </a:solidFill>
              </a:rPr>
              <a:t>7 февраля 2024 г. </a:t>
            </a:r>
            <a:br>
              <a:rPr lang="ru-RU" sz="2800" b="1" i="1" dirty="0">
                <a:solidFill>
                  <a:srgbClr val="002060"/>
                </a:solidFill>
              </a:rPr>
            </a:br>
            <a:r>
              <a:rPr lang="ru-RU" sz="2800" b="1" i="1" dirty="0">
                <a:solidFill>
                  <a:srgbClr val="002060"/>
                </a:solidFill>
              </a:rPr>
              <a:t>10 апреля 2024 г.</a:t>
            </a:r>
            <a:r>
              <a:rPr lang="ru-RU" sz="4800" b="1" i="1" dirty="0">
                <a:solidFill>
                  <a:schemeClr val="tx1"/>
                </a:solidFill>
              </a:rPr>
              <a:t/>
            </a:r>
            <a:br>
              <a:rPr lang="ru-RU" sz="4800" b="1" i="1" dirty="0">
                <a:solidFill>
                  <a:schemeClr val="tx1"/>
                </a:solidFill>
              </a:rPr>
            </a:br>
            <a:r>
              <a:rPr lang="ru-RU" sz="4800" b="1" dirty="0">
                <a:solidFill>
                  <a:schemeClr val="tx1"/>
                </a:solidFill>
              </a:rPr>
              <a:t/>
            </a:r>
            <a:br>
              <a:rPr lang="ru-RU" sz="4800" b="1" dirty="0">
                <a:solidFill>
                  <a:schemeClr val="tx1"/>
                </a:solidFill>
              </a:rPr>
            </a:b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subTitle" idx="1"/>
          </p:nvPr>
        </p:nvSpPr>
        <p:spPr>
          <a:xfrm>
            <a:off x="1498402" y="6021388"/>
            <a:ext cx="7200900" cy="404812"/>
          </a:xfrm>
        </p:spPr>
        <p:txBody>
          <a:bodyPr rtlCol="0">
            <a:no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01 декабря 2023 г.</a:t>
            </a:r>
          </a:p>
        </p:txBody>
      </p:sp>
      <p:sp>
        <p:nvSpPr>
          <p:cNvPr id="14339" name="Подзаголовок 2"/>
          <p:cNvSpPr txBox="1">
            <a:spLocks/>
          </p:cNvSpPr>
          <p:nvPr/>
        </p:nvSpPr>
        <p:spPr bwMode="auto">
          <a:xfrm>
            <a:off x="282179" y="115888"/>
            <a:ext cx="969213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/>
            <a:r>
              <a:rPr lang="ru-RU" sz="2400" b="1" dirty="0">
                <a:latin typeface="Calibri" pitchFamily="34" charset="0"/>
                <a:cs typeface="Segoe UI" pitchFamily="34" charset="0"/>
              </a:rPr>
              <a:t>АУ «Центр мониторинга и образования» города Чебоксары</a:t>
            </a:r>
            <a:endParaRPr lang="nl-NL" sz="2400" b="1" dirty="0">
              <a:latin typeface="Calibr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188" y="274638"/>
            <a:ext cx="9825318" cy="63976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Даты проведения итогового сочинения (изложения)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9977" y="1196790"/>
            <a:ext cx="9861177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/>
              <a:t>Основная дата проведения </a:t>
            </a:r>
          </a:p>
          <a:p>
            <a:pPr algn="ctr">
              <a:buNone/>
            </a:pPr>
            <a:r>
              <a:rPr lang="ru-RU" sz="2800" dirty="0"/>
              <a:t>(первая среда декабря)  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6 декабря 2023 г.</a:t>
            </a:r>
          </a:p>
          <a:p>
            <a:endParaRPr lang="ru-RU" sz="2800" dirty="0"/>
          </a:p>
          <a:p>
            <a:pPr algn="ctr">
              <a:buNone/>
            </a:pPr>
            <a:r>
              <a:rPr lang="ru-RU" sz="2800" b="1" dirty="0"/>
              <a:t>Дополнительные даты </a:t>
            </a:r>
          </a:p>
          <a:p>
            <a:pPr algn="ctr">
              <a:buNone/>
            </a:pPr>
            <a:r>
              <a:rPr lang="ru-RU" sz="2800" dirty="0"/>
              <a:t>(первая среда февраля и </a:t>
            </a:r>
            <a:r>
              <a:rPr lang="ru-RU" sz="2800" b="1" u="sng" dirty="0"/>
              <a:t>вторая среда апреля</a:t>
            </a:r>
            <a:r>
              <a:rPr lang="ru-RU" sz="2800" dirty="0"/>
              <a:t>)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7 февраля 2024 г.</a:t>
            </a:r>
          </a:p>
          <a:p>
            <a:pPr algn="ctr">
              <a:buNone/>
            </a:pPr>
            <a:r>
              <a:rPr lang="ru-RU" sz="2800" b="1" u="sng" dirty="0">
                <a:solidFill>
                  <a:srgbClr val="C00000"/>
                </a:solidFill>
              </a:rPr>
              <a:t>10 апреля 2024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3930" y="224118"/>
            <a:ext cx="9815626" cy="6436657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b="1" u="sng" dirty="0">
                <a:solidFill>
                  <a:srgbClr val="C00000"/>
                </a:solidFill>
              </a:rPr>
              <a:t>Итоговое сочинение (изложение)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как условие допуска к ГИА проводится для обучающихся 11 (12) классов, экстернов</a:t>
            </a:r>
          </a:p>
          <a:p>
            <a:pPr marL="457200" indent="-45720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</a:rPr>
              <a:t>	</a:t>
            </a:r>
            <a:r>
              <a:rPr lang="ru-RU" sz="2400" dirty="0"/>
              <a:t>-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оценивается по принципу «зачет», «незачет»; </a:t>
            </a:r>
          </a:p>
          <a:p>
            <a:pPr marL="457200" indent="-457200" algn="just">
              <a:spcBef>
                <a:spcPts val="0"/>
              </a:spcBef>
              <a:buNone/>
            </a:pPr>
            <a:r>
              <a:rPr lang="ru-RU" sz="2400" dirty="0"/>
              <a:t>	- как допуск к ГИА действует бессрочно.</a:t>
            </a:r>
          </a:p>
          <a:p>
            <a:r>
              <a:rPr lang="ru-RU" sz="2400" b="1" u="sng" dirty="0">
                <a:solidFill>
                  <a:srgbClr val="C00000"/>
                </a:solidFill>
              </a:rPr>
              <a:t>Итоговое изложение </a:t>
            </a:r>
            <a:r>
              <a:rPr lang="ru-RU" sz="2400" dirty="0"/>
              <a:t>вправе писать: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/>
              <a:t>	- обучающиеся с ОВЗ, экстерны с ОВЗ,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/>
              <a:t>	- обучающиеся – дети-инвалиды и инвалиды, экстерны – дети-инвалиды и инвалиды,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/>
              <a:t>	- обучающиеся в специальных учебно-воспитательных учреждениях закрытого типа, а также в учреждениях, исполняющих наказание в виде лишения свободы,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/>
              <a:t>	- лица, обучающиеся по состоянию здоровья на дому,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/>
              <a:t>	- лица, обучающиеся в ОО, в том числе санаторно-курортных, в которых проводятся необходимые лечебные, реабилитационные и оздоровительные мероприятия. </a:t>
            </a:r>
          </a:p>
          <a:p>
            <a:pPr>
              <a:buNone/>
            </a:pPr>
            <a:r>
              <a:rPr lang="ru-RU" sz="1800" b="1" i="1" dirty="0"/>
              <a:t>	</a:t>
            </a:r>
            <a:endParaRPr lang="ru-RU" sz="1600" b="1" i="1" dirty="0"/>
          </a:p>
          <a:p>
            <a:pPr>
              <a:buNone/>
            </a:pPr>
            <a:r>
              <a:rPr lang="ru-RU" sz="1600" b="1" i="1" dirty="0"/>
              <a:t>	</a:t>
            </a:r>
            <a:r>
              <a:rPr lang="ru-RU" sz="1600" b="1" i="1" dirty="0">
                <a:solidFill>
                  <a:srgbClr val="FF0000"/>
                </a:solidFill>
              </a:rPr>
              <a:t>*Обучающиеся 10 классов</a:t>
            </a:r>
            <a:r>
              <a:rPr lang="ru-RU" sz="1600" i="1" dirty="0">
                <a:solidFill>
                  <a:srgbClr val="FF0000"/>
                </a:solidFill>
              </a:rPr>
              <a:t>, участвующие в экзаменах по отдельным учебным предметам, освоение которых завершилось ранее, не участвуют в итоговом сочинении (изложении) по окончании 10 класса.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209" y="211885"/>
            <a:ext cx="9258300" cy="33496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Итоговое сочинение (изложение)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294" y="627529"/>
            <a:ext cx="9968754" cy="574061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200" b="1" dirty="0"/>
              <a:t>Место регистрации </a:t>
            </a:r>
            <a:r>
              <a:rPr lang="ru-RU" sz="2200" dirty="0"/>
              <a:t>– образовательная организация </a:t>
            </a:r>
          </a:p>
          <a:p>
            <a:pPr>
              <a:spcBef>
                <a:spcPts val="0"/>
              </a:spcBef>
              <a:buNone/>
            </a:pPr>
            <a:r>
              <a:rPr lang="ru-RU" sz="2200" i="1" dirty="0"/>
              <a:t>      - заявление с 2023 г. не содержит согласие на обработку </a:t>
            </a:r>
            <a:r>
              <a:rPr lang="ru-RU" sz="2200" i="1" dirty="0" err="1"/>
              <a:t>ПДн</a:t>
            </a:r>
            <a:r>
              <a:rPr lang="ru-RU" sz="2200" i="1" dirty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ru-RU" sz="2200" i="1" dirty="0"/>
              <a:t>	- обучающиеся с ОВЗ, дети-инвалиды и инвалиды к заявлению прилагают копию рекомендации ПМПК или справки об инвалидности, выданной ФГУ МСЭ) </a:t>
            </a:r>
          </a:p>
          <a:p>
            <a:pPr>
              <a:spcBef>
                <a:spcPts val="0"/>
              </a:spcBef>
            </a:pPr>
            <a:r>
              <a:rPr lang="ru-RU" sz="2200" b="1" dirty="0">
                <a:solidFill>
                  <a:srgbClr val="C00000"/>
                </a:solidFill>
              </a:rPr>
              <a:t>06.12.2023</a:t>
            </a:r>
            <a:r>
              <a:rPr lang="ru-RU" sz="2200" b="1" dirty="0">
                <a:solidFill>
                  <a:srgbClr val="0411BC"/>
                </a:solidFill>
              </a:rPr>
              <a:t> </a:t>
            </a:r>
            <a:r>
              <a:rPr lang="ru-RU" sz="2200" b="1" dirty="0"/>
              <a:t>– </a:t>
            </a:r>
            <a:r>
              <a:rPr lang="ru-RU" sz="2200" dirty="0"/>
              <a:t>обучающиеся 11 (12) классов, экстерны;</a:t>
            </a:r>
          </a:p>
          <a:p>
            <a:pPr>
              <a:spcBef>
                <a:spcPts val="0"/>
              </a:spcBef>
            </a:pPr>
            <a:r>
              <a:rPr lang="ru-RU" sz="2200" b="1" i="1" dirty="0">
                <a:solidFill>
                  <a:srgbClr val="0411BC"/>
                </a:solidFill>
              </a:rPr>
              <a:t>07.02.2024, 10.04.2024</a:t>
            </a:r>
            <a:r>
              <a:rPr lang="ru-RU" sz="2200" b="1" dirty="0">
                <a:solidFill>
                  <a:srgbClr val="0411BC"/>
                </a:solidFill>
              </a:rPr>
              <a:t> </a:t>
            </a:r>
            <a:r>
              <a:rPr lang="ru-RU" sz="2200" b="1" dirty="0"/>
              <a:t>– </a:t>
            </a:r>
            <a:r>
              <a:rPr lang="ru-RU" sz="2200" dirty="0"/>
              <a:t>обучающиеся, экстерны:</a:t>
            </a:r>
          </a:p>
          <a:p>
            <a:pPr>
              <a:spcBef>
                <a:spcPts val="0"/>
              </a:spcBef>
              <a:buNone/>
            </a:pPr>
            <a:r>
              <a:rPr lang="ru-RU" sz="2200" i="1" dirty="0"/>
              <a:t>	- </a:t>
            </a:r>
            <a:r>
              <a:rPr lang="ru-RU" sz="2000" i="1" dirty="0"/>
              <a:t>получившие неудовлетворительный результат («незачет»), </a:t>
            </a:r>
          </a:p>
          <a:p>
            <a:pPr>
              <a:spcBef>
                <a:spcPts val="0"/>
              </a:spcBef>
              <a:buNone/>
            </a:pPr>
            <a:r>
              <a:rPr lang="ru-RU" sz="2000" i="1" dirty="0"/>
              <a:t>	- не явившиеся по уважительным причинам,</a:t>
            </a:r>
          </a:p>
          <a:p>
            <a:pPr>
              <a:spcBef>
                <a:spcPts val="0"/>
              </a:spcBef>
              <a:buNone/>
            </a:pPr>
            <a:r>
              <a:rPr lang="ru-RU" sz="2000" i="1" dirty="0"/>
              <a:t>	- не завершившие написание по уважительным причинам, </a:t>
            </a:r>
          </a:p>
          <a:p>
            <a:pPr>
              <a:spcBef>
                <a:spcPts val="0"/>
              </a:spcBef>
              <a:buNone/>
            </a:pPr>
            <a:r>
              <a:rPr lang="ru-RU" sz="2000" i="1" dirty="0"/>
              <a:t>	- удаленные с итогового сочинения (изложения) за нарушение требований Порядка. </a:t>
            </a:r>
          </a:p>
          <a:p>
            <a:pPr>
              <a:spcBef>
                <a:spcPts val="0"/>
              </a:spcBef>
            </a:pPr>
            <a:r>
              <a:rPr lang="ru-RU" sz="2200" b="1" dirty="0"/>
              <a:t>Место проведения </a:t>
            </a:r>
            <a:r>
              <a:rPr lang="ru-RU" sz="2200" dirty="0"/>
              <a:t>– образовательная организация</a:t>
            </a:r>
          </a:p>
          <a:p>
            <a:pPr>
              <a:spcBef>
                <a:spcPts val="0"/>
              </a:spcBef>
              <a:buNone/>
            </a:pPr>
            <a:r>
              <a:rPr lang="ru-RU" sz="2200" b="1" i="1" dirty="0"/>
              <a:t>	Начало: </a:t>
            </a:r>
            <a:r>
              <a:rPr lang="ru-RU" sz="2200" b="1" i="1" dirty="0">
                <a:solidFill>
                  <a:srgbClr val="0411BC"/>
                </a:solidFill>
              </a:rPr>
              <a:t>10.00 </a:t>
            </a:r>
          </a:p>
          <a:p>
            <a:pPr>
              <a:spcBef>
                <a:spcPts val="0"/>
              </a:spcBef>
              <a:buNone/>
            </a:pPr>
            <a:r>
              <a:rPr lang="ru-RU" sz="2200" b="1" i="1" dirty="0"/>
              <a:t>	Продолжительность: </a:t>
            </a:r>
            <a:r>
              <a:rPr lang="ru-RU" sz="2200" b="1" i="1" dirty="0">
                <a:solidFill>
                  <a:srgbClr val="0411BC"/>
                </a:solidFill>
              </a:rPr>
              <a:t>3 ч. 55 мин (235 минут). </a:t>
            </a:r>
          </a:p>
          <a:p>
            <a:pPr>
              <a:spcBef>
                <a:spcPts val="0"/>
              </a:spcBef>
              <a:buNone/>
            </a:pPr>
            <a:r>
              <a:rPr lang="ru-RU" sz="2200" b="1" i="1" dirty="0"/>
              <a:t>	(для детей с ОВЗ </a:t>
            </a:r>
            <a:r>
              <a:rPr lang="ru-RU" sz="2200" b="1" i="1" dirty="0">
                <a:solidFill>
                  <a:srgbClr val="0411BC"/>
                </a:solidFill>
              </a:rPr>
              <a:t>+ 1,5 часа</a:t>
            </a:r>
            <a:r>
              <a:rPr lang="ru-RU" sz="2200" b="1" i="1" dirty="0"/>
              <a:t>, с питанием)</a:t>
            </a:r>
          </a:p>
          <a:p>
            <a:pPr>
              <a:spcBef>
                <a:spcPts val="0"/>
              </a:spcBef>
            </a:pPr>
            <a:r>
              <a:rPr lang="ru-RU" sz="2200" b="1" dirty="0"/>
              <a:t>Размещение конкретных тем сочинения </a:t>
            </a:r>
            <a:r>
              <a:rPr lang="ru-RU" sz="2200" dirty="0"/>
              <a:t>на портале </a:t>
            </a:r>
            <a:r>
              <a:rPr lang="en-US" sz="2200" b="1" u="sng" dirty="0">
                <a:solidFill>
                  <a:srgbClr val="C00000"/>
                </a:solidFill>
              </a:rPr>
              <a:t>topic.rustest.ru</a:t>
            </a:r>
            <a:r>
              <a:rPr lang="ru-RU" sz="2200" u="sng" dirty="0">
                <a:solidFill>
                  <a:srgbClr val="FF0000"/>
                </a:solidFill>
              </a:rPr>
              <a:t> </a:t>
            </a:r>
            <a:r>
              <a:rPr lang="ru-RU" sz="2200" dirty="0"/>
              <a:t>за </a:t>
            </a:r>
            <a:r>
              <a:rPr lang="ru-RU" sz="2200" b="1" dirty="0">
                <a:solidFill>
                  <a:srgbClr val="C00000"/>
                </a:solidFill>
              </a:rPr>
              <a:t>15 минут </a:t>
            </a:r>
            <a:r>
              <a:rPr lang="ru-RU" sz="2200" dirty="0"/>
              <a:t>до начала</a:t>
            </a:r>
            <a:r>
              <a:rPr lang="en-US" sz="2200" dirty="0"/>
              <a:t> </a:t>
            </a:r>
            <a:r>
              <a:rPr lang="ru-RU" sz="2200" dirty="0"/>
              <a:t>проведения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352" y="274638"/>
            <a:ext cx="9501351" cy="79216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Нормативное методическое обеспечение проведения Итогового сочинения (изложения)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656" y="1129553"/>
            <a:ext cx="9836742" cy="5581213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Приказ Минпросвещения России и Рособрнадзора от 04.04.2023 №233/552 «Об утверждении Порядка проведения государственной итоговой аттестации по образовательным программам среднего общего образования»;</a:t>
            </a:r>
          </a:p>
          <a:p>
            <a:pPr algn="just"/>
            <a:r>
              <a:rPr lang="ru-RU" sz="2400" dirty="0"/>
              <a:t>Методические рекомендации по организации и проведению итогового сочинения (изложения) в 2023/2024 учебном году (письмо Рособрнадзора от 21.09.2023 № 04-303);</a:t>
            </a:r>
            <a:endParaRPr lang="ru-RU" sz="2400" dirty="0">
              <a:hlinkClick r:id="rId2"/>
            </a:endParaRPr>
          </a:p>
          <a:p>
            <a:pPr algn="just"/>
            <a:r>
              <a:rPr lang="ru-RU" sz="2400" dirty="0"/>
              <a:t>Приказ Министерства образования Чувашской Республики от 09.10.2023 №2083 «О проведении итогового сочинения (изложения) в Чувашской Республике в 2023/2024 учебном году»;</a:t>
            </a:r>
            <a:endParaRPr lang="ru-RU" sz="2400" dirty="0">
              <a:hlinkClick r:id="rId2"/>
            </a:endParaRPr>
          </a:p>
          <a:p>
            <a:pPr algn="just"/>
            <a:r>
              <a:rPr lang="ru-RU" sz="2400" dirty="0"/>
              <a:t>Приказ Министерства образования Чувашской Республики от 15.11.2023 №2306 «Об утверждении Порядка проведения итогового сочинения (изложения)»</a:t>
            </a:r>
            <a:endParaRPr lang="ru-RU" sz="2400" dirty="0">
              <a:solidFill>
                <a:srgbClr val="C00000"/>
              </a:solidFill>
            </a:endParaRPr>
          </a:p>
          <a:p>
            <a:pPr algn="just"/>
            <a:endParaRPr lang="ru-RU" sz="2400" dirty="0">
              <a:hlinkClick r:id="rId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0"/>
            <a:ext cx="9258300" cy="72940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Особенности формулировок тем итогового сочинения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1878" y="923366"/>
            <a:ext cx="9753197" cy="5371916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  <a:tabLst>
                <a:tab pos="358775" algn="l"/>
              </a:tabLst>
            </a:pPr>
            <a:r>
              <a:rPr lang="ru-RU" dirty="0"/>
              <a:t>	</a:t>
            </a:r>
            <a:r>
              <a:rPr lang="ru-RU" sz="6800" dirty="0"/>
              <a:t>Минпросвещения России, Рособрнадзор и Совет по вопросам проведения итогового сочинения принял решение об </a:t>
            </a:r>
            <a:r>
              <a:rPr lang="ru-RU" sz="6800" b="1" dirty="0"/>
              <a:t>изменении с 2022/23 учебного года </a:t>
            </a:r>
            <a:r>
              <a:rPr lang="ru-RU" sz="6800" dirty="0"/>
              <a:t>подхода к формированию комплектов тем итогового сочинения: </a:t>
            </a:r>
            <a:r>
              <a:rPr lang="ru-RU" sz="6800" b="1" dirty="0"/>
              <a:t>они будут формироваться из закрытого банка тем итогового сочинения</a:t>
            </a:r>
            <a:r>
              <a:rPr lang="ru-RU" sz="6800" dirty="0"/>
              <a:t>. 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ru-RU" sz="6800" dirty="0"/>
              <a:t>	В </a:t>
            </a:r>
            <a:r>
              <a:rPr lang="ru-RU" sz="6800" b="1" dirty="0"/>
              <a:t>2023/24</a:t>
            </a:r>
            <a:r>
              <a:rPr lang="ru-RU" sz="6800" dirty="0"/>
              <a:t> </a:t>
            </a:r>
            <a:r>
              <a:rPr lang="ru-RU" sz="6800" b="1" dirty="0"/>
              <a:t>учебном году </a:t>
            </a:r>
            <a:r>
              <a:rPr lang="ru-RU" sz="6800" dirty="0"/>
              <a:t>комплекты тем итогового сочинения будут формироваться из ежегодно пополняемого закрытого банка тем итогового сочинения. Комплекты будут содержать как темы, которые использовались в прошлые годы, так и новые темы, разработанные в 2022 и 2023 гг. 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ru-RU" sz="6800" dirty="0"/>
              <a:t>	В 2023 г. по согласованию с Советом по вопросам проведения итогового сочинения </a:t>
            </a:r>
            <a:r>
              <a:rPr lang="ru-RU" sz="6800" u="sng" dirty="0"/>
              <a:t>в раздел </a:t>
            </a:r>
            <a:r>
              <a:rPr lang="ru-RU" sz="6800" b="1" u="sng" dirty="0"/>
              <a:t>3 «Природа и культура в жизни человека</a:t>
            </a:r>
            <a:r>
              <a:rPr lang="ru-RU" sz="6800" b="1" dirty="0"/>
              <a:t>» </a:t>
            </a:r>
            <a:r>
              <a:rPr lang="ru-RU" sz="6800" dirty="0"/>
              <a:t>добавлен новый подраздел </a:t>
            </a:r>
            <a:r>
              <a:rPr lang="ru-RU" sz="6800" b="1" u="sng" dirty="0"/>
              <a:t>«Язык и языковая личность</a:t>
            </a:r>
            <a:r>
              <a:rPr lang="ru-RU" sz="6800" b="1" dirty="0"/>
              <a:t>». </a:t>
            </a:r>
            <a:r>
              <a:rPr lang="ru-RU" sz="6800" dirty="0"/>
              <a:t>В связи с этим уточнен комментарий к разделу.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ru-RU" sz="6800" dirty="0"/>
              <a:t>	</a:t>
            </a:r>
            <a:r>
              <a:rPr lang="ru-RU" sz="6800" b="1" dirty="0"/>
              <a:t>Открытый банк итогового изложения </a:t>
            </a:r>
            <a:r>
              <a:rPr lang="ru-RU" sz="6800" dirty="0"/>
              <a:t>пополнен новыми текстами.</a:t>
            </a:r>
            <a:br>
              <a:rPr lang="ru-RU" sz="6800" dirty="0"/>
            </a:br>
            <a:r>
              <a:rPr lang="ru-RU" sz="6800" dirty="0"/>
              <a:t>	</a:t>
            </a:r>
            <a:r>
              <a:rPr lang="ru-RU" sz="6800" i="1" dirty="0"/>
              <a:t>Порядок и процедура проведения итогового сочинения (изложения), критерии их  оценивания в новом учебном году не меняются.</a:t>
            </a:r>
          </a:p>
          <a:p>
            <a:pPr marL="0" indent="0">
              <a:buNone/>
              <a:tabLst>
                <a:tab pos="358775" algn="l"/>
              </a:tabLst>
            </a:pPr>
            <a:endParaRPr lang="ru-RU" sz="6800" i="1" dirty="0"/>
          </a:p>
          <a:p>
            <a:pPr marL="0" indent="0">
              <a:buNone/>
              <a:tabLst>
                <a:tab pos="358775" algn="l"/>
              </a:tabLst>
            </a:pPr>
            <a:r>
              <a:rPr lang="ru-RU" sz="6800" i="1" dirty="0"/>
              <a:t>      </a:t>
            </a:r>
            <a:r>
              <a:rPr lang="ru-RU" sz="6800" dirty="0"/>
              <a:t>Подробная информация размещена на сайте ФГБНУ «ФИПИ»: </a:t>
            </a:r>
          </a:p>
          <a:p>
            <a:pPr marL="0" indent="0" algn="ctr">
              <a:buNone/>
            </a:pPr>
            <a:r>
              <a:rPr lang="en-US" sz="6800" dirty="0">
                <a:hlinkClick r:id="rId2"/>
              </a:rPr>
              <a:t>https://fipi.ru/itogovoe-sochinenie</a:t>
            </a:r>
            <a:r>
              <a:rPr lang="ru-RU" sz="6800" dirty="0"/>
              <a:t> </a:t>
            </a:r>
            <a:endParaRPr lang="ru-RU" sz="6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413475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421" y="0"/>
            <a:ext cx="9476938" cy="513927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СТРУКТУРА ЗАКРЫТОГО БАНКА ТЕМ ИТОГОВОГО СОЧИНЕНИЯ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350" y="475129"/>
            <a:ext cx="9258300" cy="63115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/>
              <a:t>Разделы и подразделы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1</a:t>
            </a:r>
            <a:r>
              <a:rPr lang="ru-RU" sz="2400" b="1" dirty="0"/>
              <a:t>. </a:t>
            </a:r>
            <a:r>
              <a:rPr lang="ru-RU" sz="2400" b="1" dirty="0">
                <a:solidFill>
                  <a:srgbClr val="002060"/>
                </a:solidFill>
              </a:rPr>
              <a:t>Духовно-нравственные ориентиры в жизни человека 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1.1. Внутренний мир человека и его личностные качества. 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1.2. Отношение человека к другому человеку (окружению), нравственные идеалы и выбор между добром и злом. 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1.3. Познание человеком самого себя. 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1.4. Свобода человека и ее ограничения.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/>
              <a:t>2. </a:t>
            </a:r>
            <a:r>
              <a:rPr lang="ru-RU" sz="2400" b="1" dirty="0">
                <a:solidFill>
                  <a:srgbClr val="002060"/>
                </a:solidFill>
              </a:rPr>
              <a:t>Семья, общество, Отечество в жизни человека 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2.1. Семья, род; семейные ценности и традиции. 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2.2. Человек и общество. 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2.3. Родина, государство, гражданская позиция человека.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/>
              <a:t>3. </a:t>
            </a:r>
            <a:r>
              <a:rPr lang="ru-RU" sz="2400" b="1" dirty="0">
                <a:solidFill>
                  <a:srgbClr val="002060"/>
                </a:solidFill>
              </a:rPr>
              <a:t>Природа и культура в жизни человека 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3.1. Природа и человек. 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3.2. Наука и человек. 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3.3. Искусство и человек.</a:t>
            </a:r>
          </a:p>
          <a:p>
            <a:pPr>
              <a:spcBef>
                <a:spcPts val="0"/>
              </a:spcBef>
            </a:pPr>
            <a:r>
              <a:rPr lang="ru-RU" sz="2400" u="sng" dirty="0"/>
              <a:t>3.4. Язык и языковая личность </a:t>
            </a:r>
            <a:r>
              <a:rPr lang="ru-RU" sz="2400" u="sng" dirty="0">
                <a:solidFill>
                  <a:srgbClr val="002060"/>
                </a:solidFill>
              </a:rPr>
              <a:t>(новый подраздел!).</a:t>
            </a:r>
          </a:p>
        </p:txBody>
      </p:sp>
    </p:spTree>
    <p:extLst>
      <p:ext uri="{BB962C8B-B14F-4D97-AF65-F5344CB8AC3E}">
        <p14:creationId xmlns:p14="http://schemas.microsoft.com/office/powerpoint/2010/main" val="358542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149132"/>
            <a:ext cx="9258300" cy="43357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КОММЕНТАРИИ К РАЗДЕЛАМ ЗАКРЫТОГО БАНКА ТЕМ ИТОГОВОГО СОЧИНЕНИЯ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96289" y="772864"/>
            <a:ext cx="3918859" cy="5622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238" y="140414"/>
            <a:ext cx="9476938" cy="40643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Образец комплекта тем 2023-24 учебного года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083" y="806823"/>
            <a:ext cx="3957108" cy="5619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523013" y="1216096"/>
            <a:ext cx="555331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411BC"/>
                </a:solidFill>
              </a:rPr>
              <a:t>В каждый комплект тем итогового сочинения будут включены по две темы из каждого раздела банка: </a:t>
            </a:r>
          </a:p>
          <a:p>
            <a:endParaRPr lang="ru-RU" sz="1200" b="1" dirty="0"/>
          </a:p>
          <a:p>
            <a:r>
              <a:rPr lang="ru-RU" sz="2000" b="1" dirty="0"/>
              <a:t>темы 1, 2 </a:t>
            </a:r>
          </a:p>
          <a:p>
            <a:r>
              <a:rPr lang="ru-RU" sz="2000" b="1" dirty="0"/>
              <a:t>«Духовно-нравственные ориентиры в жизни человека»; </a:t>
            </a:r>
          </a:p>
          <a:p>
            <a:endParaRPr lang="ru-RU" sz="1200" b="1" dirty="0"/>
          </a:p>
          <a:p>
            <a:r>
              <a:rPr lang="ru-RU" sz="2000" b="1" dirty="0"/>
              <a:t>темы 3, 4 </a:t>
            </a:r>
          </a:p>
          <a:p>
            <a:r>
              <a:rPr lang="ru-RU" sz="2000" b="1" dirty="0"/>
              <a:t>«Семья, общество, Отечество в жизни человека»; </a:t>
            </a:r>
          </a:p>
          <a:p>
            <a:endParaRPr lang="ru-RU" sz="1200" b="1" dirty="0"/>
          </a:p>
          <a:p>
            <a:r>
              <a:rPr lang="ru-RU" sz="2000" b="1" dirty="0"/>
              <a:t>темы 5, 6</a:t>
            </a:r>
          </a:p>
          <a:p>
            <a:r>
              <a:rPr lang="ru-RU" sz="2000" b="1" dirty="0"/>
              <a:t> «Природа и культура в жизни человека». </a:t>
            </a:r>
          </a:p>
        </p:txBody>
      </p:sp>
    </p:spTree>
    <p:extLst>
      <p:ext uri="{BB962C8B-B14F-4D97-AF65-F5344CB8AC3E}">
        <p14:creationId xmlns:p14="http://schemas.microsoft.com/office/powerpoint/2010/main" val="252236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55011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Открытый банк Итогового изложения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447" y="851647"/>
            <a:ext cx="9565341" cy="5508332"/>
          </a:xfrm>
        </p:spPr>
        <p:txBody>
          <a:bodyPr>
            <a:noAutofit/>
          </a:bodyPr>
          <a:lstStyle/>
          <a:p>
            <a:pPr marL="0" indent="0" algn="just">
              <a:buNone/>
              <a:tabLst>
                <a:tab pos="358775" algn="l"/>
              </a:tabLst>
            </a:pPr>
            <a:r>
              <a:rPr lang="ru-RU" sz="2400" dirty="0"/>
              <a:t>	С 2022/23 учебного года итоговое изложение проводится с использованием текстов из </a:t>
            </a:r>
            <a:r>
              <a:rPr lang="ru-RU" sz="2400" b="1" dirty="0"/>
              <a:t>открытого банка текстов для итогового изложения (банк изложений) </a:t>
            </a:r>
            <a:r>
              <a:rPr lang="ru-RU" sz="2400" dirty="0"/>
              <a:t>без изменения процедуры направления текстов для изложений в субъекты Российской Федерации (информационное письмо </a:t>
            </a:r>
            <a:r>
              <a:rPr lang="ru-RU" sz="2400" dirty="0" err="1"/>
              <a:t>Рособрнадзора</a:t>
            </a:r>
            <a:r>
              <a:rPr lang="ru-RU" sz="2400" dirty="0"/>
              <a:t> от 24.10.2022 № 04-408, письмо Минобразования Чувашии от 31.10.2022 №02/13-15310)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ru-RU" sz="2400" dirty="0"/>
              <a:t>	Банк изложений включены </a:t>
            </a:r>
            <a:r>
              <a:rPr lang="ru-RU" sz="2400" b="1" dirty="0"/>
              <a:t>тексты отечественных авторов</a:t>
            </a:r>
            <a:r>
              <a:rPr lang="ru-RU" sz="2400" dirty="0"/>
              <a:t>, разработанные </a:t>
            </a:r>
            <a:r>
              <a:rPr lang="ru-RU" sz="2400" b="1" dirty="0"/>
              <a:t>в 2014-2023 </a:t>
            </a:r>
            <a:r>
              <a:rPr lang="ru-RU" sz="2400" dirty="0"/>
              <a:t>годах. </a:t>
            </a:r>
          </a:p>
          <a:p>
            <a:pPr marL="0" indent="0" algn="just">
              <a:spcBef>
                <a:spcPts val="0"/>
              </a:spcBef>
              <a:buNone/>
              <a:tabLst>
                <a:tab pos="358775" algn="l"/>
              </a:tabLst>
            </a:pPr>
            <a:r>
              <a:rPr lang="ru-RU" sz="2400" dirty="0"/>
              <a:t>	</a:t>
            </a:r>
            <a:r>
              <a:rPr lang="ru-RU" sz="2400" b="1" dirty="0"/>
              <a:t>Тексты распределены по трем разделам:</a:t>
            </a:r>
          </a:p>
          <a:p>
            <a:pPr marL="0" indent="0">
              <a:spcBef>
                <a:spcPts val="0"/>
              </a:spcBef>
              <a:buNone/>
              <a:tabLst>
                <a:tab pos="358775" algn="l"/>
              </a:tabLst>
            </a:pPr>
            <a:r>
              <a:rPr lang="ru-RU" sz="2400" dirty="0"/>
              <a:t>	</a:t>
            </a:r>
            <a:r>
              <a:rPr lang="ru-RU" sz="2400" b="1" dirty="0">
                <a:solidFill>
                  <a:srgbClr val="002060"/>
                </a:solidFill>
              </a:rPr>
              <a:t>Раздел 1. Нравственные ценности 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	Раздел 2. Мир природы 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	Раздел 3. События истории</a:t>
            </a:r>
          </a:p>
          <a:p>
            <a:pPr marL="0" indent="0" algn="just">
              <a:buNone/>
              <a:tabLst>
                <a:tab pos="358775" algn="l"/>
              </a:tabLst>
            </a:pPr>
            <a:endParaRPr lang="ru-RU" sz="1050" dirty="0">
              <a:hlinkClick r:id="rId2"/>
            </a:endParaRPr>
          </a:p>
          <a:p>
            <a:pPr marL="0" indent="0" algn="just">
              <a:buNone/>
              <a:tabLst>
                <a:tab pos="358775" algn="l"/>
              </a:tabLst>
            </a:pPr>
            <a:r>
              <a:rPr lang="ru-RU" sz="2400" dirty="0"/>
              <a:t>Ссылка на банк изложений ФИПИ:</a:t>
            </a:r>
            <a:endParaRPr lang="ru-RU" sz="2400" dirty="0">
              <a:hlinkClick r:id="rId2"/>
            </a:endParaRPr>
          </a:p>
          <a:p>
            <a:pPr marL="0" indent="0" algn="just">
              <a:buNone/>
              <a:tabLst>
                <a:tab pos="358775" algn="l"/>
              </a:tabLst>
            </a:pPr>
            <a:r>
              <a:rPr lang="en-US" sz="1800" dirty="0">
                <a:hlinkClick r:id="rId3"/>
              </a:rPr>
              <a:t>http://ege.fipi.ru/os11/xmodules/qprint/index.php?proj=FBCAFDDFA469AEBD4FAAED11E271A183</a:t>
            </a:r>
            <a:r>
              <a:rPr lang="ru-RU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792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950" y="113273"/>
            <a:ext cx="9642662" cy="532186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Тексты изложений - </a:t>
            </a:r>
            <a:r>
              <a:rPr lang="en-US" sz="3200" dirty="0">
                <a:hlinkClick r:id="rId2"/>
              </a:rPr>
              <a:t>https://fipi.ru/itogovoe-sochinenie</a:t>
            </a:r>
            <a:endParaRPr lang="ru-RU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655" y="876326"/>
            <a:ext cx="7039154" cy="369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34936" y="3031333"/>
            <a:ext cx="8352064" cy="382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низ 6"/>
          <p:cNvSpPr/>
          <p:nvPr/>
        </p:nvSpPr>
        <p:spPr>
          <a:xfrm rot="18714738">
            <a:off x="331778" y="1805164"/>
            <a:ext cx="257221" cy="52091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4014" y="1085859"/>
            <a:ext cx="7984671" cy="302078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4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dirty="0"/>
              <a:t>Организация и проведение итогового сочинения (изложения) в образовательной организации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9d035d7d-02e5-4a00-8b62-9a556aabc7b5" xsi:nil="true"/>
    <AssetExpire xmlns="9d035d7d-02e5-4a00-8b62-9a556aabc7b5">2029-01-01T08:00:00+00:00</AssetExpire>
    <CampaignTagsTaxHTField0 xmlns="9d035d7d-02e5-4a00-8b62-9a556aabc7b5">
      <Terms xmlns="http://schemas.microsoft.com/office/infopath/2007/PartnerControls"/>
    </CampaignTagsTaxHTField0>
    <IntlLangReviewDate xmlns="9d035d7d-02e5-4a00-8b62-9a556aabc7b5" xsi:nil="true"/>
    <TPFriendlyName xmlns="9d035d7d-02e5-4a00-8b62-9a556aabc7b5" xsi:nil="true"/>
    <IntlLangReview xmlns="9d035d7d-02e5-4a00-8b62-9a556aabc7b5">false</IntlLangReview>
    <LocLastLocAttemptVersionLookup xmlns="9d035d7d-02e5-4a00-8b62-9a556aabc7b5">854457</LocLastLocAttemptVersionLookup>
    <PolicheckWords xmlns="9d035d7d-02e5-4a00-8b62-9a556aabc7b5" xsi:nil="true"/>
    <SubmitterId xmlns="9d035d7d-02e5-4a00-8b62-9a556aabc7b5" xsi:nil="true"/>
    <AcquiredFrom xmlns="9d035d7d-02e5-4a00-8b62-9a556aabc7b5">Internal MS</AcquiredFrom>
    <EditorialStatus xmlns="9d035d7d-02e5-4a00-8b62-9a556aabc7b5">Complete</EditorialStatus>
    <Markets xmlns="9d035d7d-02e5-4a00-8b62-9a556aabc7b5"/>
    <OriginAsset xmlns="9d035d7d-02e5-4a00-8b62-9a556aabc7b5" xsi:nil="true"/>
    <AssetStart xmlns="9d035d7d-02e5-4a00-8b62-9a556aabc7b5">2012-08-29T22:50:00+00:00</AssetStart>
    <FriendlyTitle xmlns="9d035d7d-02e5-4a00-8b62-9a556aabc7b5" xsi:nil="true"/>
    <MarketSpecific xmlns="9d035d7d-02e5-4a00-8b62-9a556aabc7b5">false</MarketSpecific>
    <TPNamespace xmlns="9d035d7d-02e5-4a00-8b62-9a556aabc7b5" xsi:nil="true"/>
    <PublishStatusLookup xmlns="9d035d7d-02e5-4a00-8b62-9a556aabc7b5">
      <Value>460403</Value>
    </PublishStatusLookup>
    <APAuthor xmlns="9d035d7d-02e5-4a00-8b62-9a556aabc7b5">
      <UserInfo>
        <DisplayName>REDMOND\kristaa</DisplayName>
        <AccountId>136</AccountId>
        <AccountType/>
      </UserInfo>
    </APAuthor>
    <TPCommandLine xmlns="9d035d7d-02e5-4a00-8b62-9a556aabc7b5" xsi:nil="true"/>
    <IntlLangReviewer xmlns="9d035d7d-02e5-4a00-8b62-9a556aabc7b5" xsi:nil="true"/>
    <OpenTemplate xmlns="9d035d7d-02e5-4a00-8b62-9a556aabc7b5">true</OpenTemplate>
    <CSXSubmissionDate xmlns="9d035d7d-02e5-4a00-8b62-9a556aabc7b5" xsi:nil="true"/>
    <TaxCatchAll xmlns="9d035d7d-02e5-4a00-8b62-9a556aabc7b5"/>
    <Manager xmlns="9d035d7d-02e5-4a00-8b62-9a556aabc7b5" xsi:nil="true"/>
    <NumericId xmlns="9d035d7d-02e5-4a00-8b62-9a556aabc7b5" xsi:nil="true"/>
    <ParentAssetId xmlns="9d035d7d-02e5-4a00-8b62-9a556aabc7b5" xsi:nil="true"/>
    <OriginalSourceMarket xmlns="9d035d7d-02e5-4a00-8b62-9a556aabc7b5">english</OriginalSourceMarket>
    <ApprovalStatus xmlns="9d035d7d-02e5-4a00-8b62-9a556aabc7b5">InProgress</ApprovalStatus>
    <TPComponent xmlns="9d035d7d-02e5-4a00-8b62-9a556aabc7b5" xsi:nil="true"/>
    <EditorialTags xmlns="9d035d7d-02e5-4a00-8b62-9a556aabc7b5" xsi:nil="true"/>
    <TPExecutable xmlns="9d035d7d-02e5-4a00-8b62-9a556aabc7b5" xsi:nil="true"/>
    <TPLaunchHelpLink xmlns="9d035d7d-02e5-4a00-8b62-9a556aabc7b5" xsi:nil="true"/>
    <LocComments xmlns="9d035d7d-02e5-4a00-8b62-9a556aabc7b5" xsi:nil="true"/>
    <LocRecommendedHandoff xmlns="9d035d7d-02e5-4a00-8b62-9a556aabc7b5" xsi:nil="true"/>
    <SourceTitle xmlns="9d035d7d-02e5-4a00-8b62-9a556aabc7b5" xsi:nil="true"/>
    <CSXUpdate xmlns="9d035d7d-02e5-4a00-8b62-9a556aabc7b5">false</CSXUpdate>
    <IntlLocPriority xmlns="9d035d7d-02e5-4a00-8b62-9a556aabc7b5" xsi:nil="true"/>
    <UAProjectedTotalWords xmlns="9d035d7d-02e5-4a00-8b62-9a556aabc7b5" xsi:nil="true"/>
    <AssetType xmlns="9d035d7d-02e5-4a00-8b62-9a556aabc7b5">TP</AssetType>
    <MachineTranslated xmlns="9d035d7d-02e5-4a00-8b62-9a556aabc7b5">false</MachineTranslated>
    <OutputCachingOn xmlns="9d035d7d-02e5-4a00-8b62-9a556aabc7b5">false</OutputCachingOn>
    <TemplateStatus xmlns="9d035d7d-02e5-4a00-8b62-9a556aabc7b5">Complete</TemplateStatus>
    <IsSearchable xmlns="9d035d7d-02e5-4a00-8b62-9a556aabc7b5">true</IsSearchable>
    <ContentItem xmlns="9d035d7d-02e5-4a00-8b62-9a556aabc7b5" xsi:nil="true"/>
    <HandoffToMSDN xmlns="9d035d7d-02e5-4a00-8b62-9a556aabc7b5" xsi:nil="true"/>
    <ShowIn xmlns="9d035d7d-02e5-4a00-8b62-9a556aabc7b5">Show everywhere</ShowIn>
    <ThumbnailAssetId xmlns="9d035d7d-02e5-4a00-8b62-9a556aabc7b5" xsi:nil="true"/>
    <UALocComments xmlns="9d035d7d-02e5-4a00-8b62-9a556aabc7b5" xsi:nil="true"/>
    <UALocRecommendation xmlns="9d035d7d-02e5-4a00-8b62-9a556aabc7b5">Localize</UALocRecommendation>
    <LastModifiedDateTime xmlns="9d035d7d-02e5-4a00-8b62-9a556aabc7b5" xsi:nil="true"/>
    <LegacyData xmlns="9d035d7d-02e5-4a00-8b62-9a556aabc7b5" xsi:nil="true"/>
    <LocManualTestRequired xmlns="9d035d7d-02e5-4a00-8b62-9a556aabc7b5">false</LocManualTestRequired>
    <LocMarketGroupTiers2 xmlns="9d035d7d-02e5-4a00-8b62-9a556aabc7b5" xsi:nil="true"/>
    <ClipArtFilename xmlns="9d035d7d-02e5-4a00-8b62-9a556aabc7b5" xsi:nil="true"/>
    <TPApplication xmlns="9d035d7d-02e5-4a00-8b62-9a556aabc7b5" xsi:nil="true"/>
    <CSXHash xmlns="9d035d7d-02e5-4a00-8b62-9a556aabc7b5" xsi:nil="true"/>
    <DirectSourceMarket xmlns="9d035d7d-02e5-4a00-8b62-9a556aabc7b5">english</DirectSourceMarket>
    <PrimaryImageGen xmlns="9d035d7d-02e5-4a00-8b62-9a556aabc7b5">true</PrimaryImageGen>
    <PlannedPubDate xmlns="9d035d7d-02e5-4a00-8b62-9a556aabc7b5" xsi:nil="true"/>
    <CSXSubmissionMarket xmlns="9d035d7d-02e5-4a00-8b62-9a556aabc7b5" xsi:nil="true"/>
    <Downloads xmlns="9d035d7d-02e5-4a00-8b62-9a556aabc7b5">0</Downloads>
    <ArtSampleDocs xmlns="9d035d7d-02e5-4a00-8b62-9a556aabc7b5" xsi:nil="true"/>
    <TrustLevel xmlns="9d035d7d-02e5-4a00-8b62-9a556aabc7b5">1 Microsoft Managed Content</TrustLevel>
    <BlockPublish xmlns="9d035d7d-02e5-4a00-8b62-9a556aabc7b5">false</BlockPublish>
    <TPLaunchHelpLinkType xmlns="9d035d7d-02e5-4a00-8b62-9a556aabc7b5">Template</TPLaunchHelpLinkType>
    <LocalizationTagsTaxHTField0 xmlns="9d035d7d-02e5-4a00-8b62-9a556aabc7b5">
      <Terms xmlns="http://schemas.microsoft.com/office/infopath/2007/PartnerControls"/>
    </LocalizationTagsTaxHTField0>
    <BusinessGroup xmlns="9d035d7d-02e5-4a00-8b62-9a556aabc7b5" xsi:nil="true"/>
    <Providers xmlns="9d035d7d-02e5-4a00-8b62-9a556aabc7b5" xsi:nil="true"/>
    <TemplateTemplateType xmlns="9d035d7d-02e5-4a00-8b62-9a556aabc7b5">PowerPoint Presentation Template</TemplateTemplateType>
    <TimesCloned xmlns="9d035d7d-02e5-4a00-8b62-9a556aabc7b5" xsi:nil="true"/>
    <TPAppVersion xmlns="9d035d7d-02e5-4a00-8b62-9a556aabc7b5" xsi:nil="true"/>
    <VoteCount xmlns="9d035d7d-02e5-4a00-8b62-9a556aabc7b5" xsi:nil="true"/>
    <AverageRating xmlns="9d035d7d-02e5-4a00-8b62-9a556aabc7b5" xsi:nil="true"/>
    <FeatureTagsTaxHTField0 xmlns="9d035d7d-02e5-4a00-8b62-9a556aabc7b5">
      <Terms xmlns="http://schemas.microsoft.com/office/infopath/2007/PartnerControls"/>
    </FeatureTagsTaxHTField0>
    <Provider xmlns="9d035d7d-02e5-4a00-8b62-9a556aabc7b5" xsi:nil="true"/>
    <UACurrentWords xmlns="9d035d7d-02e5-4a00-8b62-9a556aabc7b5" xsi:nil="true"/>
    <AssetId xmlns="9d035d7d-02e5-4a00-8b62-9a556aabc7b5">TP103418064</AssetId>
    <TPClientViewer xmlns="9d035d7d-02e5-4a00-8b62-9a556aabc7b5" xsi:nil="true"/>
    <DSATActionTaken xmlns="9d035d7d-02e5-4a00-8b62-9a556aabc7b5" xsi:nil="true"/>
    <APEditor xmlns="9d035d7d-02e5-4a00-8b62-9a556aabc7b5">
      <UserInfo>
        <DisplayName/>
        <AccountId xsi:nil="true"/>
        <AccountType/>
      </UserInfo>
    </APEditor>
    <TPInstallLocation xmlns="9d035d7d-02e5-4a00-8b62-9a556aabc7b5" xsi:nil="true"/>
    <OOCacheId xmlns="9d035d7d-02e5-4a00-8b62-9a556aabc7b5" xsi:nil="true"/>
    <IsDeleted xmlns="9d035d7d-02e5-4a00-8b62-9a556aabc7b5">false</IsDeleted>
    <PublishTargets xmlns="9d035d7d-02e5-4a00-8b62-9a556aabc7b5">OfficeOnlineVNext</PublishTargets>
    <ApprovalLog xmlns="9d035d7d-02e5-4a00-8b62-9a556aabc7b5" xsi:nil="true"/>
    <BugNumber xmlns="9d035d7d-02e5-4a00-8b62-9a556aabc7b5" xsi:nil="true"/>
    <CrawlForDependencies xmlns="9d035d7d-02e5-4a00-8b62-9a556aabc7b5">false</CrawlForDependencies>
    <InternalTagsTaxHTField0 xmlns="9d035d7d-02e5-4a00-8b62-9a556aabc7b5">
      <Terms xmlns="http://schemas.microsoft.com/office/infopath/2007/PartnerControls"/>
    </InternalTagsTaxHTField0>
    <LastHandOff xmlns="9d035d7d-02e5-4a00-8b62-9a556aabc7b5" xsi:nil="true"/>
    <Milestone xmlns="9d035d7d-02e5-4a00-8b62-9a556aabc7b5" xsi:nil="true"/>
    <OriginalRelease xmlns="9d035d7d-02e5-4a00-8b62-9a556aabc7b5">15</OriginalRelease>
    <RecommendationsModifier xmlns="9d035d7d-02e5-4a00-8b62-9a556aabc7b5" xsi:nil="true"/>
    <ScenarioTagsTaxHTField0 xmlns="9d035d7d-02e5-4a00-8b62-9a556aabc7b5">
      <Terms xmlns="http://schemas.microsoft.com/office/infopath/2007/PartnerControls"/>
    </ScenarioTagsTaxHTField0>
    <UANotes xmlns="9d035d7d-02e5-4a00-8b62-9a556aabc7b5" xsi:nil="true"/>
    <Component xmlns="91e8d559-4d54-460d-ba58-5d5027f88b4d" xsi:nil="true"/>
    <Description0 xmlns="91e8d559-4d54-460d-ba58-5d5027f88b4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55" ma:contentTypeDescription="Create a new document." ma:contentTypeScope="" ma:versionID="2c496a0f341a72d7e8cbd42eb499a6d4">
  <xsd:schema xmlns:xsd="http://www.w3.org/2001/XMLSchema" xmlns:xs="http://www.w3.org/2001/XMLSchema" xmlns:p="http://schemas.microsoft.com/office/2006/metadata/properties" xmlns:ns2="9d035d7d-02e5-4a00-8b62-9a556aabc7b5" xmlns:ns3="91e8d559-4d54-460d-ba58-5d5027f88b4d" targetNamespace="http://schemas.microsoft.com/office/2006/metadata/properties" ma:root="true" ma:fieldsID="2bcea688bd265da693c2f253e50f4ab0" ns2:_="" ns3:_="">
    <xsd:import namespace="9d035d7d-02e5-4a00-8b62-9a556aabc7b5"/>
    <xsd:import namespace="91e8d559-4d54-460d-ba58-5d5027f88b4d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35d7d-02e5-4a00-8b62-9a556aabc7b5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117081-80f4-4e10-b46d-e6dc6854316c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41FC7ADF-4C62-4413-95B2-CDE72C4AD396}" ma:internalName="CSXSubmissionMarket" ma:readOnly="false" ma:showField="MarketName" ma:web="9d035d7d-02e5-4a00-8b62-9a556aabc7b5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e663266-dbf1-446f-b076-28feab654dae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CD722278-12DA-4BA9-B56C-2624CA46C480}" ma:internalName="InProjectListLookup" ma:readOnly="true" ma:showField="InProjectLis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65226a81-6f17-445b-9321-8ea42e2eee04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CD722278-12DA-4BA9-B56C-2624CA46C480}" ma:internalName="LastCompleteVersionLookup" ma:readOnly="true" ma:showField="LastComplete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CD722278-12DA-4BA9-B56C-2624CA46C480}" ma:internalName="LastPreviewErrorLookup" ma:readOnly="true" ma:showField="LastPreview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CD722278-12DA-4BA9-B56C-2624CA46C480}" ma:internalName="LastPreviewResultLookup" ma:readOnly="true" ma:showField="LastPreview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CD722278-12DA-4BA9-B56C-2624CA46C480}" ma:internalName="LastPreviewAttemptDateLookup" ma:readOnly="true" ma:showField="LastPreview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CD722278-12DA-4BA9-B56C-2624CA46C480}" ma:internalName="LastPreviewedByLookup" ma:readOnly="true" ma:showField="LastPreview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CD722278-12DA-4BA9-B56C-2624CA46C480}" ma:internalName="LastPreviewTimeLookup" ma:readOnly="true" ma:showField="LastPreview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CD722278-12DA-4BA9-B56C-2624CA46C480}" ma:internalName="LastPreviewVersionLookup" ma:readOnly="true" ma:showField="LastPreview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CD722278-12DA-4BA9-B56C-2624CA46C480}" ma:internalName="LastPublishErrorLookup" ma:readOnly="true" ma:showField="LastPublish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CD722278-12DA-4BA9-B56C-2624CA46C480}" ma:internalName="LastPublishResultLookup" ma:readOnly="true" ma:showField="LastPublish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CD722278-12DA-4BA9-B56C-2624CA46C480}" ma:internalName="LastPublishAttemptDateLookup" ma:readOnly="true" ma:showField="LastPublish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CD722278-12DA-4BA9-B56C-2624CA46C480}" ma:internalName="LastPublishedByLookup" ma:readOnly="true" ma:showField="LastPublish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CD722278-12DA-4BA9-B56C-2624CA46C480}" ma:internalName="LastPublishTimeLookup" ma:readOnly="true" ma:showField="LastPublish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CD722278-12DA-4BA9-B56C-2624CA46C480}" ma:internalName="LastPublishVersionLookup" ma:readOnly="true" ma:showField="LastPublish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116CC8E-FCD3-4331-849C-1BF4DB8052AE}" ma:internalName="LocLastLocAttemptVersionLookup" ma:readOnly="false" ma:showField="LastLocAttemptVersion" ma:web="9d035d7d-02e5-4a00-8b62-9a556aabc7b5">
      <xsd:simpleType>
        <xsd:restriction base="dms:Lookup"/>
      </xsd:simpleType>
    </xsd:element>
    <xsd:element name="LocLastLocAttemptVersionTypeLookup" ma:index="72" nillable="true" ma:displayName="Loc Last Loc Attempt Version Type" ma:default="" ma:list="{B116CC8E-FCD3-4331-849C-1BF4DB8052AE}" ma:internalName="LocLastLocAttemptVersionTypeLookup" ma:readOnly="true" ma:showField="LastLocAttemptVersionType" ma:web="9d035d7d-02e5-4a00-8b62-9a556aabc7b5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116CC8E-FCD3-4331-849C-1BF4DB8052AE}" ma:internalName="LocNewPublishedVersionLookup" ma:readOnly="true" ma:showField="NewPublishedVersion" ma:web="9d035d7d-02e5-4a00-8b62-9a556aabc7b5">
      <xsd:simpleType>
        <xsd:restriction base="dms:Lookup"/>
      </xsd:simpleType>
    </xsd:element>
    <xsd:element name="LocOverallHandbackStatusLookup" ma:index="76" nillable="true" ma:displayName="Loc Overall Handback Status" ma:default="" ma:list="{B116CC8E-FCD3-4331-849C-1BF4DB8052AE}" ma:internalName="LocOverallHandbackStatusLookup" ma:readOnly="true" ma:showField="OverallHandbackStatus" ma:web="9d035d7d-02e5-4a00-8b62-9a556aabc7b5">
      <xsd:simpleType>
        <xsd:restriction base="dms:Lookup"/>
      </xsd:simpleType>
    </xsd:element>
    <xsd:element name="LocOverallLocStatusLookup" ma:index="77" nillable="true" ma:displayName="Loc Overall Localize Status" ma:default="" ma:list="{B116CC8E-FCD3-4331-849C-1BF4DB8052AE}" ma:internalName="LocOverallLocStatusLookup" ma:readOnly="true" ma:showField="OverallLocStatus" ma:web="9d035d7d-02e5-4a00-8b62-9a556aabc7b5">
      <xsd:simpleType>
        <xsd:restriction base="dms:Lookup"/>
      </xsd:simpleType>
    </xsd:element>
    <xsd:element name="LocOverallPreviewStatusLookup" ma:index="78" nillable="true" ma:displayName="Loc Overall Preview Status" ma:default="" ma:list="{B116CC8E-FCD3-4331-849C-1BF4DB8052AE}" ma:internalName="LocOverallPreviewStatusLookup" ma:readOnly="true" ma:showField="OverallPreviewStatus" ma:web="9d035d7d-02e5-4a00-8b62-9a556aabc7b5">
      <xsd:simpleType>
        <xsd:restriction base="dms:Lookup"/>
      </xsd:simpleType>
    </xsd:element>
    <xsd:element name="LocOverallPublishStatusLookup" ma:index="79" nillable="true" ma:displayName="Loc Overall Publish Status" ma:default="" ma:list="{B116CC8E-FCD3-4331-849C-1BF4DB8052AE}" ma:internalName="LocOverallPublishStatusLookup" ma:readOnly="true" ma:showField="OverallPublishStatus" ma:web="9d035d7d-02e5-4a00-8b62-9a556aabc7b5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116CC8E-FCD3-4331-849C-1BF4DB8052AE}" ma:internalName="LocProcessedForHandoffsLookup" ma:readOnly="true" ma:showField="ProcessedForHandoffs" ma:web="9d035d7d-02e5-4a00-8b62-9a556aabc7b5">
      <xsd:simpleType>
        <xsd:restriction base="dms:Lookup"/>
      </xsd:simpleType>
    </xsd:element>
    <xsd:element name="LocProcessedForMarketsLookup" ma:index="82" nillable="true" ma:displayName="Loc Processed For Markets" ma:default="" ma:list="{B116CC8E-FCD3-4331-849C-1BF4DB8052AE}" ma:internalName="LocProcessedForMarketsLookup" ma:readOnly="true" ma:showField="ProcessedForMarkets" ma:web="9d035d7d-02e5-4a00-8b62-9a556aabc7b5">
      <xsd:simpleType>
        <xsd:restriction base="dms:Lookup"/>
      </xsd:simpleType>
    </xsd:element>
    <xsd:element name="LocPublishedDependentAssetsLookup" ma:index="83" nillable="true" ma:displayName="Loc Published Dependent Assets" ma:default="" ma:list="{B116CC8E-FCD3-4331-849C-1BF4DB8052AE}" ma:internalName="LocPublishedDependentAssetsLookup" ma:readOnly="true" ma:showField="PublishedDependentAssets" ma:web="9d035d7d-02e5-4a00-8b62-9a556aabc7b5">
      <xsd:simpleType>
        <xsd:restriction base="dms:Lookup"/>
      </xsd:simpleType>
    </xsd:element>
    <xsd:element name="LocPublishedLinkedAssetsLookup" ma:index="84" nillable="true" ma:displayName="Loc Published Linked Assets" ma:default="" ma:list="{B116CC8E-FCD3-4331-849C-1BF4DB8052AE}" ma:internalName="LocPublishedLinkedAssetsLookup" ma:readOnly="true" ma:showField="PublishedLinkedAssets" ma:web="9d035d7d-02e5-4a00-8b62-9a556aabc7b5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c95181ba-569f-436f-adb3-78c3831fea54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41FC7ADF-4C62-4413-95B2-CDE72C4AD396}" ma:internalName="Markets" ma:readOnly="false" ma:showField="MarketNa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CD722278-12DA-4BA9-B56C-2624CA46C480}" ma:internalName="NumOfRatingsLookup" ma:readOnly="true" ma:showField="NumOfRating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CD722278-12DA-4BA9-B56C-2624CA46C480}" ma:internalName="PublishStatusLookup" ma:readOnly="false" ma:showField="PublishStatu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a34c0026-7bf6-479c-b6e7-24710140ce31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0ef119a3-9350-4d50-81f0-e824a5745f43}" ma:internalName="TaxCatchAll" ma:showField="CatchAllData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0ef119a3-9350-4d50-81f0-e824a5745f43}" ma:internalName="TaxCatchAllLabel" ma:readOnly="true" ma:showField="CatchAllDataLabel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e8d559-4d54-460d-ba58-5d5027f88b4d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D91B05-EE62-488D-A77F-C7BE0D6F624B}">
  <ds:schemaRefs>
    <ds:schemaRef ds:uri="http://purl.org/dc/dcmitype/"/>
    <ds:schemaRef ds:uri="9d035d7d-02e5-4a00-8b62-9a556aabc7b5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  <ds:schemaRef ds:uri="91e8d559-4d54-460d-ba58-5d5027f88b4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A1A87F8-5B91-43EE-82A3-431EB39886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035d7d-02e5-4a00-8b62-9a556aabc7b5"/>
    <ds:schemaRef ds:uri="91e8d559-4d54-460d-ba58-5d5027f88b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6836B0F-2395-43B9-BBEF-90A78CA70F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7502</TotalTime>
  <Words>434</Words>
  <Application>Microsoft Office PowerPoint</Application>
  <PresentationFormat>Слайд 35 мм</PresentationFormat>
  <Paragraphs>90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Организация и проведение итогового сочинения (изложения)  6 декабря 2023 г. 7 февраля 2024 г.  10 апреля 2024 г.  </vt:lpstr>
      <vt:lpstr>Нормативное методическое обеспечение проведения Итогового сочинения (изложения)</vt:lpstr>
      <vt:lpstr>Особенности формулировок тем итогового сочинения</vt:lpstr>
      <vt:lpstr>СТРУКТУРА ЗАКРЫТОГО БАНКА ТЕМ ИТОГОВОГО СОЧИНЕНИЯ </vt:lpstr>
      <vt:lpstr>КОММЕНТАРИИ К РАЗДЕЛАМ ЗАКРЫТОГО БАНКА ТЕМ ИТОГОВОГО СОЧИНЕНИЯ </vt:lpstr>
      <vt:lpstr>Образец комплекта тем 2023-24 учебного года</vt:lpstr>
      <vt:lpstr>Открытый банк Итогового изложения</vt:lpstr>
      <vt:lpstr>Тексты изложений - https://fipi.ru/itogovoe-sochinenie</vt:lpstr>
      <vt:lpstr>Презентация PowerPoint</vt:lpstr>
      <vt:lpstr>Даты проведения итогового сочинения (изложения)</vt:lpstr>
      <vt:lpstr>Презентация PowerPoint</vt:lpstr>
      <vt:lpstr>Итоговое сочинение (изложение)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</dc:creator>
  <cp:lastModifiedBy>Матюшин Петр Николаевич</cp:lastModifiedBy>
  <cp:revision>706</cp:revision>
  <dcterms:created xsi:type="dcterms:W3CDTF">2017-09-27T09:13:26Z</dcterms:created>
  <dcterms:modified xsi:type="dcterms:W3CDTF">2023-12-28T05:10:09Z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0x010100BB2780C3CC07BD4BAA623FF9571645580400D1570604EA743043A2641365C0E91715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CategoryTagsTaxHTField0">
    <vt:lpwstr/>
  </property>
  <property fmtid="{D5CDD505-2E9C-101B-9397-08002B2CF9AE}" pid="11" name="HiddenCategoryTagsTaxHTField0">
    <vt:lpwstr/>
  </property>
</Properties>
</file>