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97" r:id="rId5"/>
    <p:sldId id="298" r:id="rId6"/>
    <p:sldId id="278" r:id="rId7"/>
    <p:sldId id="299" r:id="rId8"/>
    <p:sldId id="300" r:id="rId9"/>
    <p:sldId id="301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279" r:id="rId19"/>
    <p:sldId id="283" r:id="rId20"/>
    <p:sldId id="284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7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9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1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6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6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EB34-A3AC-4F8B-97C6-5FD56A5EF67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8421" y="3212976"/>
            <a:ext cx="7675419" cy="1928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000" b="1" i="1" dirty="0" smtClean="0">
                <a:latin typeface="Bookman Old Style" pitchFamily="18" charset="0"/>
                <a:ea typeface="+mj-ea"/>
                <a:cs typeface="+mj-cs"/>
              </a:rPr>
              <a:t>Игра-эксперимент </a:t>
            </a:r>
          </a:p>
          <a:p>
            <a:pPr algn="ctr">
              <a:defRPr/>
            </a:pPr>
            <a:r>
              <a:rPr lang="ru-RU" sz="4000" b="1" i="1" dirty="0" smtClean="0">
                <a:latin typeface="Bookman Old Style" pitchFamily="18" charset="0"/>
                <a:ea typeface="+mj-ea"/>
                <a:cs typeface="+mj-cs"/>
              </a:rPr>
              <a:t>«Мы растем чистюлями»</a:t>
            </a:r>
            <a:endParaRPr lang="ru-RU" sz="4000" b="1" i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925" y="10243"/>
            <a:ext cx="65341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Муниципальное бюджетное дошкольное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образовательное учреждение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«Центр развития ребенка – Детский сад №89 </a:t>
            </a:r>
          </a:p>
          <a:p>
            <a:pPr algn="ctr"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Городского округа «город Якутск»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Республика Саха Якутия</a:t>
            </a:r>
          </a:p>
        </p:txBody>
      </p:sp>
      <p:pic>
        <p:nvPicPr>
          <p:cNvPr id="6" name="Рисунок 5" descr="лог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50" y="1210393"/>
            <a:ext cx="26463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24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Условия формирования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культурно-гигиенических навыков: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	Организация привлекательной и удобной для выполнения действий и заданий обстановки в детском саду и дома (мебель, оборудование, соответствующие росту детей, закрепленные места хранения вещей, доступные для пользования, и т.д.);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2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	Разделение осваиваемых действий, следующих в строго установленном порядке, на ряд операций, что способствует более быстрому созданию прочных динамических стереотипов;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3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	Многократные упражнения детей в действиях с выделением способа и порядка их выполнения (особенно на начальном этапе обучения). При этом характер действий должен быть неизменным, а формы - разными;</a:t>
            </a:r>
          </a:p>
          <a:p>
            <a:pPr marL="0" indent="0" algn="just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5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Условия формирования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культурно-гигиенических навыков: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4.	Индивидуальная работа с каждым ребенком, учет уровня его развития и темпов овладения культурно - гигиенические навыками;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5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	Организация ситуаций, обеспечивающих контроль за выполнением осваиваемых детьми в непривычной обстановке действий;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6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	Безукоризненное выполнение взрослыми всех гигиенических и культурных требований.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7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	Единая линия в требованиях воспитателей в детском саду и родителей дома. </a:t>
            </a:r>
          </a:p>
        </p:txBody>
      </p:sp>
      <p:pic>
        <p:nvPicPr>
          <p:cNvPr id="5122" name="Picture 2" descr="Сыктывкар | РЕКОМЕНДАЦИИ ГРАЖДАНАМ: как правильно мыть рук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167" y1="28000" x2="46167" y2="28000"/>
                        <a14:foregroundMark x1="76167" y1="86000" x2="76167" y2="86000"/>
                        <a14:foregroundMark x1="74833" y1="59000" x2="74833" y2="59000"/>
                        <a14:foregroundMark x1="43167" y1="84167" x2="43167" y2="84167"/>
                        <a14:foregroundMark x1="71000" y1="77333" x2="71000" y2="77333"/>
                        <a14:foregroundMark x1="64667" y1="55500" x2="64667" y2="55500"/>
                        <a14:foregroundMark x1="43667" y1="26333" x2="43667" y2="26333"/>
                        <a14:foregroundMark x1="38833" y1="44333" x2="38833" y2="44333"/>
                        <a14:foregroundMark x1="49167" y1="44333" x2="49167" y2="44333"/>
                        <a14:foregroundMark x1="53500" y1="40833" x2="53500" y2="40833"/>
                        <a14:foregroundMark x1="68500" y1="86833" x2="68500" y2="86833"/>
                        <a14:foregroundMark x1="22667" y1="55500" x2="22667" y2="55500"/>
                        <a14:foregroundMark x1="18333" y1="62000" x2="18333" y2="62000"/>
                        <a14:foregroundMark x1="28667" y1="47333" x2="28667" y2="47333"/>
                        <a14:foregroundMark x1="32500" y1="42167" x2="32500" y2="42167"/>
                        <a14:foregroundMark x1="44000" y1="46000" x2="44000" y2="46000"/>
                        <a14:foregroundMark x1="44000" y1="53000" x2="44000" y2="53000"/>
                        <a14:foregroundMark x1="51833" y1="52000" x2="51833" y2="52000"/>
                        <a14:foregroundMark x1="59000" y1="47833" x2="59000" y2="47833"/>
                        <a14:foregroundMark x1="69833" y1="61000" x2="69833" y2="61000"/>
                        <a14:foregroundMark x1="74000" y1="69167" x2="74000" y2="69167"/>
                        <a14:foregroundMark x1="81000" y1="75667" x2="81000" y2="75667"/>
                        <a14:foregroundMark x1="79667" y1="88167" x2="79667" y2="88167"/>
                        <a14:foregroundMark x1="69333" y1="25000" x2="69333" y2="25000"/>
                        <a14:foregroundMark x1="71500" y1="95000" x2="7150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2499" y="4252387"/>
            <a:ext cx="2450991" cy="24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9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в младшей группе: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Приучать детей следить за своим внешним видом, учить детей под контролем взрослого, а затем самостоятельно мыть руки по мере загрязнения и перед едой, насухо вытирать лицо и руки личным полотенцем, вешать полотенце на место, пользоваться расческой и носовым платком.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Формировать навык использования индивидуальными предметами (носовым платком, салфеткой, полотенцем, расческой, горшком).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Формировать элементарные навыки поведения за столом, во время еды учить детей правильно пользоваться столовой и чайной ложками, вилкой, салфеткой, не крошить хлеб, пережевывать пищу с закрытым ртом, не разговаривать с полным ртом.</a:t>
            </a:r>
          </a:p>
        </p:txBody>
      </p:sp>
    </p:spTree>
    <p:extLst>
      <p:ext uri="{BB962C8B-B14F-4D97-AF65-F5344CB8AC3E}">
        <p14:creationId xmlns:p14="http://schemas.microsoft.com/office/powerpoint/2010/main" val="40997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в младшей группе: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Обучать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детей порядку одевания и раздевания. При небольшой помощи взрослого учить снимать одежду, обувь (расстегивать пуговицы спереди, застежки на липучках), в определенном порядке аккуратно складывать снятую одежду, правильно надевать одежду и обувь.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3" y="2766437"/>
            <a:ext cx="8345214" cy="3325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58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в средней группе: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Продолжать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воспитывать опрятность, привычку следить за своим внешним видом.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Воспитывать привычку самостоятельно умываться, мыть руки с мылом перед едой, по мере загрязнения, после пользования туалетом.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Закреплять умение пользоваться расческой, носовым платком. Приучать при кашле и чихании отворачиваться, прикрывать рот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инос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носовым платком.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Совершенствовать навыки аккуратно приема пищи.. пищу брать понемногу, хорошо пережевывать, есть бесшумно, правильно пользоваться столовым приборами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(ложка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вилка), салфеткой, полоскать рот после еды.</a:t>
            </a:r>
          </a:p>
        </p:txBody>
      </p:sp>
    </p:spTree>
    <p:extLst>
      <p:ext uri="{BB962C8B-B14F-4D97-AF65-F5344CB8AC3E}">
        <p14:creationId xmlns:p14="http://schemas.microsoft.com/office/powerpoint/2010/main" val="14893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в старшей группе: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Формировать привычку следить за чистотой тела, опрятностью одежды, прически, самостоятельно чистить зубы, следить за чистотой ногтей, при кашле и чихании закрывать рот и нос платком.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Закреплять умение быстро, аккуратно одеваться и раздеваться, соблюдать порядок в своем шкафу (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расскладывать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одежду в определенные места), опрятно заправлять постель.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Продолжать совершенствовать культуру еды.. правильно пользоваться столовыми приборами (вилкой, ножом), есть аккуратно, бесшумно, сохраняя правильную осанку за столом, обращаться с просьбой, благодарить.</a:t>
            </a:r>
          </a:p>
        </p:txBody>
      </p:sp>
    </p:spTree>
    <p:extLst>
      <p:ext uri="{BB962C8B-B14F-4D97-AF65-F5344CB8AC3E}">
        <p14:creationId xmlns:p14="http://schemas.microsoft.com/office/powerpoint/2010/main" val="321219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 в подготовительной к школе группе: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Воспитывать привычку быстро и правильно умываться, насухо вытираться, пользуясь индивидуальным полотенцем, чистить зубы, полоскать рот после еды, мыть ноги перед сном, правильно пользоваться носовым платком и расческой, следить за своим внешним видом, быстро раздеваться и одеваться, вешать одежду в определенном порядке, следить за чистотой одежды и обуви.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Закреплять умение аккуратно пользоваться столовыми приборами, обращаться с просьбой, благодарить.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/>
          <a:stretch/>
        </p:blipFill>
        <p:spPr>
          <a:xfrm>
            <a:off x="5878566" y="3909845"/>
            <a:ext cx="2829254" cy="2843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87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36179" y="3149354"/>
            <a:ext cx="8229600" cy="2957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ходе игр </a:t>
            </a:r>
            <a:r>
              <a:rPr lang="ru-RU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дети </a:t>
            </a:r>
            <a:r>
              <a:rPr lang="ru-RU" sz="2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экспериментируют: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с водой – наливают в различную посуду, наблюдают за изменением цвета, промокают салфетку, вытирают полотенцем.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•	с мылом – намыливается, смывается водой имеет твердую форму и жидкую форму, растворяется в воде, при этом вода из прозрачной становится мутной, превращается в мыльные пузыри разной формы и размера.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36178" y="609600"/>
            <a:ext cx="8150773" cy="2322294"/>
          </a:xfrm>
          <a:prstGeom prst="flowChartAlternateProcess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ИГРЫ – ЭКСПЕРИМЕНТЫ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это игры на основе экспериментирования с предметом (предметами). Основное действие для ребенка - это манипуляция с определенным предметом на основе заданного воспитателем сюжета.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4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30923" y="315311"/>
            <a:ext cx="8450317" cy="57912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Термин «</a:t>
            </a:r>
            <a:r>
              <a:rPr kumimoji="0" lang="ru-RU" altLang="ru-RU" sz="1600" b="1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ЭКСПЕРИМЕНТИРОВАНИЕ</a:t>
            </a: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» формулируется Деркунской В.А. как особый способ духовно-практического освоения действительности, направленный на создание таких условий, в которых предметы наиболее ярко обнаруживают свою сущность, скрытую в обычных ситуациях. В образовательном процессе дошкольного учреждения учебное экспериментирование является тем методом обучения, который</a:t>
            </a:r>
            <a:r>
              <a:rPr kumimoji="0" lang="sah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позволяет ребенку моделировать в своем сознании картину мира, основанную на собственных наблюдениях, опытах, установлении взаимозависимостей, закономерностей и т.д. Экспериментальная работа вызывает у ребенка интерес к исследованию природы, развивает мыслительные операции (анализ, синтез, классификацию, обобщение и др.), стимулирует познавательную активность и любознательность ребенка, активизирует восприятие учебного материала по ознакомлению с природными явлениями, с основами математических знаний, с этическими правилами жизни в обществе и т.п.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Эксперимент, самостоятельно проводимый ребенком, позволяет ему создать модель естественно</a:t>
            </a:r>
            <a:r>
              <a:rPr kumimoji="0" lang="sah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kumimoji="0" lang="sah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научного явления и обобщить полученные действенным путем результаты, сопоставить их, классифицировать и сделать выводы о ценностной значимости физических явлений для человека и самого себя.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Эксперимент в детском саду позволяет знакомить детей с конкретными исследовательскими методами, с различными способами измерений, с правилами техники безопасности при проведении эксперимента.</a:t>
            </a:r>
            <a:endParaRPr kumimoji="0" lang="sah-RU" altLang="ru-RU" sz="1600" b="0" i="1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1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«Прозрачная вода»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005239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2000" i="1" dirty="0">
                <a:latin typeface="Bookman Old Style" panose="02050604050505020204" pitchFamily="18" charset="0"/>
              </a:rPr>
              <a:t>Познакомиться с водой, ее свойствами (прозрачная, без запаха, льется). </a:t>
            </a: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Материалы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две прозрачные баночки (одна заполнена водой, вторая с чаем), стеклянная банка с широким горлышком, таз с водой, ложки, маленькие ковшики, сахар, стаканчики для детей, предметные картинки.</a:t>
            </a: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Описание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В гости к ребятам приходит Капелька.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b="22758"/>
          <a:stretch/>
        </p:blipFill>
        <p:spPr>
          <a:xfrm>
            <a:off x="2532079" y="3441255"/>
            <a:ext cx="4079841" cy="328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71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Постникова Мария Валентиновна</a:t>
            </a: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213928"/>
            <a:ext cx="5029200" cy="215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latin typeface="Bookman Old Style" panose="02050604050505020204" pitchFamily="18" charset="0"/>
              </a:rPr>
              <a:t>Воспитатель </a:t>
            </a:r>
            <a:r>
              <a:rPr lang="ru-RU" sz="2000" i="1" dirty="0">
                <a:latin typeface="Bookman Old Style" panose="02050604050505020204" pitchFamily="18" charset="0"/>
              </a:rPr>
              <a:t>высшей квалификационной </a:t>
            </a:r>
            <a:r>
              <a:rPr lang="ru-RU" sz="2000" i="1" dirty="0" smtClean="0">
                <a:latin typeface="Bookman Old Style" panose="02050604050505020204" pitchFamily="18" charset="0"/>
              </a:rPr>
              <a:t>категории;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Образование - высшее профессиональное </a:t>
            </a:r>
            <a:r>
              <a:rPr lang="ru-RU" sz="2000" i="1" dirty="0" smtClean="0">
                <a:latin typeface="Bookman Old Style" panose="02050604050505020204" pitchFamily="18" charset="0"/>
              </a:rPr>
              <a:t>образование;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Педагогический стаж -  21 </a:t>
            </a:r>
            <a:r>
              <a:rPr lang="ru-RU" sz="2000" i="1" dirty="0" smtClean="0">
                <a:latin typeface="Bookman Old Style" panose="02050604050505020204" pitchFamily="18" charset="0"/>
              </a:rPr>
              <a:t>год.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59" y="1136998"/>
            <a:ext cx="3298994" cy="4948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72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25822"/>
            <a:ext cx="8229600" cy="617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Воспитатель: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Кто такая капелька? Где она живет?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Ребятам предлагается узнать, что находится в банках. Дети убеждаются, что в одной вода, в другой - чай.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вы догадались, что это вода? Какого она цвета? Чем она пахнет?  Воспитатель предлагает детям наполнить стаканчики водой с помощью ковшиков. 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мы делаем? (переливаем, наливаем воду); что делает водичка? (льется); послушайте, как она льется. Какой слышим звук?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Воспитатель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предлагает детям добавить в стаканчики сахарный песок ложечкой, помешать и понаблюдать, как сахар растворится. Предлагает поиграть в игру «Узнай и назови». Показывая картинки через банку с чаем, воспитатель спрашивает: «Вы что-нибудь видите?» Затем происходит рассматривание картинок через банку с водой.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вы увидели? Почему так хорошо видно картинку? Какая вода? Что мы узнали о воде? </a:t>
            </a:r>
          </a:p>
        </p:txBody>
      </p:sp>
    </p:spTree>
    <p:extLst>
      <p:ext uri="{BB962C8B-B14F-4D97-AF65-F5344CB8AC3E}">
        <p14:creationId xmlns:p14="http://schemas.microsoft.com/office/powerpoint/2010/main" val="314137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«Чистящая вода»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005239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2000" i="1" dirty="0">
                <a:latin typeface="Bookman Old Style" panose="02050604050505020204" pitchFamily="18" charset="0"/>
              </a:rPr>
              <a:t>Получить или закрепить представления, что вода смачивает и очищает.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Материалы: широкая прозрачная миска с водой, две салфетки: чистая и грязная; безопасная краска для нанесения на детские ладони.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Описание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Детям предлагается взять бумажную салфетку (чистую) и осторожно опустить ее в сосуд на поверхность воды. Вода намочила салфетку. Аналогичные действия совершаются с грязной салфеткой. Объясняется, что вода растворила грязь с салфетки и поэтому стала мутной.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latin typeface="Bookman Old Style" panose="02050604050505020204" pitchFamily="18" charset="0"/>
              </a:rPr>
              <a:t>Затем </a:t>
            </a:r>
            <a:r>
              <a:rPr lang="ru-RU" sz="2000" i="1" dirty="0">
                <a:latin typeface="Bookman Old Style" panose="02050604050505020204" pitchFamily="18" charset="0"/>
              </a:rPr>
              <a:t>на детские ладошки наносится краска, и детям нужно опустить руку в воду. Понаблюдать, что будет с ладонями. Рассмотреть, как окрашивается вода, а руки становятся чистыми. Порассуждать с детьми, зачем мыть руки, можно ли ходить с грязными руками, почему это небезопасно.</a:t>
            </a:r>
          </a:p>
        </p:txBody>
      </p:sp>
    </p:spTree>
    <p:extLst>
      <p:ext uri="{BB962C8B-B14F-4D97-AF65-F5344CB8AC3E}">
        <p14:creationId xmlns:p14="http://schemas.microsoft.com/office/powerpoint/2010/main" val="362151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Мокрые рукава и полотенце» 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2000" i="1" dirty="0">
                <a:latin typeface="Bookman Old Style" panose="02050604050505020204" pitchFamily="18" charset="0"/>
              </a:rPr>
              <a:t>Показать необходимость засучивать рукава (иначе они будут мокрые) и вытирать руки полотенцем насухо. Сформировать умение мыть руки водой и правильно вытирать их полотенцем.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	Материалы: </a:t>
            </a:r>
            <a:r>
              <a:rPr lang="ru-RU" sz="2000" i="1" dirty="0">
                <a:latin typeface="Bookman Old Style" panose="02050604050505020204" pitchFamily="18" charset="0"/>
              </a:rPr>
              <a:t>кусочек полотенца или маленькое полотенце целиком, широкая миска с водой.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	Описание: </a:t>
            </a:r>
            <a:r>
              <a:rPr lang="ru-RU" sz="2000" i="1" dirty="0">
                <a:latin typeface="Bookman Old Style" panose="02050604050505020204" pitchFamily="18" charset="0"/>
              </a:rPr>
              <a:t>Предложить детям взять полотенце и положить его в миску.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В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как вы думаете, что будет с полотенцем? (оно намокнет, станет мокрым).</a:t>
            </a:r>
          </a:p>
          <a:p>
            <a:pPr marL="0" indent="0" algn="just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Повторить то же с рукавом одежды. Объяснить, что рукава тоже могут намокнуть. Детям предлагается подумать, удобно, полезно ли ходить с намоченными рукавами. Почему это небезопасно? Объяснить, что полотенце впитывает воду (становится мокрым) с рук.</a:t>
            </a:r>
          </a:p>
        </p:txBody>
      </p:sp>
    </p:spTree>
    <p:extLst>
      <p:ext uri="{BB962C8B-B14F-4D97-AF65-F5344CB8AC3E}">
        <p14:creationId xmlns:p14="http://schemas.microsoft.com/office/powerpoint/2010/main" val="155304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«Грязные и чистые руки» 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Цели: </a:t>
            </a:r>
            <a:r>
              <a:rPr lang="ru-RU" sz="2000" i="1" dirty="0">
                <a:latin typeface="Bookman Old Style" panose="02050604050505020204" pitchFamily="18" charset="0"/>
              </a:rPr>
              <a:t>Получить или закрепить представления, что вода очищает. Сформировать и закрепить умение (навык) мыть руки через экспериментирование с водой.</a:t>
            </a: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Материалы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две прозрачные миски, условная грязь (глина, краска).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Описание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предложить ребенку полоскать руки в миске. Затем испачкать руки и снова прополоскать их. Сравнить воду по цвету. Подвести к выводу, что грязь, которая бывает на руках, остается в воде, что вода смывает грязь, делает руки чистыми.</a:t>
            </a:r>
          </a:p>
        </p:txBody>
      </p:sp>
      <p:pic>
        <p:nvPicPr>
          <p:cNvPr id="9218" name="Picture 2" descr="Цена вопроса — грязные руки ))) — Ford S-Max, 1.8 л., 2008 года н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2" y="4653099"/>
            <a:ext cx="2198742" cy="22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авая рука человека, рука пальца, рука руки PNG | Hot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07" y="4897821"/>
            <a:ext cx="1934386" cy="19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1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«Чистящая вода»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005239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Цель: </a:t>
            </a:r>
            <a:r>
              <a:rPr lang="ru-RU" sz="2000" i="1" dirty="0">
                <a:latin typeface="Bookman Old Style" panose="02050604050505020204" pitchFamily="18" charset="0"/>
              </a:rPr>
              <a:t>Получить или закрепить представления о мыле, его полезных свойствах. Сформировать и закрепить умение (навык) мыть руки с мылом.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Материалы: кусочки мыла разной формы, тазик с водой.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Описание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рассмотреть кусочки мыла разной формы. Обратить внимание, что такими их изготовили на фабрике, но человек, когда мылит руки, может изменить форму мыла.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latin typeface="Bookman Old Style" panose="02050604050505020204" pitchFamily="18" charset="0"/>
              </a:rPr>
              <a:t>Взрослый </a:t>
            </a:r>
            <a:r>
              <a:rPr lang="ru-RU" sz="2000" i="1" dirty="0">
                <a:latin typeface="Bookman Old Style" panose="02050604050505020204" pitchFamily="18" charset="0"/>
              </a:rPr>
              <a:t>берет мыло и хорошо намыливает руки, показывая детям необходимые действия, фиксируя их внимание на этом процессе. Потом обращает внимание на форму мыла, рассматривает ее с детьми, ищет, сто изменилось. Затем предлагает детям повторить самим действия с мылом и водой. Обращает внимание на действия детей, помогает, подсказывает</a:t>
            </a:r>
            <a:r>
              <a:rPr lang="ru-RU" sz="2000" i="1" dirty="0" smtClean="0">
                <a:latin typeface="Bookman Old Style" panose="02050604050505020204" pitchFamily="18" charset="0"/>
              </a:rPr>
              <a:t>.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4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005239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(Продолжение) После </a:t>
            </a:r>
            <a:r>
              <a:rPr lang="ru-RU" sz="2000" i="1" dirty="0">
                <a:latin typeface="Bookman Old Style" panose="02050604050505020204" pitchFamily="18" charset="0"/>
              </a:rPr>
              <a:t>мытья рук с мылом и вытирания их полотенцем насухо взрослый рассматривает с детьми, какой формы оказалось мыльце, какие фигурки получились у детей, на что они похожи. Обращает внимание на воду, ее загрязненность. Делается совместно вывод о том, что вода вместе с мылом делает руки чище, ароматнее.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0" b="16629"/>
          <a:stretch/>
        </p:blipFill>
        <p:spPr>
          <a:xfrm>
            <a:off x="2637676" y="3132310"/>
            <a:ext cx="3868649" cy="3058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6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Делаем мыльные пузыри»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2000" i="1" dirty="0">
                <a:latin typeface="Bookman Old Style" panose="02050604050505020204" pitchFamily="18" charset="0"/>
              </a:rPr>
              <a:t>Познакомить детей со способом изготовления мыльных пузырей, со свойствами мыла: может растягиваться, образует </a:t>
            </a:r>
            <a:r>
              <a:rPr lang="ru-RU" sz="2000" i="1" dirty="0" err="1">
                <a:latin typeface="Bookman Old Style" panose="02050604050505020204" pitchFamily="18" charset="0"/>
              </a:rPr>
              <a:t>пленочку</a:t>
            </a:r>
            <a:r>
              <a:rPr lang="ru-RU" sz="2000" i="1" dirty="0">
                <a:latin typeface="Bookman Old Style" panose="02050604050505020204" pitchFamily="18" charset="0"/>
              </a:rPr>
              <a:t>, меняет цвет.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Материалы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жидкое мыло, кусочки мыла, петля с ручкой из проволоки или специальная пластиковая петля для мыльных пузырей, стаканчики, вода, ложки, подносы.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Описание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Медвежонок Миша рассказывает, что любит пускать мыльные пузыри. Но он не знает, как они делаются.</a:t>
            </a:r>
          </a:p>
        </p:txBody>
      </p:sp>
      <p:pic>
        <p:nvPicPr>
          <p:cNvPr id="10242" name="Picture 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31" y="3669105"/>
            <a:ext cx="4647653" cy="33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44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25822"/>
            <a:ext cx="8229600" cy="617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получаются мыльные пузыри? Можем ли мы их изготовить? Что для этого нужно? 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Дети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пробуют изготовит мыльные пузыри из куска мыла и воды путем смешивания. Наблюдают, что происходит: опускают петлю в жидкость, вынимают ее, дуют в петлю.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Берут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другой стакан, смешивают жидкое мыло с водой (1 ложка воды и 1  ложки жидкого мыла). Опускают петлю в раствор.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В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мы видим, когда вынимаем петлю? Потихоньку дуем. Что происходит? Как получился мыльный пузырь? Пузырь получился только из жидкого мыла. Оно может растягиваться в очень тонкую пленку, которая остается в петле. Мы выдуваем воздух, пленка его обволакивают, и получается пузырь.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Можно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поиграть в игры «Какой формы пузырь», «Какой летит дальше, выше?» Дети пускают пузыри и рассказывают, на что похож получившийся пузырь, какой он формы, какие цвета можно увидеть на его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16196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– эксперимент 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Путешествие в страну Одежды»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2000" i="1" dirty="0">
                <a:latin typeface="Bookman Old Style" panose="02050604050505020204" pitchFamily="18" charset="0"/>
              </a:rPr>
              <a:t>Продиагностировать, что знают дети о назначении одежды и о правильном уходе за ней. Попрактиковаться в складывании одежды.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Материалы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картинки с изображениями одежды, обуви, головных уборов.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Описание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latin typeface="Bookman Old Style" panose="02050604050505020204" pitchFamily="18" charset="0"/>
              </a:rPr>
              <a:t>воспитатель предлагает ребятам отправиться в страну Одежды (например, в раздевалку</a:t>
            </a:r>
            <a:r>
              <a:rPr lang="ru-RU" sz="2000" i="1" dirty="0" smtClean="0">
                <a:latin typeface="Bookman Old Style" panose="02050604050505020204" pitchFamily="18" charset="0"/>
              </a:rPr>
              <a:t>).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11268" name="Picture 4" descr="Детская одежда Майорал - Euro24Sho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432" y1="36136" x2="73432" y2="36136"/>
                        <a14:foregroundMark x1="72915" y1="31591" x2="72915" y2="31591"/>
                        <a14:foregroundMark x1="78450" y1="30455" x2="78450" y2="30455"/>
                        <a14:foregroundMark x1="80074" y1="37955" x2="80074" y2="37955"/>
                        <a14:foregroundMark x1="89963" y1="10682" x2="89963" y2="10682"/>
                        <a14:foregroundMark x1="90996" y1="15909" x2="90996" y2="15909"/>
                        <a14:foregroundMark x1="88561" y1="30000" x2="88561" y2="30000"/>
                        <a14:foregroundMark x1="88930" y1="38864" x2="88930" y2="38864"/>
                        <a14:foregroundMark x1="94982" y1="37955" x2="94982" y2="37955"/>
                        <a14:foregroundMark x1="96015" y1="31591" x2="96015" y2="31591"/>
                        <a14:foregroundMark x1="28782" y1="43636" x2="28782" y2="43636"/>
                        <a14:foregroundMark x1="41771" y1="45455" x2="41771" y2="45455"/>
                        <a14:foregroundMark x1="59410" y1="48636" x2="59410" y2="48636"/>
                        <a14:foregroundMark x1="57491" y1="14318" x2="57491" y2="14318"/>
                        <a14:foregroundMark x1="70849" y1="39091" x2="70849" y2="39091"/>
                        <a14:foregroundMark x1="74465" y1="76136" x2="74465" y2="76136"/>
                        <a14:foregroundMark x1="78007" y1="77273" x2="78007" y2="77273"/>
                        <a14:foregroundMark x1="89373" y1="86818" x2="89373" y2="86818"/>
                        <a14:foregroundMark x1="92915" y1="88636" x2="92915" y2="88636"/>
                        <a14:foregroundMark x1="58450" y1="77273" x2="58450" y2="77273"/>
                        <a14:foregroundMark x1="43985" y1="75227" x2="43985" y2="75227"/>
                        <a14:foregroundMark x1="39705" y1="78409" x2="39705" y2="78409"/>
                        <a14:foregroundMark x1="25978" y1="78409" x2="25978" y2="78409"/>
                        <a14:foregroundMark x1="23100" y1="80682" x2="23100" y2="80682"/>
                        <a14:foregroundMark x1="11144" y1="84318" x2="11144" y2="84318"/>
                        <a14:foregroundMark x1="8487" y1="83182" x2="8487" y2="83182"/>
                        <a14:foregroundMark x1="78672" y1="40455" x2="78672" y2="40455"/>
                        <a14:foregroundMark x1="86421" y1="35682" x2="86421" y2="35682"/>
                        <a14:foregroundMark x1="11144" y1="43636" x2="11144" y2="43636"/>
                        <a14:backgroundMark x1="16827" y1="5227" x2="16827" y2="5227"/>
                        <a14:backgroundMark x1="18745" y1="78409" x2="18745" y2="78409"/>
                        <a14:backgroundMark x1="17860" y1="91818" x2="17860" y2="91818"/>
                        <a14:backgroundMark x1="35720" y1="83864" x2="35720" y2="83864"/>
                        <a14:backgroundMark x1="33432" y1="43864" x2="33432" y2="43864"/>
                        <a14:backgroundMark x1="35055" y1="12955" x2="35055" y2="12955"/>
                        <a14:backgroundMark x1="48044" y1="13409" x2="48044" y2="13409"/>
                        <a14:backgroundMark x1="45756" y1="3636" x2="45756" y2="3636"/>
                        <a14:backgroundMark x1="64428" y1="10682" x2="64428" y2="10682"/>
                        <a14:backgroundMark x1="66716" y1="54545" x2="66716" y2="54545"/>
                        <a14:backgroundMark x1="67970" y1="87045" x2="67970" y2="87045"/>
                        <a14:backgroundMark x1="83911" y1="86818" x2="83911" y2="86818"/>
                        <a14:backgroundMark x1="84723" y1="63409" x2="84723" y2="63409"/>
                        <a14:backgroundMark x1="83321" y1="11136" x2="83321" y2="11136"/>
                        <a14:backgroundMark x1="98081" y1="10000" x2="98081" y2="10000"/>
                        <a14:backgroundMark x1="96679" y1="62955" x2="96679" y2="62955"/>
                        <a14:backgroundMark x1="98745" y1="77273" x2="98745" y2="77273"/>
                        <a14:backgroundMark x1="4723" y1="68864" x2="4723" y2="68864"/>
                        <a14:backgroundMark x1="1550" y1="20682" x2="1550" y2="20682"/>
                        <a14:backgroundMark x1="1919" y1="2045" x2="1919" y2="2045"/>
                        <a14:backgroundMark x1="369" y1="15909" x2="369" y2="15909"/>
                        <a14:backgroundMark x1="89742" y1="1591" x2="89742" y2="1591"/>
                        <a14:backgroundMark x1="97343" y1="19318" x2="97343" y2="19318"/>
                        <a14:backgroundMark x1="92177" y1="95000" x2="92177" y2="95000"/>
                        <a14:backgroundMark x1="87159" y1="96136" x2="87159" y2="96136"/>
                        <a14:backgroundMark x1="91144" y1="88636" x2="91144" y2="88636"/>
                        <a14:backgroundMark x1="90996" y1="68182" x2="90996" y2="68182"/>
                        <a14:backgroundMark x1="90923" y1="62955" x2="90923" y2="62955"/>
                        <a14:backgroundMark x1="86125" y1="57500" x2="86125" y2="57500"/>
                        <a14:backgroundMark x1="86642" y1="74091" x2="86642" y2="74091"/>
                        <a14:backgroundMark x1="86421" y1="83864" x2="86421" y2="83864"/>
                        <a14:backgroundMark x1="88044" y1="77955" x2="88044" y2="77955"/>
                        <a14:backgroundMark x1="88561" y1="96591" x2="88561" y2="96591"/>
                        <a14:backgroundMark x1="83690" y1="95909" x2="83690" y2="95909"/>
                        <a14:backgroundMark x1="82952" y1="34545" x2="82952" y2="34545"/>
                        <a14:backgroundMark x1="81919" y1="20909" x2="81919" y2="20909"/>
                        <a14:backgroundMark x1="78672" y1="8636" x2="78672" y2="8636"/>
                        <a14:backgroundMark x1="74686" y1="9545" x2="74686" y2="9545"/>
                        <a14:backgroundMark x1="68930" y1="11591" x2="68930" y2="11591"/>
                        <a14:backgroundMark x1="64502" y1="19091" x2="64502" y2="19091"/>
                        <a14:backgroundMark x1="67085" y1="21818" x2="67085" y2="21818"/>
                        <a14:backgroundMark x1="71882" y1="15000" x2="71882" y2="15000"/>
                        <a14:backgroundMark x1="69004" y1="5909" x2="69004" y2="5909"/>
                        <a14:backgroundMark x1="68930" y1="29773" x2="68930" y2="29773"/>
                        <a14:backgroundMark x1="67749" y1="40682" x2="67749" y2="40682"/>
                        <a14:backgroundMark x1="68930" y1="67273" x2="68930" y2="67273"/>
                        <a14:backgroundMark x1="55793" y1="89091" x2="55793" y2="89091"/>
                        <a14:backgroundMark x1="57048" y1="67273" x2="57048" y2="67273"/>
                        <a14:backgroundMark x1="57048" y1="24091" x2="57048" y2="24091"/>
                        <a14:backgroundMark x1="55498" y1="19773" x2="55498" y2="19773"/>
                        <a14:backgroundMark x1="50923" y1="20227" x2="50923" y2="20227"/>
                        <a14:backgroundMark x1="52030" y1="7500" x2="52030" y2="7500"/>
                        <a14:backgroundMark x1="47159" y1="7500" x2="47159" y2="7500"/>
                        <a14:backgroundMark x1="49004" y1="50682" x2="49004" y2="50682"/>
                        <a14:backgroundMark x1="48561" y1="67727" x2="48561" y2="67727"/>
                        <a14:backgroundMark x1="52841" y1="77955" x2="52841" y2="77955"/>
                        <a14:backgroundMark x1="49520" y1="80682" x2="49520" y2="80682"/>
                        <a14:backgroundMark x1="40369" y1="92955" x2="40369" y2="92955"/>
                        <a14:backgroundMark x1="35720" y1="76136" x2="35720" y2="76136"/>
                        <a14:backgroundMark x1="18081" y1="71364" x2="18081" y2="71364"/>
                        <a14:backgroundMark x1="17048" y1="51364" x2="17048" y2="5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2" y="3920359"/>
            <a:ext cx="8174436" cy="26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25822"/>
            <a:ext cx="8229600" cy="617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Зачем нужна одежда? Какая она бывает? (показывает картинки) Что может плохое произойти с одеждой? (она может испачкаться, порваться, помяться); Что делают взрослые, чтобы привести одежду в порядок? (стирают, гладят, зашивают ее); И вы можете помочь своей одежде. Как? (не пачкать ее, не мять, складывать аккуратно); Что надо делать, чтобы одежда не мялась, на пачкалась? (аккуратно ее складывать, вешать ее на плечики).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Воспитатель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предлагает детям поухаживать за своей одеждой и аккуратно сложить ее в шкафчиках.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4" b="13410"/>
          <a:stretch/>
        </p:blipFill>
        <p:spPr>
          <a:xfrm>
            <a:off x="1213945" y="3855630"/>
            <a:ext cx="6716110" cy="2408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82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25822"/>
            <a:ext cx="8229600" cy="617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Культурно-гигиенические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навыки в значительной степени воспитываются с самого раннего возраста и в течение всего периода формируются дошкольного детства, так как нервная система ребенка в высшей степени пластична, а действия, связанные с принятием пищи, одеванием, умыванием, повторяются каждый день, систематически и неоднократно.  Прочность, гибкость навыков и привычек зависит от ряда факторов: условий, своевременности начала этой работы, эмоционального отношения ребенка к выполняемым действиям, систематичности игр.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Методические рекомендации для педагогов и воспитателей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1.	Для успешного формирования культурно - гигиенических навыков необходимы следующие условия: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Организация привлекательной и удобной для выполнения действий и заданий обстановки в детском саду и дома (мебель, оборудование, соответствующие росту детей, закрепленные места хранения вещей, доступные для пользования, и т.д.);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Разделение осваиваемых действий, следующих в строго установленном порядке, на ряд операций, что способствует более быстрому созданию прочных динамических стереотипов;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Многократные упражнения детей в действиях с выделением способа и порядка их выполнения (особенно на начальном этапе обучения). При этом характер действий должен быть неизменным, а формы - разными;</a:t>
            </a:r>
          </a:p>
        </p:txBody>
      </p:sp>
    </p:spTree>
    <p:extLst>
      <p:ext uri="{BB962C8B-B14F-4D97-AF65-F5344CB8AC3E}">
        <p14:creationId xmlns:p14="http://schemas.microsoft.com/office/powerpoint/2010/main" val="2372935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Методические рекомендации для педагогов и воспитателей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1.	Для успешного формирования культурно - гигиенических навыков необходимы следующие 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условия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(продолжение):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Индивидуальная работа с каждым ребенком, учет уровня его развития и темпов овладения культурно - гигиенические навыками;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Организация ситуаций, обеспечивающих контроль за выполнением осваиваемых детьми в непривычной обстановке действий;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Безукоризненное выполнение взрослыми всех гигиенических и культурных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212926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Методические рекомендации для педагогов и воспитателей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26124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1.	Для успешного формирования культурно - гигиенических навыков необходимы следующие 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условия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(продолжение):</a:t>
            </a: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Индивидуальная работа с каждым ребенком, учет уровня его развития и темпов овладения культурно - гигиенические навыками;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Организация ситуаций, обеспечивающих контроль за выполнением осваиваемых детьми в непривычной обстановке действий;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	Безукоризненное выполнение взрослыми всех гигиенических и культурных требований</a:t>
            </a:r>
            <a:r>
              <a:rPr lang="ru-RU" sz="2000" i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ru-RU" sz="2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.	Прочность, гибкость навыков и привычек зависит от ряда факторов: условий, возраста, с которого начинается эта работа, эмоционального отношения ребенка, упражнений в определенных действиях.</a:t>
            </a:r>
          </a:p>
        </p:txBody>
      </p:sp>
    </p:spTree>
    <p:extLst>
      <p:ext uri="{BB962C8B-B14F-4D97-AF65-F5344CB8AC3E}">
        <p14:creationId xmlns:p14="http://schemas.microsoft.com/office/powerpoint/2010/main" val="2415536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Методические рекомендации для педагогов и воспитателей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60938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	В ходе игр можно широко использовать художественное слово: </a:t>
            </a:r>
            <a:r>
              <a:rPr lang="ru-RU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потешки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короткие стихи.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 Эх, водичка хороша,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Хороша водичка!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Пусть умоет малыша,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Чтоб сияло личико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!</a:t>
            </a:r>
          </a:p>
          <a:p>
            <a:pPr marL="0" indent="0" algn="ctr">
              <a:buNone/>
            </a:pPr>
            <a:endParaRPr lang="ru-RU" sz="2000" b="1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Теплая водичка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Умоет Тане личико,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Пальчики — Антошке,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Сашеньке — ладошки.</a:t>
            </a:r>
          </a:p>
          <a:p>
            <a:pPr marL="0" indent="0" algn="ctr">
              <a:buNone/>
            </a:pP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4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424855" y="252248"/>
            <a:ext cx="4261944" cy="5625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 Теплою водою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Руки чисто мою.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Кусочек мыла я возьму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И ладошки им потру.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Будет мыло пениться ,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Грязь куда-то денется</a:t>
            </a:r>
          </a:p>
          <a:p>
            <a:pPr marL="0" indent="0" algn="ctr">
              <a:buNone/>
            </a:pP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Водичка, водичка,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Умой мое личико,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Чтобы глазоньки блестели,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Чтобы щечки алели,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Чтоб смеялся роток,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Чтоб кусался зубок.</a:t>
            </a:r>
          </a:p>
          <a:p>
            <a:pPr marL="0" indent="0" algn="ctr">
              <a:buNone/>
            </a:pP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8200" name="Picture 8" descr="Мультяшный мальчик играет на вод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2" y="893380"/>
            <a:ext cx="3856010" cy="4354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ыло, мыльный пузырь, ба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372">
            <a:off x="2681970" y="1923211"/>
            <a:ext cx="1426041" cy="7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87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046482" y="252248"/>
            <a:ext cx="4640317" cy="5625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 Лапки?  Мыли.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Ушки?  Мыли. 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Хвостик? Мыли.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Всё помыли.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И теперь мы чистые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Зайчики пушистые.</a:t>
            </a:r>
          </a:p>
          <a:p>
            <a:pPr marL="0" indent="0" algn="ctr">
              <a:buNone/>
            </a:pP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Зайка начал умываться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Видно в гости он собрался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Вымыл ротик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Вымыл носик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Вымыл ухо</a:t>
            </a:r>
          </a:p>
          <a:p>
            <a:pPr marL="0" indent="0" algn="ctr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Вот и сухо!</a:t>
            </a:r>
          </a:p>
          <a:p>
            <a:pPr marL="0" indent="0" algn="ctr">
              <a:buNone/>
            </a:pPr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Умыв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b="29076"/>
          <a:stretch/>
        </p:blipFill>
        <p:spPr bwMode="auto">
          <a:xfrm>
            <a:off x="220715" y="662152"/>
            <a:ext cx="4015511" cy="4487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55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Литература: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124609"/>
            <a:ext cx="8229600" cy="4416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latin typeface="Bookman Old Style" panose="02050604050505020204" pitchFamily="18" charset="0"/>
              </a:rPr>
              <a:t>1.	</a:t>
            </a:r>
            <a:r>
              <a:rPr lang="ru-RU" sz="2000" i="1" dirty="0" err="1">
                <a:latin typeface="Bookman Old Style" panose="02050604050505020204" pitchFamily="18" charset="0"/>
              </a:rPr>
              <a:t>Деркунская</a:t>
            </a:r>
            <a:r>
              <a:rPr lang="ru-RU" sz="2000" i="1" dirty="0">
                <a:latin typeface="Bookman Old Style" panose="02050604050505020204" pitchFamily="18" charset="0"/>
              </a:rPr>
              <a:t> В.А. Игры экспериментирование в воспитании младшего дошкольника как субъекта </a:t>
            </a:r>
            <a:r>
              <a:rPr lang="ru-RU" sz="2000" i="1" dirty="0" err="1">
                <a:latin typeface="Bookman Old Style" panose="02050604050505020204" pitchFamily="18" charset="0"/>
              </a:rPr>
              <a:t>здоровьесберегающей</a:t>
            </a:r>
            <a:r>
              <a:rPr lang="ru-RU" sz="2000" i="1" dirty="0">
                <a:latin typeface="Bookman Old Style" panose="02050604050505020204" pitchFamily="18" charset="0"/>
              </a:rPr>
              <a:t> деятельности. Дошкольная педагогика - 2010- №5(62)- С.11 </a:t>
            </a: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2</a:t>
            </a:r>
            <a:r>
              <a:rPr lang="ru-RU" sz="2000" i="1" dirty="0">
                <a:latin typeface="Bookman Old Style" panose="02050604050505020204" pitchFamily="18" charset="0"/>
              </a:rPr>
              <a:t>.	</a:t>
            </a:r>
            <a:r>
              <a:rPr lang="ru-RU" sz="2000" i="1" dirty="0" err="1">
                <a:latin typeface="Bookman Old Style" panose="02050604050505020204" pitchFamily="18" charset="0"/>
              </a:rPr>
              <a:t>Зебзеева</a:t>
            </a:r>
            <a:r>
              <a:rPr lang="ru-RU" sz="2000" i="1" dirty="0">
                <a:latin typeface="Bookman Old Style" panose="02050604050505020204" pitchFamily="18" charset="0"/>
              </a:rPr>
              <a:t> В.А. Организация режимных процессов в ДОУ. – М.: ТЦ Сфера, 2010. - 80с.</a:t>
            </a: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3</a:t>
            </a:r>
            <a:r>
              <a:rPr lang="ru-RU" sz="2000" i="1" dirty="0">
                <a:latin typeface="Bookman Old Style" panose="02050604050505020204" pitchFamily="18" charset="0"/>
              </a:rPr>
              <a:t>.	</a:t>
            </a:r>
            <a:r>
              <a:rPr lang="ru-RU" sz="2000" i="1" dirty="0" err="1">
                <a:latin typeface="Bookman Old Style" panose="02050604050505020204" pitchFamily="18" charset="0"/>
              </a:rPr>
              <a:t>Зимонина</a:t>
            </a:r>
            <a:r>
              <a:rPr lang="ru-RU" sz="2000" i="1" dirty="0">
                <a:latin typeface="Bookman Old Style" panose="02050604050505020204" pitchFamily="18" charset="0"/>
              </a:rPr>
              <a:t> В.Н. Воспитание ребенка - дошкольника: развитого, организованного, самостоятельного, инициативного, </a:t>
            </a:r>
            <a:r>
              <a:rPr lang="ru-RU" sz="2000" i="1" dirty="0" err="1">
                <a:latin typeface="Bookman Old Style" panose="02050604050505020204" pitchFamily="18" charset="0"/>
              </a:rPr>
              <a:t>неболеющего</a:t>
            </a:r>
            <a:r>
              <a:rPr lang="ru-RU" sz="2000" i="1" dirty="0">
                <a:latin typeface="Bookman Old Style" panose="02050604050505020204" pitchFamily="18" charset="0"/>
              </a:rPr>
              <a:t>, коммуникативного, аккуратного. Расту здоровым: Программа - методическое пособие для педагогов дошкольных образовательных учреждений. – М.: </a:t>
            </a:r>
            <a:r>
              <a:rPr lang="ru-RU" sz="2000" i="1" dirty="0" err="1">
                <a:latin typeface="Bookman Old Style" panose="02050604050505020204" pitchFamily="18" charset="0"/>
              </a:rPr>
              <a:t>Гуманит</a:t>
            </a:r>
            <a:r>
              <a:rPr lang="ru-RU" sz="2000" i="1" dirty="0">
                <a:latin typeface="Bookman Old Style" panose="02050604050505020204" pitchFamily="18" charset="0"/>
              </a:rPr>
              <a:t>. Изд. Центр ВЛАДОС, 2003.- 304 с.- («РОСИНКА»). </a:t>
            </a:r>
          </a:p>
          <a:p>
            <a:pPr marL="0" indent="0" algn="ctr">
              <a:buNone/>
            </a:pPr>
            <a:endParaRPr lang="ru-RU" sz="2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	</a:t>
            </a: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7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25822"/>
            <a:ext cx="8229600" cy="6171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Выбор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темы проекта связан с необходимостью решать проблему воспитания культурно – гигиенических навыков у детей дошкольного возраста, которую можно эффективно решить через проведение игр - экспериментов, т.к. в дошкольном возрасте игра является ведущим видом деятельности, посредством игры малыш лучше запоминает, устанавливает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причинно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–следственные связи.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Особенно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актуальна эта проблема в младшем дошкольном возрасте, так как этот период является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сензитивным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 наиболее благоприятным для развития, поэтому именно в этом возрасте закладывается фундамент всех полезных и необходимых навыков в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8528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64152" y="354998"/>
            <a:ext cx="8215696" cy="5383650"/>
          </a:xfrm>
          <a:prstGeom prst="flowChartAlternateProcess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КУЛЬТУРНО-ГИГЕНИЧЕСКИЕ НАВЫКИ: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это навыки по соблюдению чистоты тела, культурной еды, поддержания порядка в окружающей обстановке и культурных взаимоотношений детей друг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 другом и со взрослыми. 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Физиологической основой культурно - гигиенических навыков и привычек является образование условно</a:t>
            </a:r>
            <a:r>
              <a:rPr kumimoji="0" lang="sah-RU" alt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рефлекторных связей, выработка динамических стереотипов.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4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Виды культурно-гигиенических навыков: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Умывание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засучить рукава; намылить руки до образования пены; набрать в ладони нужное количество воды; вымыть лицо двумя руками; мыть руки до локтя с мылом, мыть шею и уши; обмыть руки; насухо вытереть руки; пользоваться личным полотенцем; не стряхивать воду с рук.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Чистка зубов: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набирать зубной порошок на щетку; правильно чистить зубы щеткой; полоскать рот.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Причесывание: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причесать волосы, если они растрепались; расчесать волосы и заплести косы; следить за аккуратностью головы.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Чистка мытье обуви: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очищать обувь от грязи по возвращении с улицы в помещение; протирать загрязнившуюся обувь влажной тряпкой; мыть обувь, не заливая воду внутрь; намазывать ботинки гуталином; начищать ботинки до леска щеткой.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6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Виды культурно-гигиенических навыков: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Одевание: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быть опрятным; вешать одежду на спинку стула и складывать на сиденье колготки; завязывать шнурки ботинок на бантики; завязывать и развязывать тесемки у зимней шапки; застегивать и расстегивать пуговицы на нижней и верхней одежде; зашнуровывать и расшнуровывать ботинки; надевать и одевать одежду; обуваться; самостоятельно или с помощью взрослых устранять неполадки в одежде; складывать одежду лицевой стороной; соблюдать рациональную последовательность при одевании и раздевании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Уход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верхней одеждой: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счищать пыль с верхней одежды платяной щеткой; следить за чистотой и привлекательностью одежды.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Уборка постели: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стелить постель перед сном; складывать покрывало; расправлять простыни после сна; стряхивать простыни после сна; складывать одеяло пополам; прибирать постель после сна.</a:t>
            </a:r>
          </a:p>
          <a:p>
            <a:pPr marL="0" indent="0" algn="just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Виды культурно-гигиенических навыков: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Прием пищи: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мыть руки перед едой; аккуратно есть; брать хлеб и накладывать еду в тарелку столько, сколько съешь; есть молча; жевать с закрытым ртом; пользоваться салфеткой; правильно сидеть за столом; уметь обращаться с ложкой, вилкой, столовым ножом; тщательно пережевывать пищу.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Питье: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ополаскивать стакан перед использованием; наливать воды в стакан сколько выпьешь; пить не обливаясь.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В туалете: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пользоваться туалетной бумагой; мыть руки после туалета.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Содержание носа в чистоте: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своевременно пользоваться носовым платком.</a:t>
            </a:r>
          </a:p>
          <a:p>
            <a:pPr marL="0" indent="0" algn="just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605850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Виды культурно-гигиенических навыков:  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Перемена одежды с учетом погоды: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одеваться по теплее при похолодании; покрывать голову при солнечных лучах; поднимать воротник при ветре; снимать лишнюю одежду на жаре.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Содержание личных вещей в порядке: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всегда убирать за собой; бережно обращаться с каждой вещью; класть вещи на место; размещать их удобно для использования и приятно для глаз.</a:t>
            </a:r>
          </a:p>
          <a:p>
            <a:pPr marL="0" indent="0" algn="just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0" b="12184"/>
          <a:stretch/>
        </p:blipFill>
        <p:spPr>
          <a:xfrm>
            <a:off x="1765738" y="3721749"/>
            <a:ext cx="5612524" cy="2290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3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532</Words>
  <Application>Microsoft Office PowerPoint</Application>
  <PresentationFormat>Экран (4:3)</PresentationFormat>
  <Paragraphs>200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Book Antiqua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2020-05-28T13:57:34Z</dcterms:created>
  <dcterms:modified xsi:type="dcterms:W3CDTF">2020-05-29T04:59:15Z</dcterms:modified>
</cp:coreProperties>
</file>