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notesMasterIdLst>
    <p:notesMasterId r:id="rId24"/>
  </p:notesMasterIdLst>
  <p:sldIdLst>
    <p:sldId id="256" r:id="rId2"/>
    <p:sldId id="274" r:id="rId3"/>
    <p:sldId id="257" r:id="rId4"/>
    <p:sldId id="276" r:id="rId5"/>
    <p:sldId id="278" r:id="rId6"/>
    <p:sldId id="259" r:id="rId7"/>
    <p:sldId id="260" r:id="rId8"/>
    <p:sldId id="261" r:id="rId9"/>
    <p:sldId id="262" r:id="rId10"/>
    <p:sldId id="283" r:id="rId11"/>
    <p:sldId id="277" r:id="rId12"/>
    <p:sldId id="279" r:id="rId13"/>
    <p:sldId id="281" r:id="rId14"/>
    <p:sldId id="282" r:id="rId15"/>
    <p:sldId id="263" r:id="rId16"/>
    <p:sldId id="267" r:id="rId17"/>
    <p:sldId id="269" r:id="rId18"/>
    <p:sldId id="266" r:id="rId19"/>
    <p:sldId id="272" r:id="rId20"/>
    <p:sldId id="265" r:id="rId21"/>
    <p:sldId id="273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3D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1" autoAdjust="0"/>
    <p:restoredTop sz="94660"/>
  </p:normalViewPr>
  <p:slideViewPr>
    <p:cSldViewPr>
      <p:cViewPr varScale="1">
        <p:scale>
          <a:sx n="68" d="100"/>
          <a:sy n="68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A24EA5F-5536-4E83-8F7A-3A9764AB1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1FB14-A811-44B3-AF0D-1442D509CF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80F2D4-96E0-4587-AE26-ADB9E2B6BCF6}" type="datetimeFigureOut">
              <a:rPr lang="ru-RU"/>
              <a:pPr>
                <a:defRPr/>
              </a:pPr>
              <a:t>10.04.2018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DC31EB9-0F27-4369-8E70-573FDC670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B286762-1596-4634-99E5-C750F12F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25B8C-35E9-489F-A6B2-F139F46F3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E64971-1C04-4B08-84A5-5675009FF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47A1EC-5E1B-4D28-8E43-4A3651634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34139C2F-4457-4976-810C-54D68E3E9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D94278A7-93F4-48F9-81E1-7BEA74E7F4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03014F56-72CE-402D-8DFC-BAF7DF434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5AC338-4277-4E1A-8069-FCDA884E719B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5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FF263C-CACA-4F6F-BC72-620A757D787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91F0BEF-AE9F-4B8D-A471-B04EE34570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7EBE5A0-35C4-4AF5-A4C3-840381AD1B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ECB37AE-7AFE-488F-8A57-4E94C9C2CC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AA8C7AA-6768-4F93-9DCB-3EEBC3073F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30C1CAB7-617B-4174-8B09-8CC1F5D930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AEE030AA-0F17-4C81-9921-63DE58A88F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A2F0B2C-E680-4DA6-8203-91B61912622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DFD926DB-793D-46DA-8366-80C83D700D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32F47BC-A2CA-4FE3-9E87-870E992EDC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B00A048-E168-4E77-8F93-F81640171AE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B95353E-0D07-4181-8D07-A1BB20E6FB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1E88BBE-F285-464B-800B-CC5297FD1E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95640E51-4DC0-458D-994E-728AFB2322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94BB22AD-D935-45B9-B99B-14911C955D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B365FA69-1FAD-486C-BCD8-4CE16A6531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38974FEB-BF1D-4521-AEF3-8FB5D803240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E81B41F-C838-41E2-8E0B-897D6825F3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042C967-B6B9-44D1-8A48-AB47DE5955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8D5CE73-6E54-4E84-AE3C-F15EE849CD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0298840-D032-47E3-8827-32BBA6689E2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401C349-D9FB-42A3-9F83-BC60C21C38A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12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D4EC37B1-CBCF-4024-8C7B-226C4E140F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5D0A3CFD-6A18-4434-80AB-95BA08AE3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5F6E90C-B2E7-4B6E-869D-2EE31C190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FB6047-02DB-40DA-A8A4-A101A5574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13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15FA2648-CBBF-4760-80A5-402E40FA8F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2A14545D-8E96-4F3F-ABFA-8B5544DDA6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7C3B-071B-4A0E-87BC-9978A218C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AFDACA99-CD25-47E6-B8AC-5E290EB69B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2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495CD861-0257-41E1-BF91-1941577404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20BCD87-B714-426C-AA5B-59E4796248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027C-3A59-478B-A7C6-366B864AE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8CF415A8-A815-4FAA-8D8E-0E852E9BEDC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09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406B4E8-99DF-4A0E-BE03-043CA920FB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C309DC5-16F6-4F23-BC90-653FFA0926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6C80-8C6B-4673-9C47-59B38AAF6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DB4ECBE-52F9-4D3B-84C7-990CD16FD92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70FEAF2-2E88-4E5B-B959-22DC51E593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96165AF-9E4F-4CF5-A5A5-0BF87F691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6D87-1D82-4AD4-9028-F33CF0922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258AEE2-E354-4BE5-9E96-3FD543D3BB4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97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E9B3AE0A-8744-4A2E-9838-DEB660F79F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C8E6BE3-3778-4666-972B-09F3B3111E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AFB8-B6E8-4D9D-AAAB-538122F95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6FF596BF-356A-47E6-9ACF-BE86D4E3DC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0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F1F7111B-F92E-4AC6-9A3E-7F260EAAE2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908F34E9-FFCA-44B4-B90F-DEA0AF177C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C11F-9B83-44DD-9B15-FF21C225B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3B9814B6-98B0-47C1-BB58-884AB6B3C9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56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05312449-4F3E-403D-ACFC-66364D82A2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4455CBEB-51D3-4FC0-BD6E-2BA94F30D2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04061-4199-4BA0-8FC4-DEBAA8F0D7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16705D8E-100C-4980-8FC6-C797C534425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42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900ACF9C-1E97-49D0-8B04-2B4DFB02E3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CDD4B009-A25D-46CB-9443-1D60EE3367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0B00-AF06-4D0F-BF40-AD4512D35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F40F12E6-EAC0-4AC0-97F6-A80A3610502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69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7E1B3CD-7080-4953-B8AF-FEBF256CDC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30900A8-0D46-4B24-9C9B-A91E9B912C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5DFC-382C-4270-B2CF-564EE2F85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F4A861B7-BD2D-4368-98E8-6DDD28B35F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66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D31CAF9-504C-444A-9FBA-E732D80C98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BD44A758-1BC3-48CE-88F0-EB3F569BC8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628-AF98-45AC-8204-B318F9574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FBB355DF-450A-46FC-99E6-95A4C5F99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C7584CD-E3CB-44E2-8851-BE54D1807D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E1F427B7-E392-4962-8FDE-2261A36EDE2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427F19C0-1382-4E9A-81C8-D8365DB125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2A2566B6-0C68-4A14-8845-3809ED3ABB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721EFC47-3385-476F-9EFB-010BE82692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5103CB1A-6F14-413A-8E16-5520A249F7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9382CA87-035D-4008-992B-5E7B18702E3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49" name="Rectangle 9">
              <a:extLst>
                <a:ext uri="{FF2B5EF4-FFF2-40B4-BE49-F238E27FC236}">
                  <a16:creationId xmlns:a16="http://schemas.microsoft.com/office/drawing/2014/main" id="{954DD48E-06DB-4B1D-B120-F656667061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95127FE3-188D-473F-A76E-2E46ADB441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83B51511-AC85-4F39-AFF1-FC57189890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B52A8097-59F6-44D2-84C2-C36ED2F4FC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26BE4B11-447C-4B16-A464-63584655D8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2FDD9625-D845-4D23-9AD4-110B04DF35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97980780-BA9D-4CF1-9382-3932AF8557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966CF777-FCA4-4A6C-BD1A-5D07F762BB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7" name="Rectangle 17">
              <a:extLst>
                <a:ext uri="{FF2B5EF4-FFF2-40B4-BE49-F238E27FC236}">
                  <a16:creationId xmlns:a16="http://schemas.microsoft.com/office/drawing/2014/main" id="{5D7F40AA-48F1-4549-9C1F-29492EF0F3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A54C015E-02D8-4088-B579-DD3530FC44A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59" name="Rectangle 19">
              <a:extLst>
                <a:ext uri="{FF2B5EF4-FFF2-40B4-BE49-F238E27FC236}">
                  <a16:creationId xmlns:a16="http://schemas.microsoft.com/office/drawing/2014/main" id="{A7FB76F2-A99E-473B-8DD4-048B611017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7C7D622E-2B61-4046-8EC0-EDC3C6CE62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5978814C-6025-4276-BC66-C3A501C9991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B7636202-C0EE-4698-A761-5EE30E56819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23">
              <a:extLst>
                <a:ext uri="{FF2B5EF4-FFF2-40B4-BE49-F238E27FC236}">
                  <a16:creationId xmlns:a16="http://schemas.microsoft.com/office/drawing/2014/main" id="{D3DA5D62-57DB-4FC6-BBEB-DC3E55FA803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10264" name="Rectangle 24">
            <a:extLst>
              <a:ext uri="{FF2B5EF4-FFF2-40B4-BE49-F238E27FC236}">
                <a16:creationId xmlns:a16="http://schemas.microsoft.com/office/drawing/2014/main" id="{3E27F01A-0401-40BD-BA30-8E0C28069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9351D522-E763-49F5-B910-3AE89F803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66" name="Rectangle 26">
            <a:extLst>
              <a:ext uri="{FF2B5EF4-FFF2-40B4-BE49-F238E27FC236}">
                <a16:creationId xmlns:a16="http://schemas.microsoft.com/office/drawing/2014/main" id="{7BA694DA-F1CD-4179-834A-79CCDF0AB2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67" name="Rectangle 27">
            <a:extLst>
              <a:ext uri="{FF2B5EF4-FFF2-40B4-BE49-F238E27FC236}">
                <a16:creationId xmlns:a16="http://schemas.microsoft.com/office/drawing/2014/main" id="{CE0D49CB-CE3E-4778-A0E2-2F694C99E4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069C6F1-4CE2-40DA-B8F9-DF2F7AD45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68" name="Rectangle 28">
            <a:extLst>
              <a:ext uri="{FF2B5EF4-FFF2-40B4-BE49-F238E27FC236}">
                <a16:creationId xmlns:a16="http://schemas.microsoft.com/office/drawing/2014/main" id="{46CD1D2A-DF16-47AF-A03F-DDE450511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kola-abv.ru/pravila-dorozhnogo-dvizheniya-v-stihah/" TargetMode="External"/><Relationship Id="rId2" Type="http://schemas.openxmlformats.org/officeDocument/2006/relationships/hyperlink" Target="http://www.pdd24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dochkiisinochki.ru/kartinki-pro-pravila-dorozhnogo-dvizheniya.html" TargetMode="External"/><Relationship Id="rId4" Type="http://schemas.openxmlformats.org/officeDocument/2006/relationships/hyperlink" Target="http://www.stihi.ru/2009/07/17/37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sm">
            <a:extLst>
              <a:ext uri="{FF2B5EF4-FFF2-40B4-BE49-F238E27FC236}">
                <a16:creationId xmlns:a16="http://schemas.microsoft.com/office/drawing/2014/main" id="{4D891257-66D8-4281-8EF6-689FF01E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2640"/>
            <a:ext cx="3177116" cy="3528392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>
            <a:extLst>
              <a:ext uri="{FF2B5EF4-FFF2-40B4-BE49-F238E27FC236}">
                <a16:creationId xmlns:a16="http://schemas.microsoft.com/office/drawing/2014/main" id="{4F469795-9756-48D8-83B0-658312B5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383988">
            <a:off x="1275566" y="362181"/>
            <a:ext cx="9124950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chemeClr val="accent1"/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43D907"/>
                    </a:gs>
                    <a:gs pos="50000">
                      <a:schemeClr val="accent1"/>
                    </a:gs>
                    <a:gs pos="100000">
                      <a:srgbClr val="43D907"/>
                    </a:gs>
                  </a:gsLst>
                  <a:lin ang="3916012" scaled="1"/>
                </a:gradFill>
                <a:latin typeface="Impact" panose="020B0806030902050204" pitchFamily="34" charset="0"/>
              </a:rPr>
              <a:t>Сам  себе  пешеход</a:t>
            </a:r>
          </a:p>
        </p:txBody>
      </p:sp>
      <p:pic>
        <p:nvPicPr>
          <p:cNvPr id="24" name="Рисунок 23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C53A0D8-F4A2-4455-81A4-24CB298F2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-2233"/>
          <a:stretch/>
        </p:blipFill>
        <p:spPr>
          <a:xfrm>
            <a:off x="755576" y="2555865"/>
            <a:ext cx="4167301" cy="298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6381328"/>
            <a:ext cx="91484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Автор: Лялин Егор, Центр внешкольной работы, объединение «Вираж», руководитель Петров В.Н.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AB952-37A1-4A15-8065-67217E187E83}"/>
              </a:ext>
            </a:extLst>
          </p:cNvPr>
          <p:cNvSpPr txBox="1"/>
          <p:nvPr/>
        </p:nvSpPr>
        <p:spPr>
          <a:xfrm>
            <a:off x="4932040" y="112474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Делаем ребятам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Предостережение: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Выучите срочно </a:t>
            </a:r>
          </a:p>
          <a:p>
            <a:r>
              <a:rPr lang="ru-RU" sz="2400" dirty="0"/>
              <a:t>ПРАВИЛА ДВИЖЕНИЯ,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Чтоб не волновались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Каждый день родители,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Чтоб спокойно мчались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Улицей водители!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pPr algn="r"/>
            <a:r>
              <a:rPr lang="ru-RU" sz="2400" dirty="0">
                <a:solidFill>
                  <a:srgbClr val="FFFF00"/>
                </a:solidFill>
              </a:rPr>
              <a:t>С. Михалков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ECFEF6-3337-4E4C-98A8-7E230ED67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15" y="245262"/>
            <a:ext cx="3725271" cy="55446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EFF42E-D74B-4E93-96A9-AF8EBFBB29F7}"/>
              </a:ext>
            </a:extLst>
          </p:cNvPr>
          <p:cNvSpPr/>
          <p:nvPr/>
        </p:nvSpPr>
        <p:spPr>
          <a:xfrm>
            <a:off x="2051720" y="6372072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ПРАВИЛА ДОРОЖНОГО ДВИЖЕНИЯ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2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734F213E-101F-4B01-9E22-FE4C605F9566}"/>
              </a:ext>
            </a:extLst>
          </p:cNvPr>
          <p:cNvSpPr/>
          <p:nvPr/>
        </p:nvSpPr>
        <p:spPr>
          <a:xfrm>
            <a:off x="481341" y="2043950"/>
            <a:ext cx="900000" cy="90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A03703B7-32B4-4FE4-9FE3-DE174940AD20}"/>
              </a:ext>
            </a:extLst>
          </p:cNvPr>
          <p:cNvSpPr/>
          <p:nvPr/>
        </p:nvSpPr>
        <p:spPr>
          <a:xfrm>
            <a:off x="481341" y="3429000"/>
            <a:ext cx="900000" cy="900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49341A6-0BCA-47ED-B322-8AA936A1FD33}"/>
              </a:ext>
            </a:extLst>
          </p:cNvPr>
          <p:cNvSpPr/>
          <p:nvPr/>
        </p:nvSpPr>
        <p:spPr>
          <a:xfrm>
            <a:off x="481341" y="4763705"/>
            <a:ext cx="900000" cy="9000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60EE8-761A-46A0-8B05-F8F0798C3D62}"/>
              </a:ext>
            </a:extLst>
          </p:cNvPr>
          <p:cNvSpPr txBox="1"/>
          <p:nvPr/>
        </p:nvSpPr>
        <p:spPr>
          <a:xfrm>
            <a:off x="1789892" y="2155047"/>
            <a:ext cx="406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Если красный свет горит, </a:t>
            </a:r>
          </a:p>
          <a:p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Это значит путь закрыт!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21BE4-EA27-4A66-9411-6BC813C34CCB}"/>
              </a:ext>
            </a:extLst>
          </p:cNvPr>
          <p:cNvSpPr txBox="1"/>
          <p:nvPr/>
        </p:nvSpPr>
        <p:spPr>
          <a:xfrm>
            <a:off x="1792766" y="4760403"/>
            <a:ext cx="426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А зелёный свет горит, </a:t>
            </a:r>
          </a:p>
          <a:p>
            <a:r>
              <a:rPr lang="ru-RU" sz="2400" dirty="0">
                <a:solidFill>
                  <a:srgbClr val="00B050"/>
                </a:solidFill>
              </a:rPr>
              <a:t>Это значит путь открыт!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AC1CE-C6BE-4863-8E4E-DBE062E5F861}"/>
              </a:ext>
            </a:extLst>
          </p:cNvPr>
          <p:cNvSpPr txBox="1"/>
          <p:nvPr/>
        </p:nvSpPr>
        <p:spPr>
          <a:xfrm>
            <a:off x="1789892" y="3463501"/>
            <a:ext cx="547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Желтый – подожди чуть-чуть,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Будь готов продолжить путь!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3EB1AB48-F711-4257-9F55-27CA2275D9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7725" y="161010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Нужно слушаться без спора указаний светофора!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A44D1F-A4FE-4DC9-8FE0-CCB5E273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84" y="1277151"/>
            <a:ext cx="2871841" cy="48353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533D91-E0C0-4CA6-9C21-C2D5EADF30B4}"/>
              </a:ext>
            </a:extLst>
          </p:cNvPr>
          <p:cNvSpPr/>
          <p:nvPr/>
        </p:nvSpPr>
        <p:spPr>
          <a:xfrm>
            <a:off x="2051720" y="6372072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ПРАВИЛА ДОРОЖНОГО ДВИЖЕНИЯ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dochkiisinochki.ru/wp-content/uploads/2015/05/kartinki-pro-pdd-8.jpg">
            <a:extLst>
              <a:ext uri="{FF2B5EF4-FFF2-40B4-BE49-F238E27FC236}">
                <a16:creationId xmlns:a16="http://schemas.microsoft.com/office/drawing/2014/main" id="{2163F2BF-141A-4EEB-9B86-AB26C3CB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9" y="637024"/>
            <a:ext cx="39496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13925C-0F3E-4101-8367-98B424F7051F}"/>
              </a:ext>
            </a:extLst>
          </p:cNvPr>
          <p:cNvSpPr/>
          <p:nvPr/>
        </p:nvSpPr>
        <p:spPr>
          <a:xfrm>
            <a:off x="5081073" y="372424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Где вдоль улицы барьер,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Там нет перехода.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Транспорт движется за ним,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Не сбавляя хода.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За барьером можно сразу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Под колёса угодить: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Ведь тяжёлую машину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Нелегко остановить.</a:t>
            </a:r>
            <a:endParaRPr lang="ru-RU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7F1890-1B46-46F4-95B0-71F5B3699A74}"/>
              </a:ext>
            </a:extLst>
          </p:cNvPr>
          <p:cNvSpPr/>
          <p:nvPr/>
        </p:nvSpPr>
        <p:spPr>
          <a:xfrm>
            <a:off x="745181" y="398780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Чтоб дорогу видеть слева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И машины пропустить,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Грузовик или автобус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Надо сзади обходить.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ABC392-8FA4-4AC9-8160-35CFD0F529E8}"/>
              </a:ext>
            </a:extLst>
          </p:cNvPr>
          <p:cNvSpPr/>
          <p:nvPr/>
        </p:nvSpPr>
        <p:spPr>
          <a:xfrm>
            <a:off x="2051720" y="6372072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ПРАВИЛА ДОРОЖНОГО ДВИЖЕНИЯ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38D6BF-F331-4CE8-85A1-317A19C7D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08" y="3291815"/>
            <a:ext cx="3949683" cy="27154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>
            <a:extLst>
              <a:ext uri="{FF2B5EF4-FFF2-40B4-BE49-F238E27FC236}">
                <a16:creationId xmlns:a16="http://schemas.microsoft.com/office/drawing/2014/main" id="{D181A7C8-873F-4A03-BC7E-DC0B368E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07" y="2227262"/>
            <a:ext cx="3889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Футбол – хорошая игра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На стадионе, детвора.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Хоккей – игра на льду зимой.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Но не играй на мостовой!</a:t>
            </a:r>
          </a:p>
        </p:txBody>
      </p:sp>
      <p:pic>
        <p:nvPicPr>
          <p:cNvPr id="23555" name="Picture 14" descr="https://cherra.ru/doc/doroga!!!190717.jpg">
            <a:extLst>
              <a:ext uri="{FF2B5EF4-FFF2-40B4-BE49-F238E27FC236}">
                <a16:creationId xmlns:a16="http://schemas.microsoft.com/office/drawing/2014/main" id="{E3D98E07-8A7E-4E9D-82DE-883585C60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972" y="160661"/>
            <a:ext cx="2595066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2">
            <a:extLst>
              <a:ext uri="{FF2B5EF4-FFF2-40B4-BE49-F238E27FC236}">
                <a16:creationId xmlns:a16="http://schemas.microsoft.com/office/drawing/2014/main" id="{7B70AFA3-F522-4B3B-AF71-75D85568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2323306"/>
            <a:ext cx="4267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Цеплять крючком машины борт –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Опасный и ненужный спорт.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Щади здоровье, жизнь щади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 за движением следи.</a:t>
            </a:r>
          </a:p>
        </p:txBody>
      </p:sp>
      <p:pic>
        <p:nvPicPr>
          <p:cNvPr id="23557" name="Picture 18" descr="http://dochkiisinochki.ru/wp-content/uploads/2015/05/kartinki-pro-pdd-16.jpg">
            <a:extLst>
              <a:ext uri="{FF2B5EF4-FFF2-40B4-BE49-F238E27FC236}">
                <a16:creationId xmlns:a16="http://schemas.microsoft.com/office/drawing/2014/main" id="{6BDE80E2-30EE-4E94-ADFD-D33B40802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0035" y="178280"/>
            <a:ext cx="2178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0" descr="http://dochkiisinochki.ru/wp-content/uploads/2015/05/kartinki-pro-pdd-5.jpg">
            <a:extLst>
              <a:ext uri="{FF2B5EF4-FFF2-40B4-BE49-F238E27FC236}">
                <a16:creationId xmlns:a16="http://schemas.microsoft.com/office/drawing/2014/main" id="{50B65AE2-B87A-42A6-AAAB-88A65331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32" y="3654203"/>
            <a:ext cx="2952328" cy="289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102E52-BE51-4A15-A8CA-94E1B361F272}"/>
              </a:ext>
            </a:extLst>
          </p:cNvPr>
          <p:cNvSpPr/>
          <p:nvPr/>
        </p:nvSpPr>
        <p:spPr>
          <a:xfrm>
            <a:off x="4572000" y="3933054"/>
            <a:ext cx="3533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Во дворе играют дети,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По дороге транспорт едет.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Не случилась, чтоб беда,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Не ходи играть туда.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И всегда в любой игре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Оставайтесь во дворе.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На проезжей части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Может быть несчастье.</a:t>
            </a:r>
          </a:p>
        </p:txBody>
      </p:sp>
      <p:pic>
        <p:nvPicPr>
          <p:cNvPr id="4" name="Рисунок 3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FF619D7-6CD1-494D-ABC4-EC7FAEEAD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86" y="187946"/>
            <a:ext cx="299714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97CB55AE-9AC5-4509-AF64-A5F8403EE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697" y="250473"/>
            <a:ext cx="39604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Есть у меня велосипед, 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Но нет 14 лет. 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Пока катаюсь во дворе, 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Где безопасно детворе.</a:t>
            </a:r>
          </a:p>
          <a:p>
            <a:pPr eaLnBrk="1" hangingPunct="1"/>
            <a:endParaRPr lang="ru-RU" altLang="ru-RU" sz="2000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И даже в дом соседний к деду Я через улицу не еду,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По переходу я иду, 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Велосипед за руль веду.</a:t>
            </a:r>
          </a:p>
        </p:txBody>
      </p:sp>
      <p:pic>
        <p:nvPicPr>
          <p:cNvPr id="36" name="Рисунок 35" descr="Изображение выглядит как транспорт, велосипед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E2135CA-DE3A-42FD-AEE7-8204BC28E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7227"/>
            <a:ext cx="1754606" cy="275992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8F7C805-7D21-402E-BA7E-A1757FD7D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99" y="3278632"/>
            <a:ext cx="4156117" cy="2759922"/>
          </a:xfrm>
          <a:prstGeom prst="rect">
            <a:avLst/>
          </a:prstGeom>
        </p:spPr>
      </p:pic>
      <p:pic>
        <p:nvPicPr>
          <p:cNvPr id="1026" name="Picture 2" descr="http://health-fitnes.ru/cimg/2015/041201/4313891">
            <a:extLst>
              <a:ext uri="{FF2B5EF4-FFF2-40B4-BE49-F238E27FC236}">
                <a16:creationId xmlns:a16="http://schemas.microsoft.com/office/drawing/2014/main" id="{94969489-842A-48E7-9651-8DD504E4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745458" cy="17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56C319B-A268-44EE-9EB9-499926B99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214"/>
            <a:ext cx="3052722" cy="215522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2BA40AF-ADA9-4057-8494-6FFEB8FA9125}"/>
              </a:ext>
            </a:extLst>
          </p:cNvPr>
          <p:cNvSpPr/>
          <p:nvPr/>
        </p:nvSpPr>
        <p:spPr>
          <a:xfrm>
            <a:off x="2051720" y="6372072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ПРАВИЛА ДОРОЖНОГО ДВИЖЕНИЯ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2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7" descr="img6">
            <a:extLst>
              <a:ext uri="{FF2B5EF4-FFF2-40B4-BE49-F238E27FC236}">
                <a16:creationId xmlns:a16="http://schemas.microsoft.com/office/drawing/2014/main" id="{7573BD1A-FCC4-46E3-BCE2-5314DF147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9" descr="img6">
            <a:extLst>
              <a:ext uri="{FF2B5EF4-FFF2-40B4-BE49-F238E27FC236}">
                <a16:creationId xmlns:a16="http://schemas.microsoft.com/office/drawing/2014/main" id="{444D82DB-075A-4227-8FD7-D7A6D32943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AutoShape 11" descr="img6">
            <a:extLst>
              <a:ext uri="{FF2B5EF4-FFF2-40B4-BE49-F238E27FC236}">
                <a16:creationId xmlns:a16="http://schemas.microsoft.com/office/drawing/2014/main" id="{5C2F16A5-FDA4-4E12-88DA-F6CE69D53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7" name="AutoShape 13" descr="img6">
            <a:extLst>
              <a:ext uri="{FF2B5EF4-FFF2-40B4-BE49-F238E27FC236}">
                <a16:creationId xmlns:a16="http://schemas.microsoft.com/office/drawing/2014/main" id="{EA6DE82F-59AF-4A9A-90A0-C507E3FD4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8" name="AutoShape 15" descr="img6">
            <a:extLst>
              <a:ext uri="{FF2B5EF4-FFF2-40B4-BE49-F238E27FC236}">
                <a16:creationId xmlns:a16="http://schemas.microsoft.com/office/drawing/2014/main" id="{30938ADB-87FE-4E1D-A469-90138A65C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Text Box 20">
            <a:extLst>
              <a:ext uri="{FF2B5EF4-FFF2-40B4-BE49-F238E27FC236}">
                <a16:creationId xmlns:a16="http://schemas.microsoft.com/office/drawing/2014/main" id="{8E56B0D5-E162-46B9-9FB7-87EBC124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141345"/>
            <a:ext cx="892854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Перед тем как перейти дорогу, нужно себя обозначить небольшой паузой, а не идти напролом.</a:t>
            </a:r>
          </a:p>
        </p:txBody>
      </p:sp>
      <p:pic>
        <p:nvPicPr>
          <p:cNvPr id="15370" name="Рисунок 3">
            <a:extLst>
              <a:ext uri="{FF2B5EF4-FFF2-40B4-BE49-F238E27FC236}">
                <a16:creationId xmlns:a16="http://schemas.microsoft.com/office/drawing/2014/main" id="{1ED86950-131E-472A-A0C7-BBE379F92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432535"/>
            <a:ext cx="37973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2" descr="https://olxkz-ringkz03.akamaized.net/images_slandokz/165907361_3_644x461_ochki-dlya-voditelya-polyarizovannye-aksessuary-dlya-avto.jpg">
            <a:extLst>
              <a:ext uri="{FF2B5EF4-FFF2-40B4-BE49-F238E27FC236}">
                <a16:creationId xmlns:a16="http://schemas.microsoft.com/office/drawing/2014/main" id="{0139D505-FE92-49B7-A34D-58255D3E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9" y="4108450"/>
            <a:ext cx="736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93236C03-FB71-4B79-A768-C5F0F6E8F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29" y="5808881"/>
            <a:ext cx="79208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Водитель может не увидеть пешехода, если его ослепило солнце или фары встречного автомобиля.</a:t>
            </a:r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C0D784DE-624B-428A-A35F-FC19AEC8F0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47638"/>
            <a:ext cx="7777162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 глазами водителя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1">
            <a:extLst>
              <a:ext uri="{FF2B5EF4-FFF2-40B4-BE49-F238E27FC236}">
                <a16:creationId xmlns:a16="http://schemas.microsoft.com/office/drawing/2014/main" id="{E57055C0-C387-42EF-AFB2-E41C0F37E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45370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F21541D7-9469-4AC3-91EB-C76AA1DF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26" y="5157192"/>
            <a:ext cx="87927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Водитель может не увидеть пешехода, приближающегося </a:t>
            </a:r>
          </a:p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к месту пешеходного перехода.</a:t>
            </a:r>
          </a:p>
        </p:txBody>
      </p:sp>
      <p:pic>
        <p:nvPicPr>
          <p:cNvPr id="17412" name="Picture 4" descr="12">
            <a:extLst>
              <a:ext uri="{FF2B5EF4-FFF2-40B4-BE49-F238E27FC236}">
                <a16:creationId xmlns:a16="http://schemas.microsoft.com/office/drawing/2014/main" id="{32C8B65E-01F3-4F30-88E1-83A88B84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960812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B7C18060-C3EA-4BEC-8FD8-A59F2651CE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988" y="346813"/>
            <a:ext cx="8094468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по дороге в темное время суток!!!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3">
            <a:extLst>
              <a:ext uri="{FF2B5EF4-FFF2-40B4-BE49-F238E27FC236}">
                <a16:creationId xmlns:a16="http://schemas.microsoft.com/office/drawing/2014/main" id="{B899B482-BEFB-4C06-9341-936E54CA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94" y="2161084"/>
            <a:ext cx="40338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14">
            <a:extLst>
              <a:ext uri="{FF2B5EF4-FFF2-40B4-BE49-F238E27FC236}">
                <a16:creationId xmlns:a16="http://schemas.microsoft.com/office/drawing/2014/main" id="{DBC38CAD-04EB-4E94-B9C3-04DBF0E1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1084"/>
            <a:ext cx="40370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>
            <a:extLst>
              <a:ext uri="{FF2B5EF4-FFF2-40B4-BE49-F238E27FC236}">
                <a16:creationId xmlns:a16="http://schemas.microsoft.com/office/drawing/2014/main" id="{1DB244EB-40CB-4D1D-9734-E2F37AEC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88" y="5157192"/>
            <a:ext cx="80954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FFFF00"/>
                </a:solidFill>
              </a:rPr>
              <a:t>Для безопасности используйте светоотражатели</a:t>
            </a:r>
          </a:p>
        </p:txBody>
      </p:sp>
      <p:sp>
        <p:nvSpPr>
          <p:cNvPr id="6" name="WordArt 5">
            <a:extLst>
              <a:ext uri="{FF2B5EF4-FFF2-40B4-BE49-F238E27FC236}">
                <a16:creationId xmlns:a16="http://schemas.microsoft.com/office/drawing/2014/main" id="{C401ED30-0B6D-433C-9645-39C73D7358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1988" y="346813"/>
            <a:ext cx="8094468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по дороге в темное время суток!!!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">
            <a:extLst>
              <a:ext uri="{FF2B5EF4-FFF2-40B4-BE49-F238E27FC236}">
                <a16:creationId xmlns:a16="http://schemas.microsoft.com/office/drawing/2014/main" id="{D9A6DBF1-9A35-44F4-8858-106982A6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4" y="1895318"/>
            <a:ext cx="4551185" cy="258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>
            <a:extLst>
              <a:ext uri="{FF2B5EF4-FFF2-40B4-BE49-F238E27FC236}">
                <a16:creationId xmlns:a16="http://schemas.microsoft.com/office/drawing/2014/main" id="{0712864C-C684-4C06-8729-808C03BEE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734" y="260350"/>
            <a:ext cx="8505159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Плохая видимость из-за сугробов!!!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D72DF0F7-CDCC-4067-8A8B-C0ECEAA4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79" y="4968261"/>
            <a:ext cx="80846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Водитель может не увидеть пешехода, приближающемуся к месту пешеходного перехода</a:t>
            </a: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906634AA-6C78-47B6-99BA-CBD6FB84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3300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" name="Рисунок 4" descr="Изображение выглядит как снег, внешний, природа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1B4FE78-631D-4927-817F-7FB50C42D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02" y="1918435"/>
            <a:ext cx="3877991" cy="25853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7">
            <a:extLst>
              <a:ext uri="{FF2B5EF4-FFF2-40B4-BE49-F238E27FC236}">
                <a16:creationId xmlns:a16="http://schemas.microsoft.com/office/drawing/2014/main" id="{FD5D4543-1389-43C1-9709-9038773F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9387"/>
            <a:ext cx="51133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16">
            <a:extLst>
              <a:ext uri="{FF2B5EF4-FFF2-40B4-BE49-F238E27FC236}">
                <a16:creationId xmlns:a16="http://schemas.microsoft.com/office/drawing/2014/main" id="{ADFA32C4-E257-43C9-8E34-29C1293C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0337"/>
            <a:ext cx="442753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6">
            <a:extLst>
              <a:ext uri="{FF2B5EF4-FFF2-40B4-BE49-F238E27FC236}">
                <a16:creationId xmlns:a16="http://schemas.microsoft.com/office/drawing/2014/main" id="{20D3DE18-1713-4346-B753-2B42C3F427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306388"/>
            <a:ext cx="72009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latin typeface="+mn-lt"/>
                <a:cs typeface="Arial" panose="020B0604020202020204" pitchFamily="34" charset="0"/>
              </a:rPr>
              <a:t>Зимой на узких дорогах </a:t>
            </a:r>
          </a:p>
          <a:p>
            <a:pPr algn="ctr"/>
            <a:r>
              <a:rPr lang="ru-RU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latin typeface="+mn-lt"/>
                <a:cs typeface="Arial" panose="020B0604020202020204" pitchFamily="34" charset="0"/>
              </a:rPr>
              <a:t>не ходите по краю сугроба</a:t>
            </a:r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FF77217F-3DD9-4059-B55B-54829D7F5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" y="5525332"/>
            <a:ext cx="903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При падении можно соскользнуть под колеса. </a:t>
            </a:r>
          </a:p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При встречном разъезде лучше остановиться </a:t>
            </a:r>
          </a:p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и дождаться пока машины проедут.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73731D4-E115-49F9-9BE4-AFC792588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133350"/>
            <a:ext cx="8748713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900" dirty="0"/>
              <a:t>Правила дорожного движения необходимо соблюдать</a:t>
            </a:r>
            <a:br>
              <a:rPr lang="ru-RU" altLang="ru-RU" sz="1900" dirty="0"/>
            </a:br>
            <a:r>
              <a:rPr lang="ru-RU" altLang="ru-RU" sz="1900" dirty="0"/>
              <a:t>всем участникам дорожного движения – это обеспечивает безопасность.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115A49F9-88E8-4A40-8886-63634388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134" y="1639888"/>
            <a:ext cx="583289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/>
              <a:t>У</a:t>
            </a:r>
            <a:r>
              <a:rPr lang="ru-RU" altLang="ru-RU" sz="2400" dirty="0"/>
              <a:t>частником дорожного движения </a:t>
            </a:r>
            <a:br>
              <a:rPr lang="ru-RU" altLang="ru-RU" sz="2400" dirty="0"/>
            </a:br>
            <a:r>
              <a:rPr lang="ru-RU" altLang="ru-RU" sz="2400" dirty="0"/>
              <a:t>становится каждый, кто вышел из дома</a:t>
            </a:r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632775E5-D787-4A13-BEAD-CA9C2C5F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116263"/>
            <a:ext cx="532765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По городу, по улице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Не ходят просто так.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Когда не знаешь правила,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Легко попасть впросак.</a:t>
            </a:r>
          </a:p>
          <a:p>
            <a:pPr algn="ctr" eaLnBrk="1" hangingPunct="1"/>
            <a:r>
              <a:rPr lang="ru-RU" altLang="ru-RU" sz="2400" dirty="0">
                <a:solidFill>
                  <a:srgbClr val="FFFF00"/>
                </a:solidFill>
              </a:rPr>
              <a:t>Все время будь внимательным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И помни наперед: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Свои имеют правила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Шофер и пешеход.</a:t>
            </a:r>
          </a:p>
        </p:txBody>
      </p:sp>
      <p:pic>
        <p:nvPicPr>
          <p:cNvPr id="5125" name="Picture 11" descr="http://static.zoonar.de/img/www_repository4/24/a7/a7/10_0c9c8752b243b69f96c48c5765b3db8d.jpg">
            <a:extLst>
              <a:ext uri="{FF2B5EF4-FFF2-40B4-BE49-F238E27FC236}">
                <a16:creationId xmlns:a16="http://schemas.microsoft.com/office/drawing/2014/main" id="{0304655B-AEFB-4248-AD6D-E3B1C1F3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89363"/>
            <a:ext cx="2171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https://st.depositphotos.com/1642684/5007/v/950/depositphotos_50072743-stock-illustration-boy-leaving-home-vector-illustration.jpg">
            <a:extLst>
              <a:ext uri="{FF2B5EF4-FFF2-40B4-BE49-F238E27FC236}">
                <a16:creationId xmlns:a16="http://schemas.microsoft.com/office/drawing/2014/main" id="{C03F6D8E-1965-49AB-99E7-B693EE17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" y="1273175"/>
            <a:ext cx="28559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http://bumper-stickers.ru/43851-thickbox_default/velosipedist.jpg">
            <a:extLst>
              <a:ext uri="{FF2B5EF4-FFF2-40B4-BE49-F238E27FC236}">
                <a16:creationId xmlns:a16="http://schemas.microsoft.com/office/drawing/2014/main" id="{DF773982-BBFB-4992-B66C-C53E2747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57613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usevik.ru/data/news/54ddec7224773.jpg">
            <a:extLst>
              <a:ext uri="{FF2B5EF4-FFF2-40B4-BE49-F238E27FC236}">
                <a16:creationId xmlns:a16="http://schemas.microsoft.com/office/drawing/2014/main" id="{961B2CFB-0F19-4907-AC99-80409260B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205" y="1629645"/>
            <a:ext cx="3857743" cy="221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>
            <a:extLst>
              <a:ext uri="{FF2B5EF4-FFF2-40B4-BE49-F238E27FC236}">
                <a16:creationId xmlns:a16="http://schemas.microsoft.com/office/drawing/2014/main" id="{7D0253DD-B93F-4A2D-8756-7029D52407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948" y="189645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Будьте осторожны на дороге!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CF5181F-A045-422B-907F-A3887711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25" y="6254479"/>
            <a:ext cx="8084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Опасные ситуации на дорогах</a:t>
            </a:r>
          </a:p>
        </p:txBody>
      </p:sp>
      <p:pic>
        <p:nvPicPr>
          <p:cNvPr id="3" name="Рисунок 2" descr="Изображение выглядит как дорога, внешний, автомобиль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F64A68B-DB22-4D6A-B60D-CD13D91F9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353" y="1629645"/>
            <a:ext cx="3454550" cy="219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дорога, внешний, дерево, автобус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87CF5F2-0BBE-424E-BDC1-84859F8DF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5" y="3943910"/>
            <a:ext cx="3857743" cy="216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Изображение выглядит как внешний, человек, небо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35592CA-B424-4337-B7C6-5A9558C5F7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216" y="3954574"/>
            <a:ext cx="3454550" cy="216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m">
            <a:extLst>
              <a:ext uri="{FF2B5EF4-FFF2-40B4-BE49-F238E27FC236}">
                <a16:creationId xmlns:a16="http://schemas.microsoft.com/office/drawing/2014/main" id="{5F61469D-EC3F-4CA2-BE86-1444C7D0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68" y="2391835"/>
            <a:ext cx="3242939" cy="360040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>
            <a:extLst>
              <a:ext uri="{FF2B5EF4-FFF2-40B4-BE49-F238E27FC236}">
                <a16:creationId xmlns:a16="http://schemas.microsoft.com/office/drawing/2014/main" id="{267637A7-AC9C-4465-9A9E-D1CB61F8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988840"/>
            <a:ext cx="59766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00"/>
                </a:solidFill>
              </a:rPr>
              <a:t>Правила дорожного движения –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Это часть Таблицы Уважения: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Пешехода надо уважать,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На него не надо наезжать.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И прошу вас уважать шофёра,</a:t>
            </a:r>
          </a:p>
          <a:p>
            <a:pPr eaLnBrk="1" hangingPunct="1"/>
            <a:r>
              <a:rPr lang="ru-RU" altLang="ru-RU" sz="2400" dirty="0">
                <a:solidFill>
                  <a:srgbClr val="FFFF00"/>
                </a:solidFill>
              </a:rPr>
              <a:t>Каждый может стать шофёром скоро.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Если рядом путь перебегать,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Можем мы шофёра напугать.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Нужно всем участникам движения</a:t>
            </a:r>
            <a:br>
              <a:rPr lang="ru-RU" altLang="ru-RU" sz="2400" dirty="0">
                <a:solidFill>
                  <a:srgbClr val="FFFF00"/>
                </a:solidFill>
              </a:rPr>
            </a:br>
            <a:r>
              <a:rPr lang="ru-RU" altLang="ru-RU" sz="2400" dirty="0">
                <a:solidFill>
                  <a:srgbClr val="FFFF00"/>
                </a:solidFill>
              </a:rPr>
              <a:t>Соблюдать Законы Уважения!</a:t>
            </a:r>
          </a:p>
        </p:txBody>
      </p:sp>
      <p:sp>
        <p:nvSpPr>
          <p:cNvPr id="10" name="WordArt 15">
            <a:extLst>
              <a:ext uri="{FF2B5EF4-FFF2-40B4-BE49-F238E27FC236}">
                <a16:creationId xmlns:a16="http://schemas.microsoft.com/office/drawing/2014/main" id="{DEC572A6-AAFF-45E5-AB3D-3756C2BF7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2000" y="390519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Будьте осторожны на дороге!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BC030643-F33B-42E5-8595-5A331910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63" y="620688"/>
            <a:ext cx="889248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В презентации использовались материалы:</a:t>
            </a:r>
          </a:p>
          <a:p>
            <a:pPr eaLnBrk="1" hangingPunct="1"/>
            <a:endParaRPr lang="ru-RU" altLang="ru-RU" sz="1600" dirty="0"/>
          </a:p>
          <a:p>
            <a:pPr eaLnBrk="1" hangingPunct="1"/>
            <a:r>
              <a:rPr lang="ru-RU" altLang="ru-RU" sz="1600" dirty="0"/>
              <a:t>Сайт </a:t>
            </a:r>
            <a:r>
              <a:rPr lang="ru-RU" sz="1600" dirty="0"/>
              <a:t>ПДД24.</a:t>
            </a:r>
            <a:r>
              <a:rPr lang="en-US" sz="1600" dirty="0"/>
              <a:t>com</a:t>
            </a:r>
            <a:r>
              <a:rPr lang="ru-RU" sz="1600" dirty="0"/>
              <a:t> (</a:t>
            </a:r>
            <a:r>
              <a:rPr lang="ru-RU" altLang="ru-RU" sz="1600" dirty="0"/>
              <a:t>Правила дорожного движения Российской Федерации 2018 год) - </a:t>
            </a:r>
            <a:r>
              <a:rPr lang="en-US" altLang="ru-RU" sz="1600" dirty="0">
                <a:hlinkClick r:id="rId2"/>
              </a:rPr>
              <a:t>http://www.pdd24.com/</a:t>
            </a:r>
            <a:endParaRPr lang="ru-RU" altLang="ru-RU" sz="1600" dirty="0"/>
          </a:p>
          <a:p>
            <a:pPr eaLnBrk="1" hangingPunct="1"/>
            <a:endParaRPr lang="ru-RU" altLang="ru-RU" sz="1600" dirty="0"/>
          </a:p>
          <a:p>
            <a:pPr eaLnBrk="1" hangingPunct="1"/>
            <a:r>
              <a:rPr lang="ru-RU" altLang="ru-RU" sz="1600" dirty="0"/>
              <a:t>Стихотворения:</a:t>
            </a:r>
          </a:p>
          <a:p>
            <a:pPr eaLnBrk="1" hangingPunct="1"/>
            <a:r>
              <a:rPr lang="ru-RU" altLang="ru-RU" sz="1600" dirty="0"/>
              <a:t>Школа АБВ (сайт Елены </a:t>
            </a:r>
            <a:r>
              <a:rPr lang="ru-RU" altLang="ru-RU" sz="1600" dirty="0" err="1"/>
              <a:t>Берюховой</a:t>
            </a:r>
            <a:r>
              <a:rPr lang="ru-RU" altLang="ru-RU" sz="1600" dirty="0"/>
              <a:t>) - </a:t>
            </a:r>
            <a:r>
              <a:rPr lang="en-US" altLang="ru-RU" sz="1600" dirty="0">
                <a:hlinkClick r:id="rId3"/>
              </a:rPr>
              <a:t>http://www.shkola-abv.ru/pravila-dorozhnogo-dvizheniya-v-stihah/</a:t>
            </a:r>
            <a:r>
              <a:rPr lang="ru-RU" altLang="ru-RU" sz="1600" dirty="0"/>
              <a:t> </a:t>
            </a:r>
          </a:p>
          <a:p>
            <a:pPr eaLnBrk="1" hangingPunct="1"/>
            <a:r>
              <a:rPr lang="ru-RU" altLang="ru-RU" sz="1600" dirty="0" err="1"/>
              <a:t>Стихи.ру</a:t>
            </a:r>
            <a:r>
              <a:rPr lang="ru-RU" altLang="ru-RU" sz="1600" dirty="0"/>
              <a:t> (</a:t>
            </a:r>
            <a:r>
              <a:rPr lang="ru-RU" sz="1600" dirty="0"/>
              <a:t>российский литературный портал</a:t>
            </a:r>
            <a:r>
              <a:rPr lang="ru-RU" altLang="ru-RU" sz="1600" dirty="0"/>
              <a:t>) - </a:t>
            </a:r>
            <a:r>
              <a:rPr lang="en-US" altLang="ru-RU" sz="1600" dirty="0">
                <a:hlinkClick r:id="rId4"/>
              </a:rPr>
              <a:t>http://www.stihi.ru/2009/07/17/3797</a:t>
            </a:r>
            <a:endParaRPr lang="ru-RU" altLang="ru-RU" sz="1600" dirty="0"/>
          </a:p>
          <a:p>
            <a:pPr eaLnBrk="1" hangingPunct="1"/>
            <a:endParaRPr lang="ru-RU" altLang="ru-RU" sz="1600" dirty="0"/>
          </a:p>
          <a:p>
            <a:pPr eaLnBrk="1" hangingPunct="1"/>
            <a:r>
              <a:rPr lang="ru-RU" altLang="ru-RU" sz="1600" dirty="0"/>
              <a:t>Картинки:</a:t>
            </a:r>
          </a:p>
          <a:p>
            <a:pPr eaLnBrk="1" hangingPunct="1"/>
            <a:r>
              <a:rPr lang="ru-RU" altLang="ru-RU" sz="1600" dirty="0"/>
              <a:t>Дочки и сыночки (познавательный блог для детей и родителей) - </a:t>
            </a:r>
            <a:r>
              <a:rPr lang="en-US" altLang="ru-RU" sz="1600" dirty="0">
                <a:hlinkClick r:id="rId5"/>
              </a:rPr>
              <a:t>http://dochkiisinochki.ru/kartinki-pro-pravila-dorozhnogo-dvizheniya.html</a:t>
            </a:r>
            <a:endParaRPr lang="ru-RU" altLang="ru-RU" sz="1600" dirty="0"/>
          </a:p>
          <a:p>
            <a:pPr eaLnBrk="1" hangingPunct="1"/>
            <a:r>
              <a:rPr lang="ru-RU" altLang="ru-RU" dirty="0"/>
              <a:t>Яндекс. Картинки (поисковая система изображений) - </a:t>
            </a:r>
            <a:r>
              <a:rPr lang="en-US" altLang="ru-RU" dirty="0">
                <a:hlinkClick r:id="rId6"/>
              </a:rPr>
              <a:t>https://yandex.ru/images/</a:t>
            </a:r>
            <a:endParaRPr lang="ru-RU" altLang="ru-RU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m">
            <a:extLst>
              <a:ext uri="{FF2B5EF4-FFF2-40B4-BE49-F238E27FC236}">
                <a16:creationId xmlns:a16="http://schemas.microsoft.com/office/drawing/2014/main" id="{2B0E05DA-D4F7-45EE-9171-8917891C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769"/>
            <a:ext cx="1192883" cy="1323439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>
            <a:extLst>
              <a:ext uri="{FF2B5EF4-FFF2-40B4-BE49-F238E27FC236}">
                <a16:creationId xmlns:a16="http://schemas.microsoft.com/office/drawing/2014/main" id="{529B1A1A-8D24-426E-A89A-140ED6DF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18851"/>
            <a:ext cx="813131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Я пока пешеход и мне важно знать обязанности</a:t>
            </a:r>
            <a:endParaRPr lang="en-US" altLang="ru-RU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FFFF00"/>
                </a:solidFill>
              </a:rPr>
              <a:t>и правила дорожного движения для пешеходов.</a:t>
            </a:r>
          </a:p>
          <a:p>
            <a:pPr algn="ctr" eaLnBrk="1" hangingPunct="1"/>
            <a:endParaRPr lang="ru-RU" altLang="ru-RU" dirty="0"/>
          </a:p>
          <a:p>
            <a:pPr algn="ctr" eaLnBrk="1" hangingPunct="1"/>
            <a:r>
              <a:rPr lang="ru-RU" altLang="ru-RU" sz="2300" dirty="0"/>
              <a:t>Пешеходы должны двигаться по тротуарам, пешеходным или велопешеходным дорожкам, а при их отсутствии </a:t>
            </a:r>
          </a:p>
          <a:p>
            <a:pPr algn="ctr" eaLnBrk="1" hangingPunct="1"/>
            <a:r>
              <a:rPr lang="ru-RU" altLang="ru-RU" sz="2300" dirty="0"/>
              <a:t>                     по обочине дороги.</a:t>
            </a:r>
          </a:p>
        </p:txBody>
      </p:sp>
      <p:sp>
        <p:nvSpPr>
          <p:cNvPr id="6148" name="Прямоугольник 7">
            <a:extLst>
              <a:ext uri="{FF2B5EF4-FFF2-40B4-BE49-F238E27FC236}">
                <a16:creationId xmlns:a16="http://schemas.microsoft.com/office/drawing/2014/main" id="{FD185E9E-0DE2-4E25-B437-A9A6F2F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958" y="2325590"/>
            <a:ext cx="29194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Люди по обочине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Двигаться должны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Транспорту навстречу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С левой стороны.</a:t>
            </a:r>
          </a:p>
        </p:txBody>
      </p:sp>
      <p:pic>
        <p:nvPicPr>
          <p:cNvPr id="6149" name="Picture 29" descr="https://fs00.infourok.ru/images/doc/15/20031/hello_html_m69fac6ab.png">
            <a:extLst>
              <a:ext uri="{FF2B5EF4-FFF2-40B4-BE49-F238E27FC236}">
                <a16:creationId xmlns:a16="http://schemas.microsoft.com/office/drawing/2014/main" id="{F18211B0-24A0-4544-B193-BA75BEBE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45" y="3888398"/>
            <a:ext cx="272573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5" descr="https://ds03.infourok.ru/uploads/ex/0f09/0002e1b0-761b3f11/img4.jpg">
            <a:extLst>
              <a:ext uri="{FF2B5EF4-FFF2-40B4-BE49-F238E27FC236}">
                <a16:creationId xmlns:a16="http://schemas.microsoft.com/office/drawing/2014/main" id="{AA03932D-B8E3-4C39-94C9-31BC4EFF9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8" y="4050777"/>
            <a:ext cx="30019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8">
            <a:extLst>
              <a:ext uri="{FF2B5EF4-FFF2-40B4-BE49-F238E27FC236}">
                <a16:creationId xmlns:a16="http://schemas.microsoft.com/office/drawing/2014/main" id="{77A94249-9E18-45D7-B5E0-F2DEF8C6F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406693"/>
            <a:ext cx="329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Знает каждый гражданин,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Что в любое время года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Мостовая – для машин,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</a:rPr>
              <a:t>Тротуар – для пешехода!</a:t>
            </a:r>
          </a:p>
        </p:txBody>
      </p:sp>
      <p:pic>
        <p:nvPicPr>
          <p:cNvPr id="1028" name="Picture 4" descr="http://www.dengi-info.com/wp-content/uploads/2018/02/362564_9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7737" y="2869120"/>
            <a:ext cx="2839828" cy="17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8828" y="4830512"/>
            <a:ext cx="303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+mn-lt"/>
              </a:rPr>
              <a:t>Велосипедная дорожка</a:t>
            </a:r>
            <a:br>
              <a:rPr lang="ru-RU" dirty="0">
                <a:solidFill>
                  <a:srgbClr val="FFFF00"/>
                </a:solidFill>
                <a:latin typeface="+mn-lt"/>
              </a:rPr>
            </a:br>
            <a:r>
              <a:rPr lang="ru-RU" dirty="0">
                <a:solidFill>
                  <a:srgbClr val="FFFF00"/>
                </a:solidFill>
                <a:latin typeface="+mn-lt"/>
              </a:rPr>
              <a:t>Обгоняй Максим Сережку.</a:t>
            </a:r>
            <a:br>
              <a:rPr lang="ru-RU" dirty="0">
                <a:solidFill>
                  <a:srgbClr val="FFFF00"/>
                </a:solidFill>
                <a:latin typeface="+mn-lt"/>
              </a:rPr>
            </a:br>
            <a:r>
              <a:rPr lang="ru-RU" dirty="0">
                <a:solidFill>
                  <a:srgbClr val="FFFF00"/>
                </a:solidFill>
                <a:latin typeface="+mn-lt"/>
              </a:rPr>
              <a:t>Вам никто не помешает –</a:t>
            </a:r>
            <a:br>
              <a:rPr lang="ru-RU" dirty="0">
                <a:solidFill>
                  <a:srgbClr val="FFFF00"/>
                </a:solidFill>
                <a:latin typeface="+mn-lt"/>
              </a:rPr>
            </a:br>
            <a:r>
              <a:rPr lang="ru-RU" dirty="0">
                <a:solidFill>
                  <a:srgbClr val="FFFF00"/>
                </a:solidFill>
                <a:latin typeface="+mn-lt"/>
              </a:rPr>
              <a:t>Этот знак все дети знают.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sm">
            <a:extLst>
              <a:ext uri="{FF2B5EF4-FFF2-40B4-BE49-F238E27FC236}">
                <a16:creationId xmlns:a16="http://schemas.microsoft.com/office/drawing/2014/main" id="{55C098AE-8089-432B-B910-66C93ED7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26" y="814653"/>
            <a:ext cx="1414462" cy="1573213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>
            <a:extLst>
              <a:ext uri="{FF2B5EF4-FFF2-40B4-BE49-F238E27FC236}">
                <a16:creationId xmlns:a16="http://schemas.microsoft.com/office/drawing/2014/main" id="{07EB6ADC-2DCB-450B-BBF7-19513CA7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713"/>
            <a:ext cx="9036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Пешеходам важно знать знаки дорожного движения</a:t>
            </a:r>
          </a:p>
        </p:txBody>
      </p:sp>
      <p:sp>
        <p:nvSpPr>
          <p:cNvPr id="7173" name="Прямоугольник 1">
            <a:extLst>
              <a:ext uri="{FF2B5EF4-FFF2-40B4-BE49-F238E27FC236}">
                <a16:creationId xmlns:a16="http://schemas.microsoft.com/office/drawing/2014/main" id="{9BD1ADB4-3071-4E2E-932B-B8BA07E17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55" y="5298737"/>
            <a:ext cx="78143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srgbClr val="FFFFFF"/>
                </a:solidFill>
              </a:rPr>
              <a:t>Знаком </a:t>
            </a:r>
            <a:r>
              <a:rPr lang="en-US" altLang="ru-RU" sz="2200" b="1" dirty="0">
                <a:solidFill>
                  <a:srgbClr val="FFFF00"/>
                </a:solidFill>
              </a:rPr>
              <a:t>1</a:t>
            </a:r>
            <a:r>
              <a:rPr lang="ru-RU" altLang="ru-RU" sz="2200" dirty="0">
                <a:solidFill>
                  <a:srgbClr val="FFFFFF"/>
                </a:solidFill>
              </a:rPr>
              <a:t> обозначаются места пешеходного перехода. </a:t>
            </a:r>
          </a:p>
          <a:p>
            <a:pPr algn="ctr" eaLnBrk="1" hangingPunct="1"/>
            <a:r>
              <a:rPr lang="ru-RU" altLang="ru-RU" sz="2200" dirty="0">
                <a:solidFill>
                  <a:srgbClr val="FFFFFF"/>
                </a:solidFill>
              </a:rPr>
              <a:t>Знаки </a:t>
            </a:r>
            <a:r>
              <a:rPr lang="en-US" altLang="ru-RU" sz="2200" b="1" dirty="0">
                <a:solidFill>
                  <a:srgbClr val="FFFF00"/>
                </a:solidFill>
              </a:rPr>
              <a:t>2</a:t>
            </a:r>
            <a:r>
              <a:rPr lang="ru-RU" altLang="ru-RU" sz="2200" dirty="0">
                <a:solidFill>
                  <a:srgbClr val="FFFFFF"/>
                </a:solidFill>
              </a:rPr>
              <a:t> и </a:t>
            </a:r>
            <a:r>
              <a:rPr lang="ru-RU" altLang="ru-RU" sz="2200" b="1" dirty="0">
                <a:solidFill>
                  <a:srgbClr val="FFFF00"/>
                </a:solidFill>
              </a:rPr>
              <a:t>3</a:t>
            </a:r>
            <a:r>
              <a:rPr lang="ru-RU" altLang="ru-RU" sz="2200" dirty="0">
                <a:solidFill>
                  <a:srgbClr val="FFFFFF"/>
                </a:solidFill>
              </a:rPr>
              <a:t> предупреждающие, они предназначены </a:t>
            </a:r>
          </a:p>
          <a:p>
            <a:pPr algn="ctr" eaLnBrk="1" hangingPunct="1"/>
            <a:r>
              <a:rPr lang="ru-RU" altLang="ru-RU" sz="2200" dirty="0">
                <a:solidFill>
                  <a:srgbClr val="FFFFFF"/>
                </a:solidFill>
              </a:rPr>
              <a:t>для водителей. Эти дорожные знаки не дают преимущества пешеходам.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DD8379-E54A-4824-8206-753357B95836}"/>
              </a:ext>
            </a:extLst>
          </p:cNvPr>
          <p:cNvGrpSpPr/>
          <p:nvPr/>
        </p:nvGrpSpPr>
        <p:grpSpPr>
          <a:xfrm>
            <a:off x="219655" y="1916832"/>
            <a:ext cx="2779713" cy="2779713"/>
            <a:chOff x="107950" y="2500310"/>
            <a:chExt cx="2779713" cy="2779713"/>
          </a:xfrm>
        </p:grpSpPr>
        <p:pic>
          <p:nvPicPr>
            <p:cNvPr id="7175" name="Picture 25" descr="http://slrgel.ru/wp-content/uploads/363606_1.jpg">
              <a:extLst>
                <a:ext uri="{FF2B5EF4-FFF2-40B4-BE49-F238E27FC236}">
                  <a16:creationId xmlns:a16="http://schemas.microsoft.com/office/drawing/2014/main" id="{75E18D8D-CF30-486E-AC5E-45C1A0458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500310"/>
              <a:ext cx="2779713" cy="27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D35722A-5B10-4292-89B0-92B62D97E132}"/>
                </a:ext>
              </a:extLst>
            </p:cNvPr>
            <p:cNvSpPr/>
            <p:nvPr/>
          </p:nvSpPr>
          <p:spPr>
            <a:xfrm>
              <a:off x="326476" y="2544495"/>
              <a:ext cx="561975" cy="9223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9C860D-25CF-4464-86ED-4B86EF9690BE}"/>
              </a:ext>
            </a:extLst>
          </p:cNvPr>
          <p:cNvGrpSpPr/>
          <p:nvPr/>
        </p:nvGrpSpPr>
        <p:grpSpPr>
          <a:xfrm>
            <a:off x="3185569" y="2988946"/>
            <a:ext cx="2449512" cy="2198745"/>
            <a:chOff x="2969700" y="3011100"/>
            <a:chExt cx="2449512" cy="2198745"/>
          </a:xfrm>
        </p:grpSpPr>
        <p:pic>
          <p:nvPicPr>
            <p:cNvPr id="7174" name="Picture 23" descr="https://ds02.infourok.ru/uploads/ex/0088/0008034f-fa9f0dda/hello_html_m555031c7.png">
              <a:extLst>
                <a:ext uri="{FF2B5EF4-FFF2-40B4-BE49-F238E27FC236}">
                  <a16:creationId xmlns:a16="http://schemas.microsoft.com/office/drawing/2014/main" id="{208D6AE9-1ADD-4348-ABA4-AEB90D727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700" y="3039732"/>
              <a:ext cx="2449512" cy="217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21FC912-EB6B-4AF7-BA34-E7969D2EB02C}"/>
                </a:ext>
              </a:extLst>
            </p:cNvPr>
            <p:cNvSpPr/>
            <p:nvPr/>
          </p:nvSpPr>
          <p:spPr>
            <a:xfrm>
              <a:off x="4801515" y="3011100"/>
              <a:ext cx="525463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ACDEE1A-D970-4F7B-8E01-7A1B407AB1ED}"/>
              </a:ext>
            </a:extLst>
          </p:cNvPr>
          <p:cNvGrpSpPr/>
          <p:nvPr/>
        </p:nvGrpSpPr>
        <p:grpSpPr>
          <a:xfrm>
            <a:off x="6007482" y="3015991"/>
            <a:ext cx="2466975" cy="2171700"/>
            <a:chOff x="5639886" y="3015991"/>
            <a:chExt cx="2466975" cy="2171700"/>
          </a:xfrm>
        </p:grpSpPr>
        <p:pic>
          <p:nvPicPr>
            <p:cNvPr id="7170" name="Picture 21" descr="http://jankoy.org.ua/wp-content/uploads/2016/05/Dorozhnyj-znak.jpg">
              <a:extLst>
                <a:ext uri="{FF2B5EF4-FFF2-40B4-BE49-F238E27FC236}">
                  <a16:creationId xmlns:a16="http://schemas.microsoft.com/office/drawing/2014/main" id="{00EEE3EB-CA0D-45D4-BD0D-647DBFE0A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9886" y="3015991"/>
              <a:ext cx="246697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14A2F47-BF2C-43DC-83AC-2373F694593F}"/>
                </a:ext>
              </a:extLst>
            </p:cNvPr>
            <p:cNvSpPr/>
            <p:nvPr/>
          </p:nvSpPr>
          <p:spPr>
            <a:xfrm>
              <a:off x="7344595" y="3039732"/>
              <a:ext cx="752070" cy="936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sz="5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D3B02EF1-24DB-423A-82B3-FE9769FC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388" y="1120091"/>
            <a:ext cx="3479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Мы идём по тротуару, </a:t>
            </a:r>
          </a:p>
          <a:p>
            <a:pPr algn="ctr" eaLnBrk="1" hangingPunct="1"/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Здесь машинам нет пути!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Ну а знаки нам расскажут, </a:t>
            </a:r>
          </a:p>
          <a:p>
            <a:pPr algn="ctr" eaLnBrk="1" hangingPunct="1"/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Где дорогу перейти.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D25021F-DDD6-4E4B-A202-91DEE928E397}"/>
              </a:ext>
            </a:extLst>
          </p:cNvPr>
          <p:cNvGrpSpPr/>
          <p:nvPr/>
        </p:nvGrpSpPr>
        <p:grpSpPr>
          <a:xfrm>
            <a:off x="260663" y="279786"/>
            <a:ext cx="8514494" cy="5804274"/>
            <a:chOff x="314325" y="95750"/>
            <a:chExt cx="8514494" cy="5804274"/>
          </a:xfrm>
        </p:grpSpPr>
        <p:pic>
          <p:nvPicPr>
            <p:cNvPr id="13314" name="Picture 2" descr="http://dochkiisinochki.ru/wp-content/uploads/2015/05/kartinki-pro-pdd-2.jpg">
              <a:extLst>
                <a:ext uri="{FF2B5EF4-FFF2-40B4-BE49-F238E27FC236}">
                  <a16:creationId xmlns:a16="http://schemas.microsoft.com/office/drawing/2014/main" id="{3730D7AD-BA1D-422A-B504-9B9D32349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042" y="1605044"/>
              <a:ext cx="2682813" cy="291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4" descr="http://dochkiisinochki.ru/wp-content/uploads/2015/05/kartinki-pro-pdd-3.jpg">
              <a:extLst>
                <a:ext uri="{FF2B5EF4-FFF2-40B4-BE49-F238E27FC236}">
                  <a16:creationId xmlns:a16="http://schemas.microsoft.com/office/drawing/2014/main" id="{BE341AD6-6126-4CC8-8681-283233489F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87967" y="1605044"/>
              <a:ext cx="2540852" cy="287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6B343A6-346F-42CB-B6DC-803D8C6F8B4F}"/>
                </a:ext>
              </a:extLst>
            </p:cNvPr>
            <p:cNvSpPr/>
            <p:nvPr/>
          </p:nvSpPr>
          <p:spPr>
            <a:xfrm>
              <a:off x="1868372" y="4884361"/>
              <a:ext cx="64087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FFFF0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Пешеход, пешеход, помни ты про переход!</a:t>
              </a:r>
              <a:br>
                <a:rPr lang="ru-RU" sz="2000" dirty="0">
                  <a:solidFill>
                    <a:srgbClr val="FFFF0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rgbClr val="FFFF0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Глубокий подземный, как зебра, наземный.</a:t>
              </a:r>
              <a:br>
                <a:rPr lang="ru-RU" sz="2000" dirty="0">
                  <a:solidFill>
                    <a:srgbClr val="FFFF0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rgbClr val="FFFF00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Знай, что только переход от машин тебя спасет!</a:t>
              </a:r>
              <a:endParaRPr lang="ru-RU" sz="2000" dirty="0">
                <a:solidFill>
                  <a:srgbClr val="FFFF00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5C734AA-1334-4B68-8916-FE80E3D4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66" y="1605043"/>
              <a:ext cx="2682813" cy="2910051"/>
            </a:xfrm>
            <a:prstGeom prst="rect">
              <a:avLst/>
            </a:prstGeom>
          </p:spPr>
        </p:pic>
        <p:sp>
          <p:nvSpPr>
            <p:cNvPr id="8" name="WordArt 15">
              <a:extLst>
                <a:ext uri="{FF2B5EF4-FFF2-40B4-BE49-F238E27FC236}">
                  <a16:creationId xmlns:a16="http://schemas.microsoft.com/office/drawing/2014/main" id="{B8D8334D-7585-4C88-8D95-DF516C9343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4325" y="95750"/>
              <a:ext cx="8280000" cy="1440000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53125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43D907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пешеходный переход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6" descr="latest?cb=20170321120411&amp;path-prefix=pl">
            <a:extLst>
              <a:ext uri="{FF2B5EF4-FFF2-40B4-BE49-F238E27FC236}">
                <a16:creationId xmlns:a16="http://schemas.microsoft.com/office/drawing/2014/main" id="{C8421821-058B-40D6-B9BF-984DF402E6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6" name="AutoShape 8" descr="latest?cb=20170321120411&amp;path-prefix=pl">
            <a:extLst>
              <a:ext uri="{FF2B5EF4-FFF2-40B4-BE49-F238E27FC236}">
                <a16:creationId xmlns:a16="http://schemas.microsoft.com/office/drawing/2014/main" id="{27818B1E-B3FB-4BA7-B678-B5C6FA25D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AutoShape 10" descr="latest?cb=20170321120411&amp;path-prefix=pl">
            <a:extLst>
              <a:ext uri="{FF2B5EF4-FFF2-40B4-BE49-F238E27FC236}">
                <a16:creationId xmlns:a16="http://schemas.microsoft.com/office/drawing/2014/main" id="{5AB4E9D4-5572-4ACF-BB1B-224CDA441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AutoShape 12" descr="latest?cb=20170321120411&amp;path-prefix=pl">
            <a:extLst>
              <a:ext uri="{FF2B5EF4-FFF2-40B4-BE49-F238E27FC236}">
                <a16:creationId xmlns:a16="http://schemas.microsoft.com/office/drawing/2014/main" id="{6B4396CE-9E9F-4F59-963E-23CB0A152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WordArt 15">
            <a:extLst>
              <a:ext uri="{FF2B5EF4-FFF2-40B4-BE49-F238E27FC236}">
                <a16:creationId xmlns:a16="http://schemas.microsoft.com/office/drawing/2014/main" id="{B36738B5-3BD6-43B7-8C53-1BF5AC5EEE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325" y="95750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пешеходный переход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1D9AEDB-EB69-4230-835F-C2BFF93995B6}"/>
              </a:ext>
            </a:extLst>
          </p:cNvPr>
          <p:cNvGrpSpPr/>
          <p:nvPr/>
        </p:nvGrpSpPr>
        <p:grpSpPr>
          <a:xfrm>
            <a:off x="0" y="1566312"/>
            <a:ext cx="9118600" cy="5291688"/>
            <a:chOff x="0" y="1566312"/>
            <a:chExt cx="9118600" cy="5291688"/>
          </a:xfrm>
        </p:grpSpPr>
        <p:pic>
          <p:nvPicPr>
            <p:cNvPr id="8194" name="Picture 4" descr="3">
              <a:extLst>
                <a:ext uri="{FF2B5EF4-FFF2-40B4-BE49-F238E27FC236}">
                  <a16:creationId xmlns:a16="http://schemas.microsoft.com/office/drawing/2014/main" id="{2FECB70B-583B-4B33-92F6-6D6DD6C01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6312"/>
              <a:ext cx="9118600" cy="529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14" descr="c574ab66ba4ba5e103a1092c1af6c33e">
              <a:extLst>
                <a:ext uri="{FF2B5EF4-FFF2-40B4-BE49-F238E27FC236}">
                  <a16:creationId xmlns:a16="http://schemas.microsoft.com/office/drawing/2014/main" id="{2F669041-E5B3-465A-8BD5-986957CD4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907" y="2103438"/>
              <a:ext cx="2235343" cy="298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Прямоугольник 2">
              <a:extLst>
                <a:ext uri="{FF2B5EF4-FFF2-40B4-BE49-F238E27FC236}">
                  <a16:creationId xmlns:a16="http://schemas.microsoft.com/office/drawing/2014/main" id="{1FD7FD73-25C9-4355-91AA-DF6E4329D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114160"/>
              <a:ext cx="556418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>
                  <a:solidFill>
                    <a:srgbClr val="FFFF00"/>
                  </a:solidFill>
                  <a:latin typeface="+mn-lt"/>
                </a:rPr>
                <a:t>Встретишь зебру на дороге – </a:t>
              </a:r>
            </a:p>
            <a:p>
              <a:pPr eaLnBrk="1" hangingPunct="1"/>
              <a:r>
                <a:rPr lang="ru-RU" altLang="ru-RU" sz="2000" b="1" dirty="0">
                  <a:solidFill>
                    <a:srgbClr val="FFFF00"/>
                  </a:solidFill>
                  <a:latin typeface="+mn-lt"/>
                </a:rPr>
                <a:t>Уносить не надо ноги:</a:t>
              </a:r>
              <a:br>
                <a:rPr lang="ru-RU" altLang="ru-RU" sz="2000" b="1" dirty="0">
                  <a:solidFill>
                    <a:srgbClr val="FFFF00"/>
                  </a:solidFill>
                  <a:latin typeface="+mn-lt"/>
                </a:rPr>
              </a:br>
              <a:r>
                <a:rPr lang="ru-RU" altLang="ru-RU" sz="2000" b="1" dirty="0">
                  <a:solidFill>
                    <a:srgbClr val="FFFF00"/>
                  </a:solidFill>
                  <a:latin typeface="+mn-lt"/>
                </a:rPr>
                <a:t>Потому что эта зебра – </a:t>
              </a:r>
            </a:p>
            <a:p>
              <a:pPr eaLnBrk="1" hangingPunct="1"/>
              <a:r>
                <a:rPr lang="ru-RU" altLang="ru-RU" sz="2000" b="1" dirty="0">
                  <a:solidFill>
                    <a:srgbClr val="FFFF00"/>
                  </a:solidFill>
                  <a:latin typeface="+mn-lt"/>
                </a:rPr>
                <a:t>Пешеходный переход.</a:t>
              </a:r>
            </a:p>
          </p:txBody>
        </p:sp>
        <p:pic>
          <p:nvPicPr>
            <p:cNvPr id="8202" name="Picture 17" descr="http://www.abc-color.com/image/coloring/car/001/car-girl/car-girl-picture-color.png">
              <a:extLst>
                <a:ext uri="{FF2B5EF4-FFF2-40B4-BE49-F238E27FC236}">
                  <a16:creationId xmlns:a16="http://schemas.microsoft.com/office/drawing/2014/main" id="{2FE8FFE5-62D1-43DD-B6A6-81657DE29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2469">
              <a:off x="5471659" y="2231008"/>
              <a:ext cx="1460500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">
            <a:extLst>
              <a:ext uri="{FF2B5EF4-FFF2-40B4-BE49-F238E27FC236}">
                <a16:creationId xmlns:a16="http://schemas.microsoft.com/office/drawing/2014/main" id="{FBC932D3-7F8D-408C-83FF-F663271A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7">
            <a:extLst>
              <a:ext uri="{FF2B5EF4-FFF2-40B4-BE49-F238E27FC236}">
                <a16:creationId xmlns:a16="http://schemas.microsoft.com/office/drawing/2014/main" id="{03678B6D-7E9C-40F6-ABCE-C63BCF9E9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700" y="177800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Знаков может не быть</a:t>
            </a:r>
          </a:p>
        </p:txBody>
      </p:sp>
      <p:pic>
        <p:nvPicPr>
          <p:cNvPr id="9220" name="Picture 8" descr="sm">
            <a:extLst>
              <a:ext uri="{FF2B5EF4-FFF2-40B4-BE49-F238E27FC236}">
                <a16:creationId xmlns:a16="http://schemas.microsoft.com/office/drawing/2014/main" id="{D2B13788-1109-48AE-8828-772D49C9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25538"/>
            <a:ext cx="2147888" cy="2420937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5">
            <a:extLst>
              <a:ext uri="{FF2B5EF4-FFF2-40B4-BE49-F238E27FC236}">
                <a16:creationId xmlns:a16="http://schemas.microsoft.com/office/drawing/2014/main" id="{EDC45FAD-5393-4C7B-9AA1-9299512C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marty-madagascar-wallpapers-8-1-s-307x512">
            <a:extLst>
              <a:ext uri="{FF2B5EF4-FFF2-40B4-BE49-F238E27FC236}">
                <a16:creationId xmlns:a16="http://schemas.microsoft.com/office/drawing/2014/main" id="{A452C119-0B4D-4E67-B3E7-96C98B21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41438"/>
            <a:ext cx="15541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6">
            <a:extLst>
              <a:ext uri="{FF2B5EF4-FFF2-40B4-BE49-F238E27FC236}">
                <a16:creationId xmlns:a16="http://schemas.microsoft.com/office/drawing/2014/main" id="{CB45E9E0-E45E-4E50-998C-1816C32924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700" y="177800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Зебра может убежать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">
            <a:extLst>
              <a:ext uri="{FF2B5EF4-FFF2-40B4-BE49-F238E27FC236}">
                <a16:creationId xmlns:a16="http://schemas.microsoft.com/office/drawing/2014/main" id="{9410FCA5-383E-4448-A3F1-F5F8C4184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344594"/>
            <a:ext cx="5289296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5">
            <a:extLst>
              <a:ext uri="{FF2B5EF4-FFF2-40B4-BE49-F238E27FC236}">
                <a16:creationId xmlns:a16="http://schemas.microsoft.com/office/drawing/2014/main" id="{132A8566-0819-4CFE-A2E1-C0C945FB3A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7725" y="161010"/>
            <a:ext cx="8280000" cy="144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Зебра может убежать</a:t>
            </a:r>
          </a:p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43D90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 прихватить с собой знаки</a:t>
            </a:r>
          </a:p>
        </p:txBody>
      </p:sp>
      <p:sp>
        <p:nvSpPr>
          <p:cNvPr id="11268" name="AutoShape 7" descr="700_FO61523327_64204bc62992f913be9815e10c45dbff">
            <a:extLst>
              <a:ext uri="{FF2B5EF4-FFF2-40B4-BE49-F238E27FC236}">
                <a16:creationId xmlns:a16="http://schemas.microsoft.com/office/drawing/2014/main" id="{C1C85682-B0FE-49F6-BFA3-7654BA97F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AutoShape 9" descr="700_FO61523327_64204bc62992f913be9815e10c45dbff">
            <a:extLst>
              <a:ext uri="{FF2B5EF4-FFF2-40B4-BE49-F238E27FC236}">
                <a16:creationId xmlns:a16="http://schemas.microsoft.com/office/drawing/2014/main" id="{65554F50-C6B4-49A4-A2CF-F0E39D770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11" descr="700_FO61523327_64204bc62992f913be9815e10c45dbff">
            <a:extLst>
              <a:ext uri="{FF2B5EF4-FFF2-40B4-BE49-F238E27FC236}">
                <a16:creationId xmlns:a16="http://schemas.microsoft.com/office/drawing/2014/main" id="{CDF43AEB-652F-46DF-8214-DD26D49C29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Text Box 13">
            <a:extLst>
              <a:ext uri="{FF2B5EF4-FFF2-40B4-BE49-F238E27FC236}">
                <a16:creationId xmlns:a16="http://schemas.microsoft.com/office/drawing/2014/main" id="{50004940-A5E7-47CB-9E2D-8A54841F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8" y="4019501"/>
            <a:ext cx="394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FFFF00"/>
                </a:solidFill>
              </a:rPr>
              <a:t>Водитель, уступи пешеходам дорогу</a:t>
            </a:r>
          </a:p>
        </p:txBody>
      </p:sp>
      <p:sp>
        <p:nvSpPr>
          <p:cNvPr id="11272" name="Text Box 14">
            <a:extLst>
              <a:ext uri="{FF2B5EF4-FFF2-40B4-BE49-F238E27FC236}">
                <a16:creationId xmlns:a16="http://schemas.microsoft.com/office/drawing/2014/main" id="{83382DA6-ED1A-4AD6-AC9E-08A364A2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75" y="1197086"/>
            <a:ext cx="8623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Пешеход должен знать </a:t>
            </a:r>
          </a:p>
          <a:p>
            <a:pPr algn="ctr" eaLnBrk="1" hangingPunct="1"/>
            <a:r>
              <a:rPr lang="ru-RU" altLang="ru-RU" sz="2400" dirty="0"/>
              <a:t>правила дорожного движения для водителей.</a:t>
            </a:r>
          </a:p>
        </p:txBody>
      </p:sp>
      <p:sp>
        <p:nvSpPr>
          <p:cNvPr id="11273" name="Text Box 15">
            <a:extLst>
              <a:ext uri="{FF2B5EF4-FFF2-40B4-BE49-F238E27FC236}">
                <a16:creationId xmlns:a16="http://schemas.microsoft.com/office/drawing/2014/main" id="{A32658BE-62EF-488A-920D-FFAD63834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78" y="2062239"/>
            <a:ext cx="86898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Но не стоит быть самоуверенным, оцените расстояние </a:t>
            </a:r>
          </a:p>
          <a:p>
            <a:pPr algn="ctr" eaLnBrk="1" hangingPunct="1"/>
            <a:r>
              <a:rPr lang="ru-RU" altLang="ru-RU" sz="2400" dirty="0"/>
              <a:t>до приближающегося транспортного средства, его скорость. Убедитесь, что переход будет безопасным.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14AE2B-F23A-4582-87DC-A11079490AF2}"/>
              </a:ext>
            </a:extLst>
          </p:cNvPr>
          <p:cNvGrpSpPr/>
          <p:nvPr/>
        </p:nvGrpSpPr>
        <p:grpSpPr>
          <a:xfrm>
            <a:off x="3984679" y="3437206"/>
            <a:ext cx="1914525" cy="1941513"/>
            <a:chOff x="3995738" y="2035175"/>
            <a:chExt cx="1914525" cy="1941513"/>
          </a:xfrm>
        </p:grpSpPr>
        <p:pic>
          <p:nvPicPr>
            <p:cNvPr id="11274" name="Picture 14" descr="c574ab66ba4ba5e103a1092c1af6c33e">
              <a:extLst>
                <a:ext uri="{FF2B5EF4-FFF2-40B4-BE49-F238E27FC236}">
                  <a16:creationId xmlns:a16="http://schemas.microsoft.com/office/drawing/2014/main" id="{DDF5FA81-B692-4337-A613-E0545EA26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2035175"/>
              <a:ext cx="1455737" cy="194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Рисунок 1">
              <a:extLst>
                <a:ext uri="{FF2B5EF4-FFF2-40B4-BE49-F238E27FC236}">
                  <a16:creationId xmlns:a16="http://schemas.microsoft.com/office/drawing/2014/main" id="{6D0D3627-44CC-4403-86A8-B14E79315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445">
              <a:off x="4775994" y="2609056"/>
              <a:ext cx="647700" cy="162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31F778DE-1046-4E1B-AE0B-8BE61478193A}"/>
                </a:ext>
              </a:extLst>
            </p:cNvPr>
            <p:cNvCxnSpPr/>
            <p:nvPr/>
          </p:nvCxnSpPr>
          <p:spPr>
            <a:xfrm flipH="1">
              <a:off x="4598988" y="3200400"/>
              <a:ext cx="584200" cy="438150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277" name="Прямоугольник 22">
            <a:extLst>
              <a:ext uri="{FF2B5EF4-FFF2-40B4-BE49-F238E27FC236}">
                <a16:creationId xmlns:a16="http://schemas.microsoft.com/office/drawing/2014/main" id="{2B55A97F-6197-4C17-8ACD-CBD434AE4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534" y="3572163"/>
            <a:ext cx="35106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Дорогу так перехожу: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Сначала влево погляжу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И, если нет машины,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Иду до середины.</a:t>
            </a:r>
          </a:p>
          <a:p>
            <a:pPr eaLnBrk="1" hangingPunct="1"/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Потом смотрю внимательно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Направо обязательно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И, если нет движения,</a:t>
            </a:r>
            <a:br>
              <a:rPr lang="ru-RU" altLang="ru-RU" sz="2000" dirty="0">
                <a:solidFill>
                  <a:srgbClr val="FFFF00"/>
                </a:solidFill>
                <a:latin typeface="+mn-lt"/>
              </a:rPr>
            </a:b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Шагаю без сомнения!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599</Words>
  <Application>Microsoft Office PowerPoint</Application>
  <PresentationFormat>Экран (4:3)</PresentationFormat>
  <Paragraphs>115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Impact</vt:lpstr>
      <vt:lpstr>Tahoma</vt:lpstr>
      <vt:lpstr>Wingdings</vt:lpstr>
      <vt:lpstr>Занавес</vt:lpstr>
      <vt:lpstr>Презентация PowerPoint</vt:lpstr>
      <vt:lpstr>Правила дорожного движения необходимо соблюдать всем участникам дорожного движения – это обеспечивает безопасность.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 себе пешеход</dc:title>
  <dc:subject>ПДД</dc:subject>
  <dc:creator/>
  <cp:lastModifiedBy/>
  <cp:revision>1</cp:revision>
  <dcterms:created xsi:type="dcterms:W3CDTF">2018-03-19T19:13:03Z</dcterms:created>
  <dcterms:modified xsi:type="dcterms:W3CDTF">2018-04-10T19:02:23Z</dcterms:modified>
</cp:coreProperties>
</file>