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68" r:id="rId3"/>
    <p:sldMasterId id="2147483780" r:id="rId4"/>
    <p:sldMasterId id="2147483792" r:id="rId5"/>
    <p:sldMasterId id="2147483804" r:id="rId6"/>
    <p:sldMasterId id="2147483816" r:id="rId7"/>
  </p:sldMasterIdLst>
  <p:notesMasterIdLst>
    <p:notesMasterId r:id="rId58"/>
  </p:notesMasterIdLst>
  <p:sldIdLst>
    <p:sldId id="257" r:id="rId8"/>
    <p:sldId id="256" r:id="rId9"/>
    <p:sldId id="314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7" r:id="rId19"/>
    <p:sldId id="272" r:id="rId20"/>
    <p:sldId id="274" r:id="rId21"/>
    <p:sldId id="275" r:id="rId22"/>
    <p:sldId id="276" r:id="rId23"/>
    <p:sldId id="291" r:id="rId24"/>
    <p:sldId id="313" r:id="rId25"/>
    <p:sldId id="278" r:id="rId26"/>
    <p:sldId id="279" r:id="rId27"/>
    <p:sldId id="280" r:id="rId28"/>
    <p:sldId id="303" r:id="rId29"/>
    <p:sldId id="282" r:id="rId30"/>
    <p:sldId id="283" r:id="rId31"/>
    <p:sldId id="284" r:id="rId32"/>
    <p:sldId id="285" r:id="rId33"/>
    <p:sldId id="286" r:id="rId34"/>
    <p:sldId id="304" r:id="rId35"/>
    <p:sldId id="305" r:id="rId36"/>
    <p:sldId id="306" r:id="rId37"/>
    <p:sldId id="311" r:id="rId38"/>
    <p:sldId id="312" r:id="rId39"/>
    <p:sldId id="307" r:id="rId40"/>
    <p:sldId id="308" r:id="rId41"/>
    <p:sldId id="309" r:id="rId42"/>
    <p:sldId id="323" r:id="rId43"/>
    <p:sldId id="321" r:id="rId44"/>
    <p:sldId id="289" r:id="rId45"/>
    <p:sldId id="290" r:id="rId46"/>
    <p:sldId id="316" r:id="rId47"/>
    <p:sldId id="317" r:id="rId48"/>
    <p:sldId id="318" r:id="rId49"/>
    <p:sldId id="292" r:id="rId50"/>
    <p:sldId id="293" r:id="rId51"/>
    <p:sldId id="294" r:id="rId52"/>
    <p:sldId id="295" r:id="rId53"/>
    <p:sldId id="322" r:id="rId54"/>
    <p:sldId id="310" r:id="rId55"/>
    <p:sldId id="297" r:id="rId56"/>
    <p:sldId id="32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0" autoAdjust="0"/>
    <p:restoredTop sz="81152" autoAdjust="0"/>
  </p:normalViewPr>
  <p:slideViewPr>
    <p:cSldViewPr>
      <p:cViewPr>
        <p:scale>
          <a:sx n="90" d="100"/>
          <a:sy n="90" d="100"/>
        </p:scale>
        <p:origin x="-25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D1EB3-57E2-41B1-ADE2-497DE598445B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45521-2017-48BA-8894-5872D1FC1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4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34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5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0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8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45521-2017-48BA-8894-5872D1FC191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80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3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87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1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65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54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1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3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3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4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1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76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90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5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70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6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77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40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84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55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34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25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9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63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7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59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42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2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77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115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9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31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49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3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74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50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5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06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0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36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71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4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86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24.03.2018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83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066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2080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82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41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80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563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32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246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52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38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0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63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203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96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1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3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9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9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2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0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3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24.03.2018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E679-7D7A-47D1-BA7F-D7FDE9053B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5EE9-845F-4F5B-B740-CBE2934F56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8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5" Type="http://schemas.microsoft.com/office/2007/relationships/hdphoto" Target="../media/hdphoto8.wdp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wmf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изображения\2015-2016\9 Коллектив МБДОУ\6.Лебедева Мария Никола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688324" cy="40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69591" y="188640"/>
            <a:ext cx="48189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ПАПКА ДОСТИЖЕНИЙ</a:t>
            </a:r>
            <a:endParaRPr kumimoji="0" lang="ru-RU" sz="28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715" y="1412776"/>
            <a:ext cx="5256584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ru-RU" sz="2800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Лебедевой Марии Николаевны</a:t>
            </a:r>
          </a:p>
          <a:p>
            <a:pPr algn="ctr">
              <a:lnSpc>
                <a:spcPct val="200000"/>
              </a:lnSpc>
            </a:pPr>
            <a:r>
              <a:rPr lang="ru-RU" b="1" spc="50" dirty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оспитателя </a:t>
            </a:r>
          </a:p>
          <a:p>
            <a:pPr algn="ctr">
              <a:lnSpc>
                <a:spcPct val="200000"/>
              </a:lnSpc>
            </a:pPr>
            <a:r>
              <a:rPr lang="ru-RU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МБДОУ «ЦРР-д/с «Чуораанчык» с. Чурапча </a:t>
            </a:r>
          </a:p>
          <a:p>
            <a:pPr algn="ctr">
              <a:lnSpc>
                <a:spcPct val="200000"/>
              </a:lnSpc>
            </a:pPr>
            <a:r>
              <a:rPr lang="ru-RU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>
              <a:lnSpc>
                <a:spcPct val="200000"/>
              </a:lnSpc>
            </a:pPr>
            <a:r>
              <a:rPr lang="ru-RU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b="1" spc="50" dirty="0" err="1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Чурапчинский</a:t>
            </a:r>
            <a:r>
              <a:rPr lang="ru-RU" b="1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улус (район)»</a:t>
            </a:r>
            <a:endParaRPr lang="ru-RU" b="1" spc="50" dirty="0">
              <a:ln w="11430"/>
              <a:solidFill>
                <a:schemeClr val="accent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0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9355"/>
            <a:ext cx="8928992" cy="108012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/>
              <a:t>2.Организация предметно-развивающей среды и методическое оснащение  группы (учебно-методический комплекс, технические средства обучения, ИКТ, наглядно-дидактические пособия, раздаточный материал и т.д.)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Picture 2" descr="C:\Users\1\Desktop\биьикчээн\IMG-20161114-WA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1"/>
            <a:ext cx="2919557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биьикчээн\IMG-20170517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52" y="1196752"/>
            <a:ext cx="40697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1\Desktop\биьикчээн\IMG-20170517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35" y="4005064"/>
            <a:ext cx="40697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661" y="0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en-US" sz="2000" b="1" cap="all" dirty="0">
                <a:solidFill>
                  <a:srgbClr val="0000CC"/>
                </a:solidFill>
                <a:latin typeface="Times New Roman CYR"/>
                <a:ea typeface="Calibri"/>
              </a:rPr>
              <a:t>«</a:t>
            </a:r>
            <a:r>
              <a:rPr lang="ru-RU" sz="2000" b="1" cap="all" dirty="0" err="1">
                <a:solidFill>
                  <a:srgbClr val="0000CC"/>
                </a:solidFill>
                <a:latin typeface="Times New Roman CYR"/>
                <a:ea typeface="Calibri"/>
              </a:rPr>
              <a:t>Аптаах</a:t>
            </a:r>
            <a:r>
              <a:rPr lang="ru-RU" sz="2000" b="1" cap="all" dirty="0">
                <a:solidFill>
                  <a:srgbClr val="0000CC"/>
                </a:solidFill>
                <a:latin typeface="Times New Roman CYR"/>
                <a:ea typeface="Calibri"/>
              </a:rPr>
              <a:t> </a:t>
            </a:r>
            <a:r>
              <a:rPr lang="ru-RU" sz="2000" b="1" cap="all" dirty="0" err="1">
                <a:solidFill>
                  <a:srgbClr val="0000CC"/>
                </a:solidFill>
                <a:latin typeface="Times New Roman CYR"/>
                <a:ea typeface="Calibri"/>
              </a:rPr>
              <a:t>остуоруйалар</a:t>
            </a:r>
            <a:r>
              <a:rPr lang="en-US" sz="2000" b="1" cap="all" dirty="0">
                <a:solidFill>
                  <a:srgbClr val="0000CC"/>
                </a:solidFill>
                <a:latin typeface="Times New Roman CYR"/>
                <a:ea typeface="Calibri"/>
              </a:rPr>
              <a:t>»</a:t>
            </a:r>
            <a:endParaRPr lang="ru-RU" sz="1800" dirty="0">
              <a:solidFill>
                <a:srgbClr val="0000CC"/>
              </a:solidFill>
            </a:endParaRPr>
          </a:p>
        </p:txBody>
      </p:sp>
      <p:pic>
        <p:nvPicPr>
          <p:cNvPr id="4" name="Объект 4" descr="C:\Users\Samsung\Desktop\20170623_132205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-440" r="34263"/>
          <a:stretch/>
        </p:blipFill>
        <p:spPr bwMode="auto">
          <a:xfrm rot="5400000">
            <a:off x="-17849" y="855377"/>
            <a:ext cx="2194919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amsung\Desktop\20170623_13225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t="-960" r="14277" b="-1"/>
          <a:stretch/>
        </p:blipFill>
        <p:spPr bwMode="auto">
          <a:xfrm rot="5400000">
            <a:off x="2106720" y="891048"/>
            <a:ext cx="2194919" cy="1872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6" descr="C:\Users\Samsung\Desktop\20170623_131925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t="-466" r="16348"/>
          <a:stretch/>
        </p:blipFill>
        <p:spPr bwMode="auto">
          <a:xfrm rot="5400000">
            <a:off x="4297924" y="850668"/>
            <a:ext cx="2194918" cy="1953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amsung\Desktop\20170623_1320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 r="2857" b="9833"/>
          <a:stretch/>
        </p:blipFill>
        <p:spPr bwMode="auto">
          <a:xfrm>
            <a:off x="6588224" y="730024"/>
            <a:ext cx="2162297" cy="2194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amsung\Desktop\20170623_1321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6" r="2109"/>
          <a:stretch/>
        </p:blipFill>
        <p:spPr bwMode="auto">
          <a:xfrm>
            <a:off x="228150" y="3573019"/>
            <a:ext cx="4991922" cy="2788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amsung\Desktop\20170623_1325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3" t="-1199" r="26221" b="1"/>
          <a:stretch/>
        </p:blipFill>
        <p:spPr bwMode="auto">
          <a:xfrm rot="5400000">
            <a:off x="5699303" y="3309811"/>
            <a:ext cx="2788010" cy="331442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69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5486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</a:t>
            </a:r>
            <a:r>
              <a:rPr lang="sah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р,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толкуйдаа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оонньоо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Samsung\Desktop\20170623_13265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3" y="908720"/>
            <a:ext cx="392443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amsung\Desktop\20170623_1328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91" y="908720"/>
            <a:ext cx="396044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amsung\Desktop\20170623_1327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49280"/>
            <a:ext cx="5148572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3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512511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детских мультфильмов и аудиозаписей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3168352" cy="5472608"/>
          </a:xfrm>
          <a:solidFill>
            <a:schemeClr val="bg2"/>
          </a:solidFill>
        </p:spPr>
        <p:txBody>
          <a:bodyPr/>
          <a:lstStyle/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его друзья»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Микки Мауса»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«Зоопарк»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«Почемучка»</a:t>
            </a:r>
          </a:p>
          <a:p>
            <a:pPr marL="342900" indent="-342900"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«Простоквашино»</a:t>
            </a: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860032" y="980728"/>
            <a:ext cx="3240360" cy="5493224"/>
          </a:xfrm>
          <a:prstGeom prst="rect">
            <a:avLst/>
          </a:prstGeom>
          <a:solidFill>
            <a:schemeClr val="bg2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Tx/>
              <a:buSzTx/>
              <a:buFont typeface="Wingdings"/>
              <a:buNone/>
            </a:pP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Н.Макарова</a:t>
            </a: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маамам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Хоробуокка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Бетуук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Ийэ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кунэ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Эрэьиинэ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мээчик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Суунабын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Кырачаан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о5олорго»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«Сана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дьылынан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 а5абын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кытары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«Айыл5а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тыаьа-ууьа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Чыычаахтар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саналара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Ытырыык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ыт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Атым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айаннаа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ClrTx/>
              <a:buSzTx/>
              <a:buFont typeface="Wingdings"/>
              <a:buNone/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9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9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ru-RU" sz="1900" dirty="0" smtClean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7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887"/>
            <a:ext cx="7467600" cy="540793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наглядных, демонстрационных пособий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8424936" cy="590465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Познавательное и речевое развитие: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Магнитая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доска 2,пирамиды 4,неваляшки 6,вкладыши 20,набор геометрических фигур 1,набор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кубиков,набор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обьемных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тел 1,набор разноцветных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кеглей,набор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мячей,набор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фруктов,набор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овощей,домик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логический 1,дом(наклонные плоскости)для шариков 1,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пазлы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1,цвета 1,сочетание цветов 1,домино 2,обучающие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пазлы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10,столик развивающий 1,ленточки разной длины и ширины 25, платочки цветные 25,магниты 25.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Настольные,книжные</a:t>
            </a: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театры: 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Репка. Колобок.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Теремок.Курочка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ряба. Три медведя.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Пальчиковые ,кукольные театры: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Репка.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Колобок.Теремок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Три медведя.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Набор картинок (предметные):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Овощи. Фрукты. Птицы. Одежда. Посуда. Аудиотехника.  Цветы. Грибы. Насекомые. Дикие животные. Транспорты. Сюжетные картинки «Времена года»,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В.В.Гербова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наглядное-дидактическое пособия «Развитие речи в детском саду» 2-3 лет.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Рабочая тетрадь: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Математика. Развитие речи. Уроки грамоты.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Сюжетные ролевые игры: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Машины.Руль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игровой.Куклы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Набор куклы постельных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принадлежностей.Набор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чайной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посуды.Набор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больница.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Папки наглядные: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Хоьооннор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Доргооннор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Артик.гимнастика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Сюжеттаах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хартыыналар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Дьыл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кэмнэрэ.Дыхательнай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гимн-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ка.Схеманан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уерэтии</a:t>
            </a:r>
            <a:r>
              <a:rPr lang="ru-RU" sz="2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931224" cy="5637240"/>
          </a:xfrm>
          <a:solidFill>
            <a:schemeClr val="bg2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Игры-ситуации: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«Наведи порядок», «Чудесный мешочек»,  «Какая игрушка», «Один и много",  «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Сепке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тугуй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Хороводные: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Сарсыардаанны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хамсаныы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«Каравай», «</a:t>
            </a:r>
            <a:r>
              <a:rPr lang="ru-RU" sz="1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Бетуукчээн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«День-ночь» , «Охотники и утки», «Мы веселые ребята»,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Элиэ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Ийэ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куурусса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Куоска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кутуйахтар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Мунхалааьын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былдьаьыыта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куобахтар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 т.д.</a:t>
            </a: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внимания: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лото", "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ейдее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 "Ус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ааттаа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Ханна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тыаьыырый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Кыра,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предметтэри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наардаа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Пааратын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Маннык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фигураны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развития речи: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«Телефон»,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со звуками», " Ким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гынарый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?", " Кими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ойуулаабыппын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кербуккун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кэпсээ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Туох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уларыйбытый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таай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 "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Аптаах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меьееччук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Бэрээдэктээн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уур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"Мин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эппиппин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хатылаа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уо.д.а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Считалки, скороговорки, </a:t>
            </a:r>
            <a:r>
              <a:rPr lang="ru-RU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099"/>
            <a:ext cx="8280920" cy="460573"/>
          </a:xfrm>
        </p:spPr>
        <p:txBody>
          <a:bodyPr/>
          <a:lstStyle/>
          <a:p>
            <a:pPr algn="ctr"/>
            <a:r>
              <a:rPr lang="ru-RU" sz="2000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справочной литературы и дидактических материалов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8208912" cy="1152128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Комплексная программа</a:t>
            </a:r>
            <a:r>
              <a:rPr lang="ru-RU" sz="13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3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Тосхол</a:t>
            </a:r>
            <a:r>
              <a:rPr lang="ru-RU" sz="13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программа дошкольного образования РС(Я) </a:t>
            </a:r>
            <a:r>
              <a:rPr lang="ru-RU" sz="13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науч.ред.М.Н.Харитонова</a:t>
            </a:r>
            <a:r>
              <a:rPr lang="ru-RU" sz="13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др.2009</a:t>
            </a:r>
            <a:r>
              <a:rPr lang="ru-RU" sz="13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Программа воспитания и обучения в детском </a:t>
            </a:r>
            <a:r>
              <a:rPr lang="ru-RU" sz="13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саду.Под</a:t>
            </a:r>
            <a:r>
              <a:rPr lang="ru-RU" sz="13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ред.М.Н.Васильевой.В.В.Гербовой.Т.С.Комаровой</a:t>
            </a:r>
            <a:r>
              <a:rPr lang="ru-RU" sz="13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2010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772816"/>
            <a:ext cx="7467600" cy="432048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программы, методические пособии: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536" y="2204864"/>
            <a:ext cx="8208912" cy="4392488"/>
          </a:xfrm>
          <a:prstGeom prst="rect">
            <a:avLst/>
          </a:prstGeom>
          <a:solidFill>
            <a:schemeClr val="bg2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О5ону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чуолкайдык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санарарга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уерэтии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грамота5а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уерэнэргэ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бэлэмнээЬин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/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И.И.Каратаев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1993 г.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Тулалыыр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эйгэни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билиьиннэрии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о5о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сайыннарыы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(М.Н. Савина, 1992 с.).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М.П. Программа обучения детей-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русскому языку в национальных детских садах - Якутск: 2006.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фольклора. Программа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хомуурунньук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Лепчикова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Л.П. Якутск: 1993.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Гоголева С.Д., Егорова Е.И. Обучение связной речи в якутских детских садах. Якутск:1996;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Никифорова У.С.,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К.Н. Математика для детей дошкольного возраста. С. Майя,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Мегино-Кангаласский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иитээччилэргэ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тереппуттэргэ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Мохначевская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 –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Сунтаар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Сунтаар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улууьун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уерэзин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салалтатын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органа, 2006 с.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садын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иитээччилэригэр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тереппуттэргэ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педучилище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уерэнээччилэригэр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хоьооннор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кэпсээннэр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сценарийдар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ырыалар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К.И.Васильева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А.П.Алексеева-Дьокуускай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Бичик,2013.-104 с. 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Кэскил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Егорова А.А., Захарова М.П.-Якутск: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2002.-159 с.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Утуе-амарах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буолуохха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Соломонова М.Д.-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2010 с.</a:t>
            </a:r>
          </a:p>
          <a:p>
            <a:pPr algn="just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Дорзооннордуун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оонньуозун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оскуолаза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киириэн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иннинээзи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саастаах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озолорго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Ф.Е.Романова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Л.И. Ширяева.-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 -48 с.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379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99288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Реализация </a:t>
            </a:r>
            <a:r>
              <a:rPr lang="ru-RU" sz="1800" b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 и годового плана (показатели по годовому отчету об итогах работы за 3 года в табл</a:t>
            </a:r>
            <a:r>
              <a:rPr lang="ru-RU" sz="1800" b="1" cap="non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424936" cy="108012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осуществляется через отслеживание результатов освоения образовательной программы, а мониторинг детского развития проводится на основе оценки развития интегративных качеств ребенка с использованием  диагностики результатов, предусмотренных  реализуемой дошкольным учреждением </a:t>
            </a:r>
            <a:r>
              <a:rPr lang="ru-RU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«</a:t>
            </a:r>
            <a:r>
              <a:rPr lang="ru-RU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и обучения в детском саду» под редакцией </a:t>
            </a:r>
            <a:r>
              <a:rPr lang="ru-RU" sz="1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М.А.Васльевой</a:t>
            </a:r>
            <a:r>
              <a:rPr lang="ru-RU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Т.С.Комаровой</a:t>
            </a:r>
            <a:r>
              <a:rPr lang="ru-RU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В.В.Гербовой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17155"/>
              </p:ext>
            </p:extLst>
          </p:nvPr>
        </p:nvGraphicFramePr>
        <p:xfrm>
          <a:off x="323528" y="2060847"/>
          <a:ext cx="8280920" cy="446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100"/>
                <a:gridCol w="1577318"/>
                <a:gridCol w="1656184"/>
                <a:gridCol w="1577318"/>
              </a:tblGrid>
              <a:tr h="47571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Образовательные области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Уровни овладения необходимыми навыками и умениями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287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ah-RU" sz="1400" b="1" dirty="0" smtClean="0">
                          <a:solidFill>
                            <a:schemeClr val="bg1"/>
                          </a:solidFill>
                        </a:rPr>
                        <a:t>2015-2016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ah-RU" sz="1400" b="1" dirty="0" smtClean="0">
                          <a:solidFill>
                            <a:schemeClr val="bg1"/>
                          </a:solidFill>
                        </a:rPr>
                        <a:t>2016-2017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ah-RU" sz="1400" b="1" dirty="0" smtClean="0">
                          <a:solidFill>
                            <a:schemeClr val="bg1"/>
                          </a:solidFill>
                        </a:rPr>
                        <a:t>2017-2018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</a:p>
                    <a:p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64,3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76,5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82,6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Речевое развитие</a:t>
                      </a:r>
                    </a:p>
                    <a:p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56,1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64,9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71,2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Художественно-эстетическое развитие </a:t>
                      </a:r>
                    </a:p>
                    <a:p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62,8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70,4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76,8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Физическое развитие</a:t>
                      </a:r>
                    </a:p>
                    <a:p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59,6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67,7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69,3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</a:p>
                    <a:p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63,5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68,2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70,8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274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61,26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69,54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74,14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Результаты детского развития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(мониторинг развития интегративных качеств)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537619"/>
              </p:ext>
            </p:extLst>
          </p:nvPr>
        </p:nvGraphicFramePr>
        <p:xfrm>
          <a:off x="179512" y="746480"/>
          <a:ext cx="8784976" cy="4620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5620"/>
                <a:gridCol w="1517028"/>
                <a:gridCol w="1512168"/>
                <a:gridCol w="1440160"/>
              </a:tblGrid>
              <a:tr h="312476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Интегративные качества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Уровни развития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2015-2016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2016-2017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2017-2018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Физическое развитие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76,5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80,1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9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Любознательность, активность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74,5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78,6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2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Эмоциональность, отзывчивость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73,3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78,7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5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Овладение средствами общения и способами взаимодействия со взрослыми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76,1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83,2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7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Способность управлять своим поведением и планировать действия</a:t>
                      </a: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75,4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79,7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6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Способность решать интеллектуальные и личностные задачи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60,6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68,5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72,2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Представления о себе, семье, обществе, государстве, мире и природе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69,3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73,3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80,1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5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Овладение предпосылками учебной деятельности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78,5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81,8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3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Итого: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75,3 %</a:t>
                      </a:r>
                      <a:endParaRPr lang="ru-RU" sz="14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80,3 %</a:t>
                      </a:r>
                      <a:endParaRPr lang="ru-RU" sz="14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5733256"/>
            <a:ext cx="864096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</a:rPr>
              <a:t>За последние три года результаты мониторинга  свидетельствуют о том, что программа реализована  в полном объеме и соответствует высокому уровню (свыше 80%) , 2015-2016 – (68%), 2016-2017 – </a:t>
            </a:r>
            <a:r>
              <a:rPr lang="ru-RU" dirty="0">
                <a:solidFill>
                  <a:prstClr val="black"/>
                </a:solidFill>
              </a:rPr>
              <a:t>(75.3%), </a:t>
            </a:r>
            <a:r>
              <a:rPr lang="ru-RU" dirty="0" smtClean="0">
                <a:solidFill>
                  <a:prstClr val="black"/>
                </a:solidFill>
              </a:rPr>
              <a:t>2018 - (80,3%).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939"/>
            <a:ext cx="8712968" cy="733605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ru-RU" sz="2000" b="1" cap="none" dirty="0" smtClean="0">
                <a:solidFill>
                  <a:srgbClr val="0000CC"/>
                </a:solidFill>
                <a:latin typeface="Calibri"/>
              </a:rPr>
              <a:t>2.4. </a:t>
            </a:r>
            <a:r>
              <a:rPr lang="ru-RU" sz="2000" b="1" cap="non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b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индивидуальной работы с воспитанниками. Индивидуальный образовательный маршрут воспитанника.</a:t>
            </a:r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208912" cy="54932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Карта </a:t>
            </a:r>
            <a:r>
              <a:rPr lang="ru-RU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 (</a:t>
            </a:r>
            <a:r>
              <a:rPr lang="ru-RU" sz="19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образовательный маршрут воспитанника) –документ, включающий в себя основные показатели развития ребенка, посещающего дошкольное образовательное учреждение, в динамике.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Цель </a:t>
            </a:r>
            <a:r>
              <a:rPr lang="ru-RU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карты</a:t>
            </a:r>
            <a:r>
              <a:rPr lang="ru-RU" sz="19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выявление и обобщение в одном документе индивидуальных психофизических, личностных  особенностей воспитанника, уровня психического развития,  усвоения программного материала и как результат - проектирование индивидуального образовательного маршрута (ИОМ) в рамках образовательного процесса конкретного дошкольного учреждения. 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Индивидуальная карта развития заводится один раз при поступлении воспитанника в дошкольное образовательное учреждение и заполняется на каждого воспитанника на протяжении всего периода посещения детского сада воспитателями и специалистами, которые ведут образовательную и коррекционно-развивающую работу с ребенком. В карту вносятся показатели развития на начало и конец учебного года, рекомендации специалистов по проектированию индивидуального образовательного маршрута, который решает задачу создания психолого-педагогического сопровождения развития ребёнка. Эффективность психолого-педагогического сопровождения заложена в организации тесного взаимодействия между всеми участниками образовательного процесса  по созданию благоприятных условий воспитания, коррекции и развития детей в детском саду.</a:t>
            </a:r>
          </a:p>
          <a:p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47667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ОГЛАВЛЕНИЕ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784976" cy="612068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Личные данные воспитателя</a:t>
            </a:r>
          </a:p>
          <a:p>
            <a:pPr algn="l">
              <a:lnSpc>
                <a:spcPct val="120000"/>
              </a:lnSpc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1.Представление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инновационного педагогического опыта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2.Организация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предметно-развивающей среды и методическое оснащение  группы (учебно-методический комплекс, технические средства </a:t>
            </a: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 ИКТ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наглядно-дидактические пособия, раздаточный материал и т.д.)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3.Реализация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 и годового плана (показатели по годовому отчету об итогах работы за 3 года в </a:t>
            </a: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таблица)</a:t>
            </a:r>
            <a:endParaRPr lang="ru-RU" sz="5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4.Позитивная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результатов по образовательным областям и продуктивных видов деятельности воспитанников.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5.Реализация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индивидуальной работы с воспитанниками. Индивидуальный образовательный маршрут воспитанника.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6Позитивная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(количественная) участия воспитанников в конкурсах, олимпиадах, соревнованиях. Результативность (качественная) участия детей в конкурсах, олимпиадах, соревнованиях. 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7.Динамика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заболеваемости детей (реальная посещаемость детей в группе ДОО, индекс здоровья, профилактическая работа педагога).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8.Мониторинг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удовлетворенности родителей (законных представителей качеством предоставляемых услуг педагога).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9.Участие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научно-исследовательской, инновационной, проектной </a:t>
            </a: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10.Распространение </a:t>
            </a:r>
            <a:r>
              <a:rPr lang="ru-RU" sz="5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педопыта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публикаций, включая интернет-публикации.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11.Разработка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внедрение авторских программ, методических пособий, игр, цифровых образовательных ресурсов.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12.Выступления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</a:t>
            </a:r>
            <a:r>
              <a:rPr lang="ru-RU" sz="5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педчтениях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семинарах, секциях; проведение открытых НОД (непосредственно образовательной деятельности), СИД (совместной игровой деятельности, мастер-классов и др.)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муниципальных, региональных и федеральных профессиональных конкурсах.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14.Общественная 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(работа в профкоме; экспертной комиссии; общественной организации; методических объединениях; выполнение функций </a:t>
            </a: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 (т.д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15.Звания</a:t>
            </a:r>
            <a:r>
              <a:rPr lang="ru-RU" sz="5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награды, поощрения, благодарность, грант.</a:t>
            </a:r>
          </a:p>
          <a:p>
            <a:pPr algn="just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16.Повышение квалификации</a:t>
            </a:r>
            <a:endParaRPr lang="ru-RU" sz="5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003232" cy="6192688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Для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основной цели психолого-педагогического сопровождения необходимо обеспечить информационный обмен, единое информационное пространство. Данные, полученные в результате педагогической диагностики должны координировать дальнейшую деятельность педагогов с дошкольниками. На особом контроле воспитателей и специалистов должны быть дети, показавшие низкий и высокий уровень развития освоения каких-либо образовательных областей. Для работы с этими детьми логично выстраивать  индивидуальный  образовательный маршрут ребенка с целью коррекции выявленных в процессе педагогической диагностики недостатков или особых способностей ребёнка, требующих индивидуального подхода к их развитию.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Карта предназначена для воспитателей дошкольных образовательных учреждений, которые ее заполняют в  начале и конце учебного года,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организованное наблюдение и специальные задания. Она служит общим ориентиром в достижении основных результатов в развитии детей вне зависимости от вида учреждения и используемых программ.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Педагогическая диагностика проводится методами наблюдения, игры или беседы. Важно, чтобы обследование проходило в атмосфере доброжелательности: ребенка следует поощрять, оказывать ему эмоциональную поддержку.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Кроме того, результаты всех детей заносятся в Сводную таблицу группы. Анализ полученных результатов позволит увидеть уровень развития детей конкретной группы и разработать коррекционно-развивающие программы на группу в целом.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147248" cy="6048672"/>
          </a:xfrm>
          <a:solidFill>
            <a:schemeClr val="bg2"/>
          </a:solidFill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Для 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заполнения карты воспитателю не надо организовывать специальные ситуации. Предполагается, что у педагога уже сложился определенный образ ребенка и при оценивании он использует те сведения, которые накопились за определенное время наблюдений. Если же воспитатель сомневается в оценивании, то ему необходимо провести дополнительно наблюдение за ребенком в определенных видах свободной деятельности. Предлагаемые формы для заполнения их воспитателем ориентированы на то, что в итоге в карте будет представлена информация об общей картине развития всех детей группы и о месте каждого ребенка в ней. То есть, воспитатель сможет увидеть, соответствует ли развитие различных сфер инициативы конкретного дошкольника возрастному нормативу.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Рекомендации для педагогов при заполнении карты развития ребенка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Карта заполняется  при поступлении ребенка в детский сад и ведется до выпуска в школу.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  В  заполнении карты  принимают участие все педагоги ДОУ.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3.Диагноз, группа здоровья, физкультурная группа, физическое развитие  указываются, согласно данных медицинской карты ребенка.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4.Оценка результатов освоения программы дошкольного образования указывается согласно принятой в ДОУ оценки диагностики.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5. Средний показатель выводится  по итогам всех полученных данных.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Условные обозначения:</a:t>
            </a: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    </a:t>
            </a:r>
            <a:r>
              <a:rPr lang="ru-RU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начало года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ru-RU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конец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0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46"/>
          <p:cNvSpPr>
            <a:spLocks noChangeArrowheads="1"/>
          </p:cNvSpPr>
          <p:nvPr/>
        </p:nvSpPr>
        <p:spPr bwMode="auto">
          <a:xfrm>
            <a:off x="1475656" y="260648"/>
            <a:ext cx="5981700" cy="523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Индивидуальный образовательный маршрут ребенка</a:t>
            </a: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323" name="Прямая со стрелкой 48"/>
          <p:cNvCxnSpPr>
            <a:cxnSpLocks noChangeShapeType="1"/>
          </p:cNvCxnSpPr>
          <p:nvPr/>
        </p:nvCxnSpPr>
        <p:spPr bwMode="auto">
          <a:xfrm flipH="1">
            <a:off x="1242293" y="771823"/>
            <a:ext cx="638175" cy="923925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56324" name="Прямая со стрелкой 55"/>
          <p:cNvCxnSpPr>
            <a:cxnSpLocks noChangeShapeType="1"/>
            <a:endCxn id="56329" idx="0"/>
          </p:cNvCxnSpPr>
          <p:nvPr/>
        </p:nvCxnSpPr>
        <p:spPr bwMode="auto">
          <a:xfrm flipH="1">
            <a:off x="2651225" y="776586"/>
            <a:ext cx="123006" cy="996230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56325" name="Прямая со стрелкой 47"/>
          <p:cNvCxnSpPr>
            <a:cxnSpLocks noChangeShapeType="1"/>
            <a:endCxn id="56330" idx="0"/>
          </p:cNvCxnSpPr>
          <p:nvPr/>
        </p:nvCxnSpPr>
        <p:spPr bwMode="auto">
          <a:xfrm flipH="1">
            <a:off x="4202063" y="836712"/>
            <a:ext cx="9897" cy="936104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56326" name="Прямая со стрелкой 65"/>
          <p:cNvCxnSpPr>
            <a:cxnSpLocks noChangeShapeType="1"/>
            <a:endCxn id="56331" idx="0"/>
          </p:cNvCxnSpPr>
          <p:nvPr/>
        </p:nvCxnSpPr>
        <p:spPr bwMode="auto">
          <a:xfrm>
            <a:off x="5654526" y="845419"/>
            <a:ext cx="26368" cy="927397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56327" name="Прямая со стрелкой 45"/>
          <p:cNvCxnSpPr>
            <a:cxnSpLocks noChangeShapeType="1"/>
          </p:cNvCxnSpPr>
          <p:nvPr/>
        </p:nvCxnSpPr>
        <p:spPr bwMode="auto">
          <a:xfrm>
            <a:off x="6455643" y="778173"/>
            <a:ext cx="420613" cy="922635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56328" name="Прямоугольник 44"/>
          <p:cNvSpPr>
            <a:spLocks noChangeArrowheads="1"/>
          </p:cNvSpPr>
          <p:nvPr/>
        </p:nvSpPr>
        <p:spPr bwMode="auto">
          <a:xfrm>
            <a:off x="539552" y="1700808"/>
            <a:ext cx="1057275" cy="3825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200" smtClean="0">
                <a:solidFill>
                  <a:srgbClr val="7030A0"/>
                </a:solidFill>
                <a:cs typeface="Arial" pitchFamily="34" charset="0"/>
              </a:rPr>
              <a:t>наблюдение</a:t>
            </a: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9" name="Прямоугольник 51"/>
          <p:cNvSpPr>
            <a:spLocks noChangeArrowheads="1"/>
          </p:cNvSpPr>
          <p:nvPr/>
        </p:nvSpPr>
        <p:spPr bwMode="auto">
          <a:xfrm>
            <a:off x="1979712" y="1772816"/>
            <a:ext cx="1343025" cy="3238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dirty="0" smtClean="0">
                <a:solidFill>
                  <a:srgbClr val="7030A0"/>
                </a:solidFill>
                <a:cs typeface="Arial" pitchFamily="34" charset="0"/>
              </a:rPr>
              <a:t>диагностика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30" name="Прямоугольник 66"/>
          <p:cNvSpPr>
            <a:spLocks noChangeArrowheads="1"/>
          </p:cNvSpPr>
          <p:nvPr/>
        </p:nvSpPr>
        <p:spPr bwMode="auto">
          <a:xfrm>
            <a:off x="3563888" y="1772816"/>
            <a:ext cx="1276350" cy="3921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100" dirty="0" smtClean="0">
                <a:solidFill>
                  <a:srgbClr val="7030A0"/>
                </a:solidFill>
                <a:cs typeface="Arial" pitchFamily="34" charset="0"/>
              </a:rPr>
              <a:t>конструирование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31" name="Прямоугольник 67"/>
          <p:cNvSpPr>
            <a:spLocks noChangeArrowheads="1"/>
          </p:cNvSpPr>
          <p:nvPr/>
        </p:nvSpPr>
        <p:spPr bwMode="auto">
          <a:xfrm>
            <a:off x="5076056" y="1772816"/>
            <a:ext cx="1209675" cy="3600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dirty="0" smtClean="0">
                <a:solidFill>
                  <a:srgbClr val="7030A0"/>
                </a:solidFill>
                <a:cs typeface="Arial" pitchFamily="34" charset="0"/>
              </a:rPr>
              <a:t>реализация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32" name="Прямоугольник 68"/>
          <p:cNvSpPr>
            <a:spLocks noChangeArrowheads="1"/>
          </p:cNvSpPr>
          <p:nvPr/>
        </p:nvSpPr>
        <p:spPr bwMode="auto">
          <a:xfrm>
            <a:off x="6516216" y="1700808"/>
            <a:ext cx="1238250" cy="4556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dirty="0" smtClean="0">
                <a:solidFill>
                  <a:srgbClr val="7030A0"/>
                </a:solidFill>
                <a:cs typeface="Arial" pitchFamily="34" charset="0"/>
              </a:rPr>
              <a:t>итоговая диагностика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33" name="Скругленный прямоугольник 69"/>
          <p:cNvSpPr>
            <a:spLocks noChangeArrowheads="1"/>
          </p:cNvSpPr>
          <p:nvPr/>
        </p:nvSpPr>
        <p:spPr bwMode="auto">
          <a:xfrm>
            <a:off x="2987824" y="2924944"/>
            <a:ext cx="2088232" cy="50405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dirty="0" err="1" smtClean="0">
                <a:solidFill>
                  <a:srgbClr val="7030A0"/>
                </a:solidFill>
                <a:cs typeface="Arial" pitchFamily="34" charset="0"/>
              </a:rPr>
              <a:t>Портфолио</a:t>
            </a:r>
            <a:r>
              <a:rPr lang="ru-RU" sz="1400" dirty="0" smtClean="0">
                <a:solidFill>
                  <a:srgbClr val="7030A0"/>
                </a:solidFill>
                <a:cs typeface="Arial" pitchFamily="34" charset="0"/>
              </a:rPr>
              <a:t>  ребенка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334" name="Прямая со стрелкой 70"/>
          <p:cNvCxnSpPr>
            <a:cxnSpLocks noChangeShapeType="1"/>
            <a:endCxn id="56333" idx="1"/>
          </p:cNvCxnSpPr>
          <p:nvPr/>
        </p:nvCxnSpPr>
        <p:spPr bwMode="auto">
          <a:xfrm>
            <a:off x="1259632" y="2132856"/>
            <a:ext cx="1728192" cy="1044116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</p:spPr>
      </p:cxnSp>
      <p:cxnSp>
        <p:nvCxnSpPr>
          <p:cNvPr id="56335" name="Прямая со стрелкой 71"/>
          <p:cNvCxnSpPr>
            <a:cxnSpLocks noChangeShapeType="1"/>
            <a:endCxn id="56333" idx="3"/>
          </p:cNvCxnSpPr>
          <p:nvPr/>
        </p:nvCxnSpPr>
        <p:spPr bwMode="auto">
          <a:xfrm flipH="1">
            <a:off x="5076056" y="2204864"/>
            <a:ext cx="1584176" cy="972108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</p:spPr>
      </p:cxnSp>
      <p:pic>
        <p:nvPicPr>
          <p:cNvPr id="33" name="Рисунок 32" descr="C:\Users\Анастасия\Desktop\Documents\2016-11-22\01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-295178" y="3543651"/>
            <a:ext cx="3613680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2987824" y="227687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8064A2">
                    <a:lumMod val="75000"/>
                  </a:srgbClr>
                </a:solidFill>
              </a:rPr>
              <a:t>Информация содержится</a:t>
            </a:r>
            <a:endParaRPr lang="ru-RU" sz="1400" dirty="0">
              <a:solidFill>
                <a:srgbClr val="8064A2">
                  <a:lumMod val="75000"/>
                </a:srgbClr>
              </a:solidFill>
            </a:endParaRPr>
          </a:p>
        </p:txBody>
      </p:sp>
      <p:cxnSp>
        <p:nvCxnSpPr>
          <p:cNvPr id="45" name="Прямая со стрелкой 71"/>
          <p:cNvCxnSpPr>
            <a:cxnSpLocks noChangeShapeType="1"/>
          </p:cNvCxnSpPr>
          <p:nvPr/>
        </p:nvCxnSpPr>
        <p:spPr bwMode="auto">
          <a:xfrm flipH="1">
            <a:off x="4067944" y="2564904"/>
            <a:ext cx="8386" cy="288032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</p:spPr>
      </p:cxnSp>
      <p:pic>
        <p:nvPicPr>
          <p:cNvPr id="20" name="Рисунок 19" descr="C:\Users\Оксана\Desktop\сардаана\00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86530" y="2362542"/>
            <a:ext cx="1728193" cy="2852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21" name="Рисунок 20" descr="C:\Users\Оксана\Desktop\сардаана\00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2260" y="4289020"/>
            <a:ext cx="1826222" cy="28424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080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</a:t>
            </a:r>
            <a:r>
              <a:rPr lang="ru-RU" sz="20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участия воспитанников в конкурсах, олимпиадах, соревнованиях. Результативность участия детей в конкурсах, олимпиадах, соревнованиях.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06816908"/>
              </p:ext>
            </p:extLst>
          </p:nvPr>
        </p:nvGraphicFramePr>
        <p:xfrm>
          <a:off x="395536" y="1196752"/>
          <a:ext cx="8075612" cy="5256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2861626"/>
                <a:gridCol w="1960603"/>
                <a:gridCol w="2018903"/>
              </a:tblGrid>
              <a:tr h="1884108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Туолбэ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номинация «Ылба5ай 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тыллаах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остоох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толорооччу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Толстоухова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Оля 5 лет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354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26 -29 марта 2014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дойдутун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о5отобун» республиканский фестиваль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Павлов Артем 5 лет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37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26-28 марта 2015 год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дойдутун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о5отобун» республиканский фестиваль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Толстоухова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Оля, Павлов Артем.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95" y="1196752"/>
            <a:ext cx="2032039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9969" y="2553956"/>
            <a:ext cx="1578091" cy="2032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866" y="4292551"/>
            <a:ext cx="1914695" cy="2047639"/>
          </a:xfrm>
          <a:prstGeom prst="rect">
            <a:avLst/>
          </a:prstGeom>
        </p:spPr>
      </p:pic>
      <p:pic>
        <p:nvPicPr>
          <p:cNvPr id="2050" name="Picture 2" descr="C:\Users\Мичил\Desktop\IMG-20180322-WA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29" y="4941168"/>
            <a:ext cx="1884189" cy="12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18201365"/>
              </p:ext>
            </p:extLst>
          </p:nvPr>
        </p:nvGraphicFramePr>
        <p:xfrm>
          <a:off x="323528" y="333372"/>
          <a:ext cx="8208912" cy="575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2232248"/>
                <a:gridCol w="1800200"/>
                <a:gridCol w="2808312"/>
              </a:tblGrid>
              <a:tr h="243347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Улусный конкурс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детского творчества «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Алаас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сибэккилэрэ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Ча5аан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Айталы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лет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264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апреля 2017 год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Таатта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виртуальный конкурс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детских рисунков «Мы дети природы»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Слепцова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Айыына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лет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82021"/>
            <a:ext cx="2818854" cy="1869927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26" y="3140968"/>
            <a:ext cx="2782951" cy="2232248"/>
          </a:xfrm>
          <a:prstGeom prst="rect">
            <a:avLst/>
          </a:prstGeom>
        </p:spPr>
      </p:pic>
      <p:pic>
        <p:nvPicPr>
          <p:cNvPr id="1026" name="Picture 2" descr="F:\20170530_122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4930" y="3933057"/>
            <a:ext cx="244827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170517_192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3" y="965625"/>
            <a:ext cx="1656187" cy="12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45314195"/>
              </p:ext>
            </p:extLst>
          </p:nvPr>
        </p:nvGraphicFramePr>
        <p:xfrm>
          <a:off x="323529" y="332656"/>
          <a:ext cx="8280920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2520280"/>
                <a:gridCol w="1872208"/>
                <a:gridCol w="2736304"/>
              </a:tblGrid>
              <a:tr h="3096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Май 2017 год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Таатта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Этэр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тыл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эгэлгэтэ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республиканскай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виртуальнай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хоьоон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аа5ыыта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П.Н.Тобуруокап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сааьыгар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аналлаах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Лебедева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Амелия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лет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96344"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декабрь2017 год </a:t>
                      </a:r>
                      <a:r>
                        <a:rPr lang="ru-RU" dirty="0" err="1" smtClean="0"/>
                        <a:t>г.Якутск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5-й региональный</a:t>
                      </a:r>
                      <a:r>
                        <a:rPr lang="ru-RU" baseline="0" dirty="0" smtClean="0"/>
                        <a:t> д</a:t>
                      </a:r>
                      <a:r>
                        <a:rPr lang="ru-RU" dirty="0" smtClean="0"/>
                        <a:t>етско-юношеский</a:t>
                      </a:r>
                      <a:r>
                        <a:rPr lang="ru-RU" baseline="0" dirty="0" smtClean="0"/>
                        <a:t> фестиваль «Зима начинается с Якутии».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Ча5аан </a:t>
                      </a:r>
                      <a:r>
                        <a:rPr lang="ru-RU" dirty="0" err="1" smtClean="0"/>
                        <a:t>Айталы</a:t>
                      </a:r>
                      <a:r>
                        <a:rPr lang="ru-RU" dirty="0" smtClean="0"/>
                        <a:t> 3 лет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F:\аттестасии фото(2)\20171204_09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8124" y="3753036"/>
            <a:ext cx="30243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5922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68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43923920"/>
              </p:ext>
            </p:extLst>
          </p:nvPr>
        </p:nvGraphicFramePr>
        <p:xfrm>
          <a:off x="251520" y="332656"/>
          <a:ext cx="8496944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2160240"/>
                <a:gridCol w="2430270"/>
                <a:gridCol w="2394266"/>
              </a:tblGrid>
              <a:tr h="309634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марта 2018 год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Улусный фестиваль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!» -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дэтэн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чуопчаарыах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 Чурапча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 Дархан 5 лет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96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марта 2018 год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Улусный фестиваль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!» -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дэтэн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чуопчаарыах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 Чурапча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Ховрова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Нарыйаана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9" r="16203"/>
          <a:stretch/>
        </p:blipFill>
        <p:spPr>
          <a:xfrm rot="5400000">
            <a:off x="3965855" y="960706"/>
            <a:ext cx="2479224" cy="2333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9139" y="662833"/>
            <a:ext cx="2962387" cy="2376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6694" r="6317" b="8897"/>
          <a:stretch/>
        </p:blipFill>
        <p:spPr>
          <a:xfrm rot="5400000">
            <a:off x="3900639" y="4018608"/>
            <a:ext cx="2576263" cy="2300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/>
        </p:blipFill>
        <p:spPr>
          <a:xfrm rot="5400000">
            <a:off x="6044093" y="3752413"/>
            <a:ext cx="3042419" cy="23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5795"/>
            <a:ext cx="8496944" cy="576064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Динамика </a:t>
            </a:r>
            <a:r>
              <a:rPr lang="ru-RU" sz="1800" b="1" cap="none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заболеваемости детей (реальная посещаемость детей в группе ДОО, индекс здоровья,  профилактическая работа педагога).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88923904"/>
              </p:ext>
            </p:extLst>
          </p:nvPr>
        </p:nvGraphicFramePr>
        <p:xfrm>
          <a:off x="251520" y="817568"/>
          <a:ext cx="8352160" cy="1902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1656184"/>
                <a:gridCol w="1800200"/>
                <a:gridCol w="1727424"/>
              </a:tblGrid>
              <a:tr h="44862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Группа здоровья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3694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(здоровые дети)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11.5%</a:t>
                      </a: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21,4%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227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(дети с морфофункциональными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88,5%</a:t>
                      </a: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72,8%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75,1%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4297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(дети с хроническими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3,5%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242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IV-V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(дети-инвалиды)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39752" y="529067"/>
            <a:ext cx="4751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cs typeface="Calibri" pitchFamily="34" charset="0"/>
              </a:rPr>
              <a:t>Состояние здоровья воспитанников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17587" y="2842590"/>
            <a:ext cx="55723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cs typeface="Calibri" pitchFamily="34" charset="0"/>
              </a:rPr>
              <a:t>Пропуск дней одним ребенком по заболеваемости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683657"/>
              </p:ext>
            </p:extLst>
          </p:nvPr>
        </p:nvGraphicFramePr>
        <p:xfrm>
          <a:off x="251520" y="3150367"/>
          <a:ext cx="8352928" cy="1377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800200"/>
                <a:gridCol w="2016224"/>
                <a:gridCol w="1872208"/>
              </a:tblGrid>
              <a:tr h="4388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Пропуск дней одним ребенком по заболеваемости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2015-2017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2016-2017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учебный год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51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 воспитанников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8431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Заболеваемость в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детоднях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на 1ребенка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62930" y="4581128"/>
            <a:ext cx="59046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cs typeface="Calibri" pitchFamily="34" charset="0"/>
              </a:rPr>
              <a:t>Данные физического развития детей 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828898"/>
              </p:ext>
            </p:extLst>
          </p:nvPr>
        </p:nvGraphicFramePr>
        <p:xfrm>
          <a:off x="251520" y="4855614"/>
          <a:ext cx="8352928" cy="1859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138"/>
                <a:gridCol w="1890374"/>
                <a:gridCol w="1800200"/>
                <a:gridCol w="1944216"/>
              </a:tblGrid>
              <a:tr h="26370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2015-2016 год</a:t>
                      </a: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2016-2017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2017-2018</a:t>
                      </a:r>
                    </a:p>
                  </a:txBody>
                  <a:tcPr/>
                </a:tc>
              </a:tr>
              <a:tr h="259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воспитанников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Дети с дефицитом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1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Дети с избытком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Дети низкого роста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1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Дети с основной характеристикой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8. Мониторинг удовлетворенности родителей качеством предоставляемых услуг педагога законных представителей качеством предоставляемых услуг педагога).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		По определению рейтинга педагога проведено анкетирование родителей и педагогов ДОУ, выявлено что педагог пользуется любовью, уважением и авторитетом среди воспитанников, родителей и коллег.</a:t>
            </a:r>
          </a:p>
          <a:p>
            <a:pPr>
              <a:buNone/>
            </a:pPr>
            <a:r>
              <a:rPr lang="ru-RU" sz="1600" dirty="0" smtClean="0"/>
              <a:t>		Итоги анкетирования родителей (анкету заполнили 30 родителей) </a:t>
            </a:r>
            <a:r>
              <a:rPr lang="ru-RU" sz="1600" b="1" dirty="0" smtClean="0"/>
              <a:t> </a:t>
            </a:r>
            <a:endParaRPr lang="ru-RU" sz="1600" dirty="0" smtClean="0"/>
          </a:p>
          <a:p>
            <a:pPr>
              <a:buNone/>
            </a:pPr>
            <a:r>
              <a:rPr lang="ru-RU" sz="1600" b="1" dirty="0" smtClean="0"/>
              <a:t>	Анкета № 1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	1. Ваш ребёнок ходит в детский сад:</a:t>
            </a:r>
          </a:p>
          <a:p>
            <a:pPr lvl="0"/>
            <a:r>
              <a:rPr lang="ru-RU" sz="1600" dirty="0" smtClean="0"/>
              <a:t>С удовольствием - 30</a:t>
            </a:r>
          </a:p>
          <a:p>
            <a:pPr lvl="0"/>
            <a:r>
              <a:rPr lang="ru-RU" sz="1600" dirty="0" smtClean="0"/>
              <a:t>Через силу</a:t>
            </a:r>
          </a:p>
          <a:p>
            <a:pPr lvl="0"/>
            <a:r>
              <a:rPr lang="ru-RU" sz="1600" dirty="0" smtClean="0"/>
              <a:t>Со слезами</a:t>
            </a:r>
          </a:p>
          <a:p>
            <a:pPr lvl="0"/>
            <a:r>
              <a:rPr lang="ru-RU" sz="1600" dirty="0" smtClean="0"/>
              <a:t>Редко с удовольствием</a:t>
            </a:r>
          </a:p>
          <a:p>
            <a:pPr>
              <a:buNone/>
            </a:pPr>
            <a:r>
              <a:rPr lang="ru-RU" sz="1600" dirty="0" smtClean="0"/>
              <a:t>	2. Работа педагогов в группе</a:t>
            </a:r>
          </a:p>
          <a:p>
            <a:pPr lvl="0"/>
            <a:r>
              <a:rPr lang="ru-RU" sz="1600" dirty="0" smtClean="0"/>
              <a:t>Устраивает Вас полностью - 30</a:t>
            </a:r>
          </a:p>
          <a:p>
            <a:pPr lvl="0"/>
            <a:r>
              <a:rPr lang="ru-RU" sz="1600" dirty="0" smtClean="0"/>
              <a:t>Устраивает частично</a:t>
            </a:r>
          </a:p>
          <a:p>
            <a:pPr lvl="0"/>
            <a:r>
              <a:rPr lang="ru-RU" sz="1600" dirty="0" smtClean="0"/>
              <a:t>Не устраивает совсем</a:t>
            </a:r>
          </a:p>
          <a:p>
            <a:pPr>
              <a:buNone/>
            </a:pPr>
            <a:r>
              <a:rPr lang="ru-RU" sz="1600" dirty="0" smtClean="0"/>
              <a:t>	3. Считаете ли Вы, что в детском саду дети:</a:t>
            </a:r>
          </a:p>
          <a:p>
            <a:pPr lvl="0"/>
            <a:r>
              <a:rPr lang="ru-RU" sz="1600" dirty="0" smtClean="0"/>
              <a:t>Получают интересные знания и навыки культурного общения - 30</a:t>
            </a:r>
          </a:p>
          <a:p>
            <a:pPr lvl="0"/>
            <a:r>
              <a:rPr lang="ru-RU" sz="1600" dirty="0" smtClean="0"/>
              <a:t>Получают, но недостаточно</a:t>
            </a:r>
          </a:p>
          <a:p>
            <a:pPr lvl="0"/>
            <a:r>
              <a:rPr lang="ru-RU" sz="1600" dirty="0" smtClean="0"/>
              <a:t>Получают вредную информацию</a:t>
            </a:r>
          </a:p>
          <a:p>
            <a:pPr lvl="0"/>
            <a:r>
              <a:rPr lang="ru-RU" sz="1600" dirty="0" smtClean="0"/>
              <a:t>Затрудняюсь ответить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467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8655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	4. Информацию о детском саде получаю:</a:t>
            </a:r>
          </a:p>
          <a:p>
            <a:pPr lvl="0"/>
            <a:r>
              <a:rPr lang="ru-RU" sz="1600" dirty="0" smtClean="0"/>
              <a:t>Из наглядной информации ДОУ - 23</a:t>
            </a:r>
          </a:p>
          <a:p>
            <a:pPr lvl="0"/>
            <a:r>
              <a:rPr lang="ru-RU" sz="1600" dirty="0" smtClean="0"/>
              <a:t>Со слов воспитателя - 20</a:t>
            </a:r>
          </a:p>
          <a:p>
            <a:pPr lvl="0"/>
            <a:r>
              <a:rPr lang="ru-RU" sz="1600" dirty="0" smtClean="0"/>
              <a:t>От других родителей - 3</a:t>
            </a:r>
          </a:p>
          <a:p>
            <a:pPr lvl="0"/>
            <a:r>
              <a:rPr lang="ru-RU" sz="1600" dirty="0" smtClean="0"/>
              <a:t>На собраниях - 17</a:t>
            </a:r>
          </a:p>
          <a:p>
            <a:pPr lvl="0"/>
            <a:r>
              <a:rPr lang="ru-RU" sz="1600" dirty="0" smtClean="0"/>
              <a:t>От ребёнка -5</a:t>
            </a:r>
          </a:p>
          <a:p>
            <a:pPr>
              <a:buNone/>
            </a:pPr>
            <a:r>
              <a:rPr lang="ru-RU" sz="1600" dirty="0" smtClean="0"/>
              <a:t>	5. Спокойно ли вы ходите на работу:</a:t>
            </a:r>
          </a:p>
          <a:p>
            <a:pPr lvl="0"/>
            <a:r>
              <a:rPr lang="ru-RU" sz="1600" dirty="0" smtClean="0"/>
              <a:t>Да - 30</a:t>
            </a:r>
          </a:p>
          <a:p>
            <a:pPr lvl="0"/>
            <a:r>
              <a:rPr lang="ru-RU" sz="1600" dirty="0" smtClean="0"/>
              <a:t>Нет</a:t>
            </a:r>
          </a:p>
          <a:p>
            <a:pPr lvl="0"/>
            <a:r>
              <a:rPr lang="ru-RU" sz="1600" dirty="0" smtClean="0"/>
              <a:t>Частично </a:t>
            </a:r>
          </a:p>
          <a:p>
            <a:pPr>
              <a:buNone/>
            </a:pPr>
            <a:r>
              <a:rPr lang="ru-RU" sz="1600" dirty="0" smtClean="0"/>
              <a:t>	6. С каким настроением посещает Ваш ребёнок детский сад:</a:t>
            </a:r>
          </a:p>
          <a:p>
            <a:pPr lvl="0"/>
            <a:r>
              <a:rPr lang="ru-RU" sz="1600" dirty="0" smtClean="0"/>
              <a:t>Хорошим - 25</a:t>
            </a:r>
          </a:p>
          <a:p>
            <a:pPr lvl="0"/>
            <a:r>
              <a:rPr lang="ru-RU" sz="1600" dirty="0" smtClean="0"/>
              <a:t>Разным - 4</a:t>
            </a:r>
          </a:p>
          <a:p>
            <a:pPr lvl="0"/>
            <a:r>
              <a:rPr lang="ru-RU" sz="1600" dirty="0" smtClean="0"/>
              <a:t>Отрицательным </a:t>
            </a:r>
          </a:p>
          <a:p>
            <a:pPr>
              <a:buNone/>
            </a:pPr>
            <a:r>
              <a:rPr lang="ru-RU" sz="1600" dirty="0" smtClean="0"/>
              <a:t>	7. Отношение ребёнка к своему воспитателю:</a:t>
            </a:r>
          </a:p>
          <a:p>
            <a:pPr lvl="0"/>
            <a:r>
              <a:rPr lang="ru-RU" sz="1600" dirty="0" smtClean="0"/>
              <a:t>Положительное - 30</a:t>
            </a:r>
          </a:p>
          <a:p>
            <a:pPr lvl="0"/>
            <a:r>
              <a:rPr lang="ru-RU" sz="1600" dirty="0" smtClean="0"/>
              <a:t>Разное</a:t>
            </a:r>
          </a:p>
          <a:p>
            <a:pPr lvl="0"/>
            <a:r>
              <a:rPr lang="ru-RU" sz="1600" dirty="0" smtClean="0"/>
              <a:t>Отрицательное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149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256584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данные воспитателя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04367828"/>
              </p:ext>
            </p:extLst>
          </p:nvPr>
        </p:nvGraphicFramePr>
        <p:xfrm>
          <a:off x="467544" y="764703"/>
          <a:ext cx="7920880" cy="57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262"/>
                <a:gridCol w="4674618"/>
              </a:tblGrid>
              <a:tr h="3840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Лебедева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Мария Николаевна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сентября 1960 год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рождения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с.Ожулун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Чурапчинский р-н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ЦЦР </a:t>
                      </a:r>
                      <a:r>
                        <a:rPr lang="ru-RU" sz="14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д.с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Чуораанчык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Сред.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Спец.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Квалификация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детского сада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стаж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стаж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работы в ОУ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Квалификационная</a:t>
                      </a:r>
                      <a:r>
                        <a:rPr lang="ru-RU" sz="1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категория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Семейное положение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Замужем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жительства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Ул.Коркина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телефон 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89141036604</a:t>
                      </a:r>
                      <a:endParaRPr lang="ru-RU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1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129777"/>
              </p:ext>
            </p:extLst>
          </p:nvPr>
        </p:nvGraphicFramePr>
        <p:xfrm>
          <a:off x="374493" y="584775"/>
          <a:ext cx="8352929" cy="2944368"/>
        </p:xfrm>
        <a:graphic>
          <a:graphicData uri="http://schemas.openxmlformats.org/drawingml/2006/table">
            <a:tbl>
              <a:tblPr/>
              <a:tblGrid>
                <a:gridCol w="5520044"/>
                <a:gridCol w="826050"/>
                <a:gridCol w="826050"/>
                <a:gridCol w="11807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«нет»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«не всегда»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Внимателен к детям и родителям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Доброжелателен в общении с родителями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Старается помочь решить проблемы семейного воспитания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Читает лекции по вопросам воспитания для родителей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Организует совместные дела и отдых детей и родителей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 Посещает семьи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•с целью изучения условий жизни детей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•с целью изучения морального климата семьи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•консультации для родителей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 Помогает правильно решить проблему развития интересов детей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222104" y="138499"/>
            <a:ext cx="2771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Анкета № 2 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95536" y="3573016"/>
            <a:ext cx="8424936" cy="29546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результатам анкетирования выявлено, воспитатель обладает такими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базовыми компетенциями педагога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как: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 к внутреннему миру воспитанников;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открытость к принятию других позиций, точек зрения;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культура определяет её характер и стиль педагогической деятельности;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позитивная направленность на педагогическую деятельность;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уверенность в себе и в своих силах;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умение обеспечить успех в деятельности;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сочетание теоретического знания с видением его практического применения;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способность педагога к взаимопониманию, установлению отношений сотрудничества, способность слушать и чувствовать, выяснять интересы и потребности коллег;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обеспечивает постоянный профессиональный рост и творческий подход к педагогической деятельности. 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510" y="17457"/>
            <a:ext cx="7467600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Мичил\Desktop\детсад\Лебедева\биьикчээн\IMG-20170519-WA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8035"/>
            <a:ext cx="403857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аттестасии фото(2)\CAM01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20" y="3573016"/>
            <a:ext cx="4032451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тестасии фото(2)\IMG-20161028-WA00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/>
          <a:stretch/>
        </p:blipFill>
        <p:spPr bwMode="auto">
          <a:xfrm>
            <a:off x="251519" y="620687"/>
            <a:ext cx="4148533" cy="27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аттестасии фото(2)\IMG-20161028-WA008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5001" r="20318"/>
          <a:stretch/>
        </p:blipFill>
        <p:spPr bwMode="auto">
          <a:xfrm>
            <a:off x="251519" y="3573016"/>
            <a:ext cx="41485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640960" cy="476672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Мичил\Desktop\детсад\Лебедева\биьикчээн\20170524_103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836" y="164066"/>
            <a:ext cx="2803459" cy="3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ичил\Desktop\детсад\Лебедева\биьикчээн\БИЬИК\20161103_1035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b="1236"/>
          <a:stretch/>
        </p:blipFill>
        <p:spPr bwMode="auto">
          <a:xfrm>
            <a:off x="395536" y="3679371"/>
            <a:ext cx="3797646" cy="298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IMG-20170512-WA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61" y="3679371"/>
            <a:ext cx="3726410" cy="29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IMG-20170921-WA0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5541"/>
            <a:ext cx="3797647" cy="280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9. Участие в научно-исследовательской, инновационной, проектной деятельности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9" descr="Чемпион своей судьбы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1892"/>
            <a:ext cx="1871656" cy="1817894"/>
          </a:xfrm>
          <a:prstGeom prst="rect">
            <a:avLst/>
          </a:prstGeom>
          <a:noFill/>
          <a:extLst/>
        </p:spPr>
      </p:pic>
      <p:pic>
        <p:nvPicPr>
          <p:cNvPr id="5" name="Рисунок 4" descr="плакат1"/>
          <p:cNvPicPr/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3773" r="1805" b="6061"/>
          <a:stretch>
            <a:fillRect/>
          </a:stretch>
        </p:blipFill>
        <p:spPr bwMode="auto">
          <a:xfrm>
            <a:off x="6438926" y="717104"/>
            <a:ext cx="2324252" cy="1440160"/>
          </a:xfrm>
          <a:prstGeom prst="rect">
            <a:avLst/>
          </a:prstGeom>
          <a:noFill/>
          <a:ln w="12700" algn="in">
            <a:solidFill>
              <a:srgbClr val="6666FF"/>
            </a:solidFill>
            <a:miter lim="800000"/>
            <a:headEnd/>
            <a:tailEnd/>
          </a:ln>
          <a:effectLst>
            <a:outerShdw dist="99190" dir="3011666" algn="ctr" rotWithShape="0">
              <a:srgbClr val="000080">
                <a:alpha val="50000"/>
              </a:srgbClr>
            </a:outerShdw>
          </a:effec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7504" y="2369786"/>
            <a:ext cx="8856984" cy="44750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Основной замысел экспериментальной деятельности состоит в формировании духовности, связанной с физическим оздоровлением и совершенствованием ребенка, основанной на жизненно-мировоззренческих позициях выдающегося тренера и педагога–подвижника Д.П. Коркина, который был убежден в том что достичь подлинных спортивных высот, можно лишь прежде став «чемпионом своей судьбы», состояться «чемпионом» в самом себе, победив в самом сложном, напряженном и ответственном «соревновании» с самим собой, имя которому – судьба.</a:t>
            </a:r>
            <a:endParaRPr lang="ru-RU" sz="1600" dirty="0" smtClean="0">
              <a:solidFill>
                <a:prstClr val="black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Воспитание ребенка в духе «Чемпиона своей судьбы» экстремальных условиях Севера возможно при:</a:t>
            </a:r>
            <a:endParaRPr lang="ru-RU" sz="16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создание эмоционально-привлекательной воспитывающей предметно-развивающей среды для проживания и физического оздоровления ребенка;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</a:rPr>
              <a:t>	- использование педагогических идей и традиций </a:t>
            </a:r>
            <a:r>
              <a:rPr lang="ru-RU" sz="1600" dirty="0" err="1">
                <a:solidFill>
                  <a:prstClr val="black"/>
                </a:solidFill>
              </a:rPr>
              <a:t>Д.П.Коркина</a:t>
            </a:r>
            <a:r>
              <a:rPr lang="ru-RU" sz="1600" dirty="0">
                <a:solidFill>
                  <a:prstClr val="black"/>
                </a:solidFill>
              </a:rPr>
              <a:t>;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- соблюдение заповедей учения </a:t>
            </a:r>
            <a:r>
              <a:rPr lang="ru-RU" sz="1600" dirty="0" err="1">
                <a:solidFill>
                  <a:prstClr val="black"/>
                </a:solidFill>
              </a:rPr>
              <a:t>Айыы</a:t>
            </a:r>
            <a:r>
              <a:rPr lang="ru-RU" sz="1600" dirty="0">
                <a:solidFill>
                  <a:prstClr val="black"/>
                </a:solidFill>
              </a:rPr>
              <a:t> о сильном духе, теле и духовности;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</a:rPr>
              <a:t>	- организация воспитательной работы «всем миром»;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</a:rPr>
              <a:t>	- осуществление взаимосвязи и преемственности общеобразовательных и дошкольных воспитательных программ и программ по физическому развитию и воспитанию детей;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</a:rPr>
              <a:t>	- создание единого социокультурного образовательного пространства в условиях сельской местности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015094"/>
              </p:ext>
            </p:extLst>
          </p:nvPr>
        </p:nvGraphicFramePr>
        <p:xfrm>
          <a:off x="251520" y="188641"/>
          <a:ext cx="8712968" cy="31985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53181"/>
                <a:gridCol w="8159787"/>
              </a:tblGrid>
              <a:tr h="304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</a:rPr>
                        <a:t>Год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</a:rPr>
                        <a:t>Этапы инновационной деятельности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426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2013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Экспериментальная площадка РАО по теме «Развитие социальной компетентности дошкольников в условиях физкультурно-оздоровительной деятельности в малокомплектных дошкольных учреждениях».</a:t>
                      </a:r>
                      <a:endParaRPr lang="ru-RU" sz="12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422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2013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Экспериментальная работа по теме «Технологии оптимизации физического состояния воспитанников и работников ДОУ в условиях Республики Саха (Якутия)» </a:t>
                      </a:r>
                      <a:endParaRPr lang="ru-RU" sz="12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2809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2013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Пилотное ДОУ РС (Я), реализующее требования ФГОС ДО</a:t>
                      </a:r>
                      <a:r>
                        <a:rPr lang="ru-RU" sz="1200" kern="1200" dirty="0" smtClean="0">
                          <a:solidFill>
                            <a:srgbClr val="0000CC"/>
                          </a:solidFill>
                          <a:effectLst/>
                        </a:rPr>
                        <a:t>.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36701" marR="36701" marT="0" marB="0"/>
                </a:tc>
              </a:tr>
              <a:tr h="411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2014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Пилотное ДОУ по реализации проекта "Методика исследования по международной шкале </a:t>
                      </a:r>
                      <a:r>
                        <a:rPr lang="en-US" sz="1200" kern="1200" dirty="0">
                          <a:solidFill>
                            <a:srgbClr val="0000CC"/>
                          </a:solidFill>
                          <a:effectLst/>
                        </a:rPr>
                        <a:t>ECERS</a:t>
                      </a: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" Всемирного банка, МО РС (Я), АОУ РС (Я) "</a:t>
                      </a:r>
                      <a:r>
                        <a:rPr lang="ru-RU" sz="1200" kern="1200" dirty="0" err="1">
                          <a:solidFill>
                            <a:srgbClr val="0000CC"/>
                          </a:solidFill>
                          <a:effectLst/>
                        </a:rPr>
                        <a:t>ИРОиПК</a:t>
                      </a: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"</a:t>
                      </a:r>
                      <a:endParaRPr lang="ru-RU" sz="12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414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2015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Региональная </a:t>
                      </a:r>
                      <a:r>
                        <a:rPr lang="ru-RU" sz="1200" kern="1200" dirty="0" err="1">
                          <a:solidFill>
                            <a:srgbClr val="0000CC"/>
                          </a:solidFill>
                          <a:effectLst/>
                        </a:rPr>
                        <a:t>стажировочная</a:t>
                      </a:r>
                      <a:r>
                        <a:rPr lang="ru-RU" sz="1200" kern="1200" dirty="0">
                          <a:solidFill>
                            <a:srgbClr val="0000CC"/>
                          </a:solidFill>
                          <a:effectLst/>
                        </a:rPr>
                        <a:t> площадка "Распространение моделей развития системы психолого-педагогического и медико-социального сопровождения воспитанников"</a:t>
                      </a:r>
                      <a:endParaRPr lang="ru-RU" sz="12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416729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2017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Экспериментальная площадка по реализации программы «От </a:t>
                      </a:r>
                      <a:r>
                        <a:rPr lang="ru-RU" sz="1200" dirty="0" err="1" smtClean="0">
                          <a:solidFill>
                            <a:srgbClr val="0000CC"/>
                          </a:solidFill>
                          <a:effectLst/>
                        </a:rPr>
                        <a:t>Фрёбеля</a:t>
                      </a: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 до робота» в соответствии</a:t>
                      </a:r>
                      <a:r>
                        <a:rPr lang="ru-RU" sz="1200" baseline="0" dirty="0" smtClean="0">
                          <a:solidFill>
                            <a:srgbClr val="0000CC"/>
                          </a:solidFill>
                          <a:effectLst/>
                        </a:rPr>
                        <a:t> с ФГОС дошкольного образования»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  <a:tr h="49170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2018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Пилотное ДОУ по апробации и реализации регионального компонента по образовательным областям ФГОС в рамках комплексной программы "Радуга".</a:t>
                      </a:r>
                      <a:endParaRPr lang="ru-RU" sz="12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701" marR="36701" marT="0" marB="0"/>
                </a:tc>
              </a:tr>
            </a:tbl>
          </a:graphicData>
        </a:graphic>
      </p:graphicFrame>
      <p:pic>
        <p:nvPicPr>
          <p:cNvPr id="5123" name="Picture 3" descr="C:\Users\Оксана\Desktop\изображения\2016-2017\ленский образ форум\IMG_58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4390" r="5432"/>
          <a:stretch/>
        </p:blipFill>
        <p:spPr bwMode="auto">
          <a:xfrm>
            <a:off x="107504" y="3501008"/>
            <a:ext cx="4598600" cy="31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изображения 2017-2018\сельская ярмарка\IMG-20170630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75303"/>
            <a:ext cx="4269103" cy="32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45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22" y="23270"/>
            <a:ext cx="8229600" cy="7200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10. Распространение педагогического опыта.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Наличие публикаций, включая интернет-публикации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743679"/>
              </p:ext>
            </p:extLst>
          </p:nvPr>
        </p:nvGraphicFramePr>
        <p:xfrm>
          <a:off x="179512" y="836712"/>
          <a:ext cx="8784976" cy="58948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/>
                <a:gridCol w="3600400"/>
                <a:gridCol w="4320480"/>
              </a:tblGrid>
              <a:tr h="2677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 распространено, тема публикации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23245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Методическое пособие «</a:t>
                      </a:r>
                      <a:r>
                        <a:rPr lang="ru-RU" sz="1400" b="1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Оьуор-бичик</a:t>
                      </a:r>
                      <a:r>
                        <a:rPr lang="ru-RU" sz="1400" b="1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, ойуу-дьар5аа» 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Саха о5ото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төрөөбүт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төрүт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оһуорун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сахалыы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иһиттэрин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кыра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эрдэҕиттэн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билэ-көрө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үөрэнэригэр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интэриэһин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үрдэтэргэ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толкуйдуур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дьоҕурун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сайыннарарга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көмөлөһүө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Оҕо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тыла-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өһө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тарбах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былчыҥнарын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кытта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тэҥҥэ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сайдар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 Саха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иһиттэрин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туһунан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оҕолорго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сөп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түбэһэр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хоһооннор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киирдилэр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endParaRPr lang="ru-RU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3245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sah-RU" sz="1600" baseline="0" dirty="0" smtClean="0">
                          <a:solidFill>
                            <a:srgbClr val="0000CC"/>
                          </a:solidFill>
                        </a:rPr>
                        <a:t>Авторские игры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: Мозаика «Саха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иьиттэрэ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»,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Тиьилик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«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Сахалыы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оьуордар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», «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Тимэхтэр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», Трафарет «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Сахалыы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оьуордар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», «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Таай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,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тугу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онордум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?» и т.д.</a:t>
                      </a: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Лебедева 042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3"/>
          <a:stretch>
            <a:fillRect/>
          </a:stretch>
        </p:blipFill>
        <p:spPr bwMode="auto">
          <a:xfrm>
            <a:off x="7020272" y="1268759"/>
            <a:ext cx="1905447" cy="23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Лебедева 041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/>
          <a:stretch>
            <a:fillRect/>
          </a:stretch>
        </p:blipFill>
        <p:spPr bwMode="auto">
          <a:xfrm>
            <a:off x="4788024" y="1124744"/>
            <a:ext cx="1800200" cy="24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ксана\Pictures\2018-03-24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3824"/>
          <a:stretch/>
        </p:blipFill>
        <p:spPr bwMode="auto">
          <a:xfrm rot="5400000">
            <a:off x="5364095" y="3177512"/>
            <a:ext cx="2933081" cy="40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22" y="23270"/>
            <a:ext cx="8229600" cy="7200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10. Распространение педагогического опыта.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Наличие публикаций, включая интернет-публикации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153365"/>
              </p:ext>
            </p:extLst>
          </p:nvPr>
        </p:nvGraphicFramePr>
        <p:xfrm>
          <a:off x="179512" y="836712"/>
          <a:ext cx="8784976" cy="595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/>
                <a:gridCol w="3600400"/>
                <a:gridCol w="4320480"/>
              </a:tblGrid>
              <a:tr h="3710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 распространено, тема публикации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2509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Мультимедийное 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пособие 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«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Кыырпахчаан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» , предназначено как вспомогательное наглядное пособие при изучении стихотворений детям 3-4 лет. Учитывая то, что у детей младшего дошкольного возраста более развит зрительное восприятие при изучении стихотворений ввели схемы и рисунки. В пособии включены стихотворения: «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Манан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хаар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», «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Детсадтаахпыт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», «Ким 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киэргэттэ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?», «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Эрдэ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турбут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 о5олор», «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Ийэ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мичээрэ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»</a:t>
                      </a:r>
                      <a:endParaRPr kumimoji="0" 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endParaRPr lang="ru-RU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572782"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 descr="Лебедева 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" b="3383"/>
          <a:stretch>
            <a:fillRect/>
          </a:stretch>
        </p:blipFill>
        <p:spPr bwMode="auto">
          <a:xfrm>
            <a:off x="4788023" y="3903965"/>
            <a:ext cx="4058247" cy="27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Лебедева 025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" b="3383"/>
          <a:stretch>
            <a:fillRect/>
          </a:stretch>
        </p:blipFill>
        <p:spPr bwMode="auto">
          <a:xfrm>
            <a:off x="467543" y="3903966"/>
            <a:ext cx="4119691" cy="27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5652120" y="1340768"/>
            <a:ext cx="2576981" cy="2232248"/>
            <a:chOff x="96" y="144"/>
            <a:chExt cx="2046" cy="1776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6" y="144"/>
              <a:ext cx="2046" cy="1776"/>
            </a:xfrm>
            <a:prstGeom prst="rect">
              <a:avLst/>
            </a:prstGeom>
            <a:solidFill>
              <a:srgbClr val="D5F1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Sakha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3-4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 </a:t>
              </a:r>
              <a:r>
                <a:rPr kumimoji="0" lang="ru-RU" sz="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саастаах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 о5олорго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хоьоону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 </a:t>
              </a:r>
              <a:r>
                <a:rPr kumimoji="0" lang="ru-RU" sz="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уерэтиигэ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 </a:t>
              </a:r>
              <a:r>
                <a:rPr kumimoji="0" lang="ru-RU" sz="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кеме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Sakha" pitchFamily="34" charset="0"/>
                </a:rPr>
                <a:t> пособие</a:t>
              </a:r>
              <a:r>
                <a:rPr kumimoji="0" lang="ru-RU" sz="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Sakha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Sakha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rPr>
                <a:t>Автордар</a:t>
              </a:r>
              <a:r>
                <a:rPr kumimoji="0" lang="ru-RU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rPr>
                <a:t> – Лебедева М.Н. </a:t>
              </a:r>
              <a:r>
                <a:rPr kumimoji="0" 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rPr>
                <a:t>, </a:t>
              </a:r>
              <a:endParaRPr kumimoji="0" lang="ru-RU" sz="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rPr>
                <a:t>Иванова Л.П.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62" y="516"/>
              <a:ext cx="1630" cy="339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31458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0" cap="none" spc="0" normalizeH="0" baseline="0" noProof="0" dirty="0" err="1" smtClean="0">
                  <a:ln w="9525">
                    <a:solidFill>
                      <a:srgbClr val="0099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Impact"/>
                </a:rPr>
                <a:t>Кыырпахчаан</a:t>
              </a:r>
              <a:endParaRPr kumimoji="0" lang="ru-RU" sz="3600" b="0" i="0" u="none" strike="noStrike" kern="10" cap="none" spc="0" normalizeH="0" baseline="0" noProof="0" dirty="0" smtClean="0">
                <a:ln w="9525">
                  <a:solidFill>
                    <a:srgbClr val="0099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/>
              </a:endParaRP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28955">
              <a:off x="912" y="336"/>
              <a:ext cx="366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 descr="Лебедева 009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" y="1092"/>
              <a:ext cx="399" cy="371"/>
            </a:xfrm>
            <a:prstGeom prst="rect">
              <a:avLst/>
            </a:prstGeom>
            <a:noFill/>
            <a:ln w="9525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Лебедева 0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2"/>
            <a:stretch>
              <a:fillRect/>
            </a:stretch>
          </p:blipFill>
          <p:spPr bwMode="auto">
            <a:xfrm>
              <a:off x="794" y="1328"/>
              <a:ext cx="499" cy="457"/>
            </a:xfrm>
            <a:prstGeom prst="rect">
              <a:avLst/>
            </a:prstGeom>
            <a:noFill/>
            <a:ln w="9525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Копия Лебедева 00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1498"/>
              <a:ext cx="399" cy="373"/>
            </a:xfrm>
            <a:prstGeom prst="rect">
              <a:avLst/>
            </a:prstGeom>
            <a:noFill/>
            <a:ln w="9525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Копия Лебедева 0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1498"/>
              <a:ext cx="432" cy="391"/>
            </a:xfrm>
            <a:prstGeom prst="rect">
              <a:avLst/>
            </a:prstGeom>
            <a:noFill/>
            <a:ln w="9525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Копия Лебедева 0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" y="1092"/>
              <a:ext cx="432" cy="375"/>
            </a:xfrm>
            <a:prstGeom prst="rect">
              <a:avLst/>
            </a:prstGeom>
            <a:noFill/>
            <a:ln w="9525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21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22" y="23270"/>
            <a:ext cx="8229600" cy="7200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10. Распространение педагогического опыта.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Наличие публикаций, включая интернет-публикации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524404"/>
              </p:ext>
            </p:extLst>
          </p:nvPr>
        </p:nvGraphicFramePr>
        <p:xfrm>
          <a:off x="179512" y="692696"/>
          <a:ext cx="8784976" cy="6084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2088"/>
                <a:gridCol w="3312368"/>
                <a:gridCol w="4680520"/>
              </a:tblGrid>
              <a:tr h="58027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Дата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Где распространено, тема публикации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Примечание</a:t>
                      </a:r>
                      <a:r>
                        <a:rPr lang="ru-RU" sz="1500" baseline="0" dirty="0" smtClean="0"/>
                        <a:t> </a:t>
                      </a:r>
                      <a:endParaRPr lang="ru-RU" sz="1500" dirty="0"/>
                    </a:p>
                  </a:txBody>
                  <a:tcPr/>
                </a:tc>
              </a:tr>
              <a:tr h="28041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2013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Статья «Развитие навыков письма у дошкольников посредством якутских настольных игр» опубликована в сборнике материалов Всероссийской заочной научно-практической конференции «Организация </a:t>
                      </a:r>
                      <a:r>
                        <a:rPr lang="ru-RU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воспитательно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-образовательного процесса в условиях модернизации дошкольного образования», ЦДИП «</a:t>
                      </a:r>
                      <a:r>
                        <a:rPr lang="en-US" sz="1400" b="0" baseline="0" dirty="0" err="1" smtClean="0">
                          <a:solidFill>
                            <a:srgbClr val="0000CC"/>
                          </a:solidFill>
                          <a:latin typeface="+mn-lt"/>
                        </a:rPr>
                        <a:t>Inet</a:t>
                      </a:r>
                      <a:r>
                        <a:rPr lang="ru-RU" sz="1400" b="0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», г. Чебоксары</a:t>
                      </a:r>
                      <a:endParaRPr kumimoji="0" 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endParaRPr lang="ru-RU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6514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</a:rPr>
                        <a:t>2014</a:t>
                      </a:r>
                      <a:endParaRPr lang="ru-RU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Статья «Создание предметно-развивающей среды в соответствии с требованиями ФГТ образовательных стандартов» опубликована в третьем выпуске научно-методического сборника «Педагогическая мастерская» материалов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Международной заочной научно-практической конференции «Повышение качества образования: новые идеи, новые подходы», ЦДИП «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Inet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», г. Чебоксары</a:t>
                      </a:r>
                      <a:endParaRPr kumimoji="0" 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just"/>
                      <a:endParaRPr lang="ru-RU" sz="1600" baseline="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Оксана\Pictures\2018-03-24 3467г45\3467г45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3" t="1530" r="12346" b="20236"/>
          <a:stretch/>
        </p:blipFill>
        <p:spPr bwMode="auto">
          <a:xfrm>
            <a:off x="4618301" y="1268760"/>
            <a:ext cx="1941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Pictures\2018-03-24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93" y="1268761"/>
            <a:ext cx="1864294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ксана\Pictures\2018-03-24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79" y="4221088"/>
            <a:ext cx="1748573" cy="246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ксана\Pictures\2018-03-24\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"/>
          <a:stretch/>
        </p:blipFill>
        <p:spPr bwMode="auto">
          <a:xfrm>
            <a:off x="6968915" y="4146248"/>
            <a:ext cx="1820990" cy="25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8712967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Выступления </a:t>
            </a:r>
            <a:r>
              <a:rPr lang="ru-RU" sz="2000" b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</a:t>
            </a:r>
            <a:r>
              <a:rPr lang="ru-RU" sz="2000" b="1" cap="non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педчтениях</a:t>
            </a:r>
            <a:r>
              <a:rPr lang="ru-RU" sz="2000" b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семинарах, секциях, проведение открытых НОД ,СИД, </a:t>
            </a:r>
            <a:r>
              <a:rPr lang="ru-RU" sz="2000" b="1" cap="non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23935241"/>
              </p:ext>
            </p:extLst>
          </p:nvPr>
        </p:nvGraphicFramePr>
        <p:xfrm>
          <a:off x="251520" y="980728"/>
          <a:ext cx="8219256" cy="5616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743"/>
                <a:gridCol w="2565227"/>
                <a:gridCol w="2491935"/>
                <a:gridCol w="2345351"/>
              </a:tblGrid>
              <a:tr h="72216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187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Педагогические чтения среди педагогов ДОУ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Использование игровых методов непосредственно образовательной деятельности с учетом интеграции образовательных областей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756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апреля 2015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научно-практическая конференция 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Коркинские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чтения»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 Создание предметно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развив.среды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соотвествии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требованием ФГТ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5" y="1700808"/>
            <a:ext cx="187220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50" y="4509120"/>
            <a:ext cx="1199662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902" y="4832994"/>
            <a:ext cx="1744406" cy="12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81745792"/>
              </p:ext>
            </p:extLst>
          </p:nvPr>
        </p:nvGraphicFramePr>
        <p:xfrm>
          <a:off x="467544" y="404664"/>
          <a:ext cx="8003232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808"/>
                <a:gridCol w="2000808"/>
                <a:gridCol w="1326976"/>
                <a:gridCol w="2674640"/>
              </a:tblGrid>
              <a:tr h="2088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июня 2015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Всероссийская научно-практическая конференция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Семинар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апрель 2014г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Чурапча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Мелкой моторики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февраль 2015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«О5ону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норуот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утуо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угэьинэн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иитии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с.Чурапча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6673"/>
            <a:ext cx="2415948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46" y="2636912"/>
            <a:ext cx="2503554" cy="1790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46" y="4872504"/>
            <a:ext cx="2503554" cy="158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образовании (копии дипломов об образовании)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Оксана\Desktop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767" r="7231" b="6416"/>
          <a:stretch/>
        </p:blipFill>
        <p:spPr bwMode="auto">
          <a:xfrm>
            <a:off x="2128492" y="569657"/>
            <a:ext cx="438772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573356"/>
              </p:ext>
            </p:extLst>
          </p:nvPr>
        </p:nvGraphicFramePr>
        <p:xfrm>
          <a:off x="179512" y="260648"/>
          <a:ext cx="8784976" cy="61179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9754"/>
                <a:gridCol w="3352734"/>
                <a:gridCol w="1306747"/>
                <a:gridCol w="3085741"/>
              </a:tblGrid>
              <a:tr h="2044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марта 2015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«О5ону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олонхо5о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уорэтии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Чоркоох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апрель 2015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Олонхо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дойдутун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о5отобун»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С.Чурапча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июнь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 Республиканская педагогическая ярмарка.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«Сельская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и Образовательная марка 2015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19" y="397661"/>
            <a:ext cx="2644036" cy="1908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330912"/>
            <a:ext cx="2832387" cy="2042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10" y="4509120"/>
            <a:ext cx="284484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309005"/>
              </p:ext>
            </p:extLst>
          </p:nvPr>
        </p:nvGraphicFramePr>
        <p:xfrm>
          <a:off x="179512" y="260648"/>
          <a:ext cx="8784976" cy="61179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9754"/>
                <a:gridCol w="3352734"/>
                <a:gridCol w="1306747"/>
                <a:gridCol w="3085741"/>
              </a:tblGrid>
              <a:tr h="2044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июня – 1 июля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2015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Республиканская педагогическая ярмарка.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«Сельская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и Образовательная марка 2015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: О5ону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тарбах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оонньууларын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нецуе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сайыннарыы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апреля 2016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Туу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мээчиги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онорторуу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с.Чурапча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23-24 марта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Веселые пальчики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Якуск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34" y="332656"/>
            <a:ext cx="2968270" cy="2105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26" y="2438549"/>
            <a:ext cx="2655460" cy="1846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33" y="4437112"/>
            <a:ext cx="272476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923901"/>
              </p:ext>
            </p:extLst>
          </p:nvPr>
        </p:nvGraphicFramePr>
        <p:xfrm>
          <a:off x="179512" y="260648"/>
          <a:ext cx="8784976" cy="61179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9754"/>
                <a:gridCol w="3352734"/>
                <a:gridCol w="1306747"/>
                <a:gridCol w="3085741"/>
              </a:tblGrid>
              <a:tr h="20440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июня 01 июля 2017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 работы в практико – ориентированном семинаре «Психолого – педагогическое сопровождение детей раннего возраста с ОВЗ»</a:t>
                      </a:r>
                      <a:endParaRPr lang="ru-RU" sz="1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Республиканская педагогическая ярмарка.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«Сельская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и Образовательная марка 201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36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июня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–класс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Кыбытык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2656"/>
            <a:ext cx="2731138" cy="1975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09708"/>
            <a:ext cx="2625392" cy="1862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00" y="4365104"/>
            <a:ext cx="2890399" cy="20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"/>
            <a:ext cx="8208912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</a:t>
            </a:r>
            <a:r>
              <a:rPr lang="ru-RU" sz="20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муниципальных, региональных и федеральных профессиональных конкурсах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6183279"/>
              </p:ext>
            </p:extLst>
          </p:nvPr>
        </p:nvGraphicFramePr>
        <p:xfrm>
          <a:off x="366362" y="836712"/>
          <a:ext cx="7992889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4293030"/>
                <a:gridCol w="2691747"/>
              </a:tblGrid>
              <a:tr h="6344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294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разработок цифровых образовательных ресурсов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967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разработок цифровых образовательных ресурсов</a:t>
                      </a:r>
                    </a:p>
                    <a:p>
                      <a:pPr algn="l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2"/>
            <a:ext cx="2203075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6" y="4293096"/>
            <a:ext cx="2203076" cy="23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21539214"/>
              </p:ext>
            </p:extLst>
          </p:nvPr>
        </p:nvGraphicFramePr>
        <p:xfrm>
          <a:off x="611560" y="404664"/>
          <a:ext cx="7920880" cy="636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45"/>
                <a:gridCol w="2640293"/>
                <a:gridCol w="3782042"/>
              </a:tblGrid>
              <a:tr h="2376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сентябрь 2015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Номинация «Успешный педагог МБДОУ»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Чурапчинского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улуса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504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Февраль 2016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педагогов ДОУ «Новый стандарт – новый Педагог»</a:t>
                      </a: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115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разработок цифровых образовательных ресурсов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466778"/>
            <a:ext cx="1687213" cy="2242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2852936"/>
            <a:ext cx="2321846" cy="1780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67" y="4797152"/>
            <a:ext cx="276391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5891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0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sz="20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(работа в профкоме; </a:t>
            </a:r>
            <a:r>
              <a:rPr lang="ru-RU" sz="20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</a:t>
            </a:r>
            <a:r>
              <a:rPr lang="ru-RU" sz="20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организации; методических объединениях; выполнение функций </a:t>
            </a:r>
            <a:r>
              <a:rPr lang="ru-RU" sz="20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 и </a:t>
            </a:r>
            <a:r>
              <a:rPr lang="ru-RU" sz="2000" b="1" cap="none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000" b="1" cap="none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9896097"/>
              </p:ext>
            </p:extLst>
          </p:nvPr>
        </p:nvGraphicFramePr>
        <p:xfrm>
          <a:off x="251520" y="764704"/>
          <a:ext cx="8611388" cy="60696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8112"/>
                <a:gridCol w="4064541"/>
                <a:gridCol w="3538735"/>
              </a:tblGrid>
              <a:tr h="487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208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Выставка и мастер-класс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Чурапчинского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улуса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«Кладезь талантов»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528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Апрель- Май 2017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Республиканская выставка «Лоскутная мозаика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якутии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г.Якутск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169982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5064"/>
            <a:ext cx="3196845" cy="2262240"/>
          </a:xfrm>
          <a:prstGeom prst="rect">
            <a:avLst/>
          </a:prstGeom>
        </p:spPr>
      </p:pic>
      <p:pic>
        <p:nvPicPr>
          <p:cNvPr id="7" name="Picture 2" descr="C:\Users\Оксана\Desktop\изображения\2016-2017\педдесант\IMG_63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8"/>
          <a:stretch/>
        </p:blipFill>
        <p:spPr bwMode="auto">
          <a:xfrm>
            <a:off x="1530800" y="4188765"/>
            <a:ext cx="3494913" cy="250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20880" cy="476672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15. Звания</a:t>
            </a:r>
            <a:r>
              <a:rPr lang="ru-RU" sz="2400" b="1" cap="none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награды, поощрения, благодарность, грант</a:t>
            </a: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04275292"/>
              </p:ext>
            </p:extLst>
          </p:nvPr>
        </p:nvGraphicFramePr>
        <p:xfrm>
          <a:off x="161656" y="620688"/>
          <a:ext cx="8476630" cy="60486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8072"/>
                <a:gridCol w="4032448"/>
                <a:gridCol w="3796110"/>
              </a:tblGrid>
              <a:tr h="385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439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«Отличник образования Республики Саха (Якутия)»  1 августа 2008 г.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649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2009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Обладатель Гранта Министерства Образования  РС(Я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54533"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Грамота президиума </a:t>
                      </a:r>
                      <a:r>
                        <a:rPr kumimoji="0" lang="ru-RU" sz="14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рескома</a:t>
                      </a: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профсоюзов;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9" descr="Лебедева 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" b="1544"/>
          <a:stretch>
            <a:fillRect/>
          </a:stretch>
        </p:blipFill>
        <p:spPr bwMode="auto">
          <a:xfrm>
            <a:off x="5148064" y="1035903"/>
            <a:ext cx="3314328" cy="223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Лебедева 037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" b="3398"/>
          <a:stretch>
            <a:fillRect/>
          </a:stretch>
        </p:blipFill>
        <p:spPr bwMode="auto">
          <a:xfrm>
            <a:off x="1619672" y="1546365"/>
            <a:ext cx="2232248" cy="17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Лебедева 021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1760302" cy="25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Лебедева 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87" y="3861048"/>
            <a:ext cx="1831516" cy="25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20880" cy="476672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15. Звания</a:t>
            </a:r>
            <a:r>
              <a:rPr lang="ru-RU" sz="2400" b="1" cap="none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награды, поощрения, благодарность, грант</a:t>
            </a: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4901823"/>
              </p:ext>
            </p:extLst>
          </p:nvPr>
        </p:nvGraphicFramePr>
        <p:xfrm>
          <a:off x="179512" y="544856"/>
          <a:ext cx="8476630" cy="61245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8072"/>
                <a:gridCol w="4032448"/>
                <a:gridCol w="3796110"/>
              </a:tblGrid>
              <a:tr h="4519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9527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Нагрудный знак «Почетный работник общего образования Российской Федерации» , 1 августа 2014 г.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7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2009</a:t>
                      </a:r>
                    </a:p>
                    <a:p>
                      <a:endParaRPr lang="ru-RU" sz="1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Медаль «За доброе сердце и профессионализм»  Республики Саха (Якутия), 2 февраля 2016 г.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Оксана\Pictures\2018-03-24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459824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Оксана\Pictures\2018-03-24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36" y="4653136"/>
            <a:ext cx="5422758" cy="18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Documents\ФОТО 2014-2015\декабрь 2014\юбилейные фотки отборные\IMG_9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10752"/>
            <a:ext cx="3117433" cy="20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20880" cy="566936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15. Звания</a:t>
            </a:r>
            <a:r>
              <a:rPr lang="ru-RU" sz="2400" b="1" cap="none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награды, поощрения, благодарность, грант</a:t>
            </a:r>
            <a:r>
              <a:rPr lang="ru-RU" sz="2400" b="1" cap="none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809568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20" y="1196752"/>
            <a:ext cx="3895288" cy="51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978896" cy="41805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16. Повышение квалификации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749393"/>
              </p:ext>
            </p:extLst>
          </p:nvPr>
        </p:nvGraphicFramePr>
        <p:xfrm>
          <a:off x="179512" y="620688"/>
          <a:ext cx="8784977" cy="59046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/>
                <a:gridCol w="2808312"/>
                <a:gridCol w="1656184"/>
                <a:gridCol w="3456385"/>
              </a:tblGrid>
              <a:tr h="6732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  <a:endParaRPr lang="ru-RU" dirty="0"/>
                    </a:p>
                  </a:txBody>
                  <a:tcPr/>
                </a:tc>
              </a:tr>
              <a:tr h="25670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02-06</a:t>
                      </a:r>
                      <a:r>
                        <a:rPr lang="ru-RU" baseline="0" dirty="0" smtClean="0"/>
                        <a:t> февраль 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«Совместная деятельность детей и взрослых в условиях</a:t>
                      </a:r>
                      <a:r>
                        <a:rPr lang="ru-RU" baseline="0" dirty="0" smtClean="0"/>
                        <a:t> реализации ФГОС ДО</a:t>
                      </a:r>
                      <a:r>
                        <a:rPr lang="ru-RU" dirty="0" smtClean="0"/>
                        <a:t>» 144 час.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err="1" smtClean="0"/>
                        <a:t>С.Чурапча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6429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06-24 февраль 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«Совместная деятельность детей и взрослых в условиях</a:t>
                      </a:r>
                      <a:r>
                        <a:rPr lang="ru-RU" baseline="0" dirty="0" smtClean="0"/>
                        <a:t> реализации ФГОС ДО</a:t>
                      </a:r>
                      <a:r>
                        <a:rPr lang="ru-RU" dirty="0" smtClean="0"/>
                        <a:t>» 144 час.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С.Чурапча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7903" y="3405503"/>
            <a:ext cx="2304254" cy="3359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041" y="769070"/>
            <a:ext cx="2359981" cy="33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208911" cy="511256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800" b="1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      </a:t>
            </a:r>
            <a:r>
              <a:rPr lang="ru-RU" sz="18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Актуальность</a:t>
            </a:r>
            <a:r>
              <a:rPr lang="ru-RU" sz="1800" b="1" cap="none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Актуальность работы по развитию мелкой моторики детей раннего возраста обусловлена и возрастными психологическими и физиологическими особенностями детей: в раннем и младшем дошкольном возрасте интенсивно развиваются структуры и функции головного мозга ребенка, что расширяет его возможности в познании окружающего мира. Организуя разнообразную деятельность детей с предметами, игрушками и природными объектами, важно активизировать у детей сенсорные основы познания, учить малышей использовать разные органы чувств для получения информации об окружающем мире: зрение, слух, обоняние, </a:t>
            </a: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тактильные ощущения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Педагоги 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психологи, занимающиеся проблемами раннего возраста (Н.М</a:t>
            </a: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1800" cap="none" dirty="0" err="1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Аксарина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А.С</a:t>
            </a: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Галанов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Э.Г</a:t>
            </a: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Пилюгина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Н.П</a:t>
            </a:r>
            <a:r>
              <a:rPr lang="ru-RU" sz="1800" cap="none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Павлова</a:t>
            </a: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и др.) считают, что движения рук, связанные с включением в действие пальцев, необходимы для развития ребенка. Они не только способствуют речевому развитию, но и оказывают заметное влияние на общее психофизическое развитие, помогают ребенку сформировать образ «телесного Я», приобрести навыки невербального общения, обостряют тактильные возможности, тренируют мускульную память.</a:t>
            </a:r>
            <a:b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cap="none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7589" y="1132876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ВЕСЁЛЫЕ ПАЛЬЧИКИ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16632"/>
            <a:ext cx="8229600" cy="6926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/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1. ПРЕДСТАВЛЕНИЕ СОБСТВЕННОГО ИННОВАЦИОННОГО ПЕДАГОГИЧЕСКОГО ОПЫТА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235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701391"/>
              </p:ext>
            </p:extLst>
          </p:nvPr>
        </p:nvGraphicFramePr>
        <p:xfrm>
          <a:off x="184440" y="1124744"/>
          <a:ext cx="8784976" cy="54839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3034680"/>
                <a:gridCol w="1501824"/>
                <a:gridCol w="3168352"/>
              </a:tblGrid>
              <a:tr h="26493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20-21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август 2014г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«Введение ФГОС дошкольного образования в практику работы ДО»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Тема:</a:t>
                      </a:r>
                      <a:r>
                        <a:rPr lang="ru-RU" baseline="0" dirty="0" smtClean="0"/>
                        <a:t> Развитие навыков письма у дошкольников по средством якутских настольных игр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49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23-24 марта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«Психолого – педагогическое сопровождение детей раннего возраста с ОВЗ»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2481" y="964530"/>
            <a:ext cx="2088232" cy="2984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92" y="4437112"/>
            <a:ext cx="2803811" cy="202680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978896" cy="41805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Обучающие семинары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88640"/>
            <a:ext cx="8208912" cy="633670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 веке такие исследователи, как Л.А. </a:t>
            </a:r>
            <a:r>
              <a:rPr lang="ru-RU" sz="1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Л.С. Выготский, А.В. Запорожец, 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М.М. Кольцова, 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А.Р. </a:t>
            </a:r>
            <a:r>
              <a:rPr lang="ru-RU" sz="1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Лурия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М.Н. </a:t>
            </a:r>
            <a:r>
              <a:rPr lang="ru-RU" sz="1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Щелованов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пришли к заключению, что сенсомоторное развитие составляет фундамент умственного развития. Они отмечают, что «умственные способности ребенка начинают формироваться очень рано и не сами собой, а по мере расширения его деятельности, в том числе общей, двигательной и ручной».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Если вовремя не позаботиться о том, чтобы ребенок начал правильно захватывать и ощупывать игрушки, действовать с предметами, то в полной мере не разовьются движения кисти руки, и это скажется на успехах ребенка в любой практической и познавательной деятельности. Раннее и своевременное развитие тонкой ручной моторики существенно влияет на формирование многих психических функций. Таким образом, отставание в развитии детей младшего дошкольного возраста не компенсируется в полной мере в последующие периоды жизни ребенка.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От того, насколько ловко ребенок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научиться 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управлять своими пальчиками, зависит его дальнейшее развитие.</a:t>
            </a:r>
            <a:r>
              <a:rPr lang="en-US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Обычно ребенок, имеющий высокий уровень развития мелкой моторики, умеет логически рассуждать, у него достаточно развиты память, внимание, речь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424936" cy="6264696"/>
          </a:xfrm>
        </p:spPr>
        <p:txBody>
          <a:bodyPr/>
          <a:lstStyle/>
          <a:p>
            <a:pPr lvl="0">
              <a:buClr>
                <a:srgbClr val="F14124">
                  <a:lumMod val="75000"/>
                </a:srgbClr>
              </a:buClr>
            </a:pPr>
            <a:endParaRPr lang="ru-RU" sz="1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и координации движений рук через использование нетрадиционных дидактических игр и </a:t>
            </a:r>
            <a: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игрушек.</a:t>
            </a:r>
          </a:p>
          <a:p>
            <a:pPr marL="342900" lvl="0" indent="-342900" algn="just">
              <a:spcAft>
                <a:spcPts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Основными </a:t>
            </a:r>
            <a:r>
              <a:rPr lang="ru-RU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задачами являются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мелкой моторики и координации движений пальцев рук;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совершенствовать предметно-развивающую среду для развития мелкой моторики;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познавательной активности и творческого воображения 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закрепление проговаривание стихов одновременно с движениями пальцев рук;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развитие психологических процессов: памяти, внимания, мышления, воображения и зрительного восприятия;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упражнения в умении выражать свое эмоциональное состояние, используя мимику и выразительные движения пальцев рук;</a:t>
            </a:r>
          </a:p>
          <a:p>
            <a:pPr marL="342900" lvl="0" indent="-342900">
              <a:spcAft>
                <a:spcPts val="0"/>
              </a:spcAft>
              <a:buClrTx/>
              <a:buSzTx/>
              <a:buFont typeface="Wingdings" pitchFamily="2" charset="2"/>
              <a:buChar char="ü"/>
            </a:pP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воспитание усидчивости умение доводить начатое дело до конца.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Новизна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спользование </a:t>
            </a:r>
            <a:r>
              <a:rPr lang="ru-RU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нетрадиционной техники развития мелкой моторики у детей младшего возраста в условиях ДОУ.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1800" dirty="0" smtClean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32656"/>
            <a:ext cx="6512511" cy="432048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" y="980728"/>
            <a:ext cx="794055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4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280920" cy="6336704"/>
          </a:xfrm>
        </p:spPr>
        <p:txBody>
          <a:bodyPr>
            <a:noAutofit/>
          </a:bodyPr>
          <a:lstStyle/>
          <a:p>
            <a:pPr marL="342900" lvl="0" indent="-342900" algn="ctr">
              <a:spcAft>
                <a:spcPts val="0"/>
              </a:spcAft>
              <a:buClrTx/>
              <a:buSzTx/>
              <a:buNone/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Технологии используемые для реализации проекта</a:t>
            </a:r>
          </a:p>
          <a:p>
            <a:pPr marL="0" lvl="0" indent="0" algn="just">
              <a:spcAft>
                <a:spcPts val="0"/>
              </a:spcAft>
              <a:buClrTx/>
              <a:buSzTx/>
              <a:buNone/>
            </a:pPr>
            <a:endPara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ClrTx/>
              <a:buSzTx/>
            </a:pPr>
            <a:r>
              <a:rPr lang="ru-RU" sz="1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Традиционные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самомассаж кистей и пальцев рук;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пальчиковые игры и упражнения;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пальчиковый театр;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игры с предметами(мозаика, </a:t>
            </a:r>
            <a:r>
              <a:rPr lang="ru-RU" sz="1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пирамиды, шнуровка);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ClrTx/>
              <a:buSzTx/>
            </a:pPr>
            <a:r>
              <a:rPr lang="ru-RU" sz="1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Нетрадиционные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самомассаж кистей и пальцев рук с использованием природных и подручных материалов;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шарики, напёрстки, коврики из конского волоска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Aft>
                <a:spcPts val="0"/>
              </a:spcAft>
              <a:buClrTx/>
              <a:buSzTx/>
              <a:buNone/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Разработать комплекс  игровых материалов по развитию мелкой моторики руки, включающие различные виды детской деятельности.</a:t>
            </a:r>
          </a:p>
          <a:p>
            <a:pPr marL="0" lvl="0" indent="0" algn="just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Систематизировать материал по развитию мелкой моторики руки (игры, упражнения).</a:t>
            </a:r>
          </a:p>
          <a:p>
            <a:pPr marL="0" lvl="0" indent="0" algn="just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 Формировать навыки самообслуживания в соответствии с возрастными особенностями.</a:t>
            </a:r>
          </a:p>
          <a:p>
            <a:pPr marL="0" lvl="0" indent="0" algn="just">
              <a:spcAft>
                <a:spcPts val="0"/>
              </a:spcAft>
              <a:buClrTx/>
              <a:buSzTx/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 Обогатить предметно - пространственную, развивающую среду по данной проблеме.</a:t>
            </a:r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897</TotalTime>
  <Words>3357</Words>
  <Application>Microsoft Office PowerPoint</Application>
  <PresentationFormat>Экран (4:3)</PresentationFormat>
  <Paragraphs>674</Paragraphs>
  <Slides>50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Эркер</vt:lpstr>
      <vt:lpstr>Тема Office</vt:lpstr>
      <vt:lpstr>6_Тема Office</vt:lpstr>
      <vt:lpstr>7_Тема Office</vt:lpstr>
      <vt:lpstr>8_Тема Office</vt:lpstr>
      <vt:lpstr>1_Эркер</vt:lpstr>
      <vt:lpstr>9_Тема Office</vt:lpstr>
      <vt:lpstr>Презентация PowerPoint</vt:lpstr>
      <vt:lpstr>ОГЛАВЛЕНИЕ </vt:lpstr>
      <vt:lpstr>  Личные данные воспитателя</vt:lpstr>
      <vt:lpstr>Сведения об образовании (копии дипломов об образовании)</vt:lpstr>
      <vt:lpstr>       Актуальность: Актуальность работы по развитию мелкой моторики детей раннего возраста обусловлена и возрастными психологическими и физиологическими особенностями детей: в раннем и младшем дошкольном возрасте интенсивно развиваются структуры и функции головного мозга ребенка, что расширяет его возможности в познании окружающего мира. Организуя разнообразную деятельность детей с предметами, игрушками и природными объектами, важно активизировать у детей сенсорные основы познания, учить малышей использовать разные органы чувств для получения информации об окружающем мире: зрение, слух, обоняние, тактильные ощущения.      Педагоги и психологи, занимающиеся проблемами раннего возраста (Н.М. Аксарина, А.С. Галанов, Э.Г. Пилюгина, Н.П. Павлова, и др.) считают, что движения рук, связанные с включением в действие пальцев, необходимы для развития ребенка. Они не только способствуют речевому развитию, но и оказывают заметное влияние на общее психофизическое развитие, помогают ребенку сформировать образ «телесного Я», приобрести навыки невербального общения, обостряют тактильные возможности, тренируют мускульную память.  </vt:lpstr>
      <vt:lpstr>Презентация PowerPoint</vt:lpstr>
      <vt:lpstr>Презентация PowerPoint</vt:lpstr>
      <vt:lpstr>Этапы реализации проекта:</vt:lpstr>
      <vt:lpstr>Презентация PowerPoint</vt:lpstr>
      <vt:lpstr>Презентация PowerPoint</vt:lpstr>
      <vt:lpstr>«Аптаах остуоруйалар»</vt:lpstr>
      <vt:lpstr>«Көр, толкуйдаа, оонньоо»</vt:lpstr>
      <vt:lpstr>Список детских мультфильмов и аудиозаписей</vt:lpstr>
      <vt:lpstr>Перечень наглядных, демонстрационных пособий </vt:lpstr>
      <vt:lpstr>Картотека</vt:lpstr>
      <vt:lpstr>Перечень справочной литературы и дидактических материалов</vt:lpstr>
      <vt:lpstr>               3. Реализация образовательной программы и годового плана (показатели по годовому отчету об итогах работы за 3 года в табл.)</vt:lpstr>
      <vt:lpstr>Результаты детского развития (мониторинг развития интегративных качеств)   </vt:lpstr>
      <vt:lpstr> 2.4. Реализация программы индивидуальной работы с воспитанниками. Индивидуальный образовательный маршрут воспитанника.</vt:lpstr>
      <vt:lpstr>Презентация PowerPoint</vt:lpstr>
      <vt:lpstr>Презентация PowerPoint</vt:lpstr>
      <vt:lpstr>Презентация PowerPoint</vt:lpstr>
      <vt:lpstr>Позитивная динамика участия воспитанников в конкурсах, олимпиадах, соревнованиях. Результативность участия детей в конкурсах, олимпиадах, соревнованиях.</vt:lpstr>
      <vt:lpstr>Презентация PowerPoint</vt:lpstr>
      <vt:lpstr>Презентация PowerPoint</vt:lpstr>
      <vt:lpstr>Презентация PowerPoint</vt:lpstr>
      <vt:lpstr>7. Динамика снижения заболеваемости детей (реальная посещаемость детей в группе ДОО, индекс здоровья,  профилактическая работа педагога). </vt:lpstr>
      <vt:lpstr>8. Мониторинг удовлетворенности родителей качеством предоставляемых услуг педагога законных представителей качеством предоставляемых услуг педагога).</vt:lpstr>
      <vt:lpstr>Презентация PowerPoint</vt:lpstr>
      <vt:lpstr>Презентация PowerPoint</vt:lpstr>
      <vt:lpstr>Работа с родителями</vt:lpstr>
      <vt:lpstr>Наши будни</vt:lpstr>
      <vt:lpstr>9. Участие в научно-исследовательской, инновационной, проектной деятельности</vt:lpstr>
      <vt:lpstr>Презентация PowerPoint</vt:lpstr>
      <vt:lpstr>10. Распространение педагогического опыта.  Наличие публикаций, включая интернет-публикации</vt:lpstr>
      <vt:lpstr>10. Распространение педагогического опыта.  Наличие публикаций, включая интернет-публикации</vt:lpstr>
      <vt:lpstr>10. Распространение педагогического опыта.  Наличие публикаций, включая интернет-публикации</vt:lpstr>
      <vt:lpstr>12. Выступления на научно-практических конференциях, педчтениях, семинарах, секциях, проведение открытых НОД ,СИД, мастер-классов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13. Участие в муниципальных, региональных и федеральных профессиональных конкурсах</vt:lpstr>
      <vt:lpstr>Презентация PowerPoint</vt:lpstr>
      <vt:lpstr>         14. Общественная деятельность (работа в профкоме; общественной организации; методических объединениях; выполнение функций наставника и т.д.)</vt:lpstr>
      <vt:lpstr>15. Звания, награды, поощрения, благодарность, грант.</vt:lpstr>
      <vt:lpstr>15. Звания, награды, поощрения, благодарность, грант.</vt:lpstr>
      <vt:lpstr>15. Звания, награды, поощрения, благодарность, грант.</vt:lpstr>
      <vt:lpstr>16. Повышение квалификации</vt:lpstr>
      <vt:lpstr>Обучающие семинары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 </dc:title>
  <dc:creator>1</dc:creator>
  <cp:lastModifiedBy>Оксана</cp:lastModifiedBy>
  <cp:revision>70</cp:revision>
  <dcterms:created xsi:type="dcterms:W3CDTF">2018-03-19T08:28:43Z</dcterms:created>
  <dcterms:modified xsi:type="dcterms:W3CDTF">2018-03-24T02:36:34Z</dcterms:modified>
</cp:coreProperties>
</file>