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342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48" r:id="rId41"/>
    <p:sldId id="349" r:id="rId42"/>
    <p:sldId id="355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46" r:id="rId60"/>
    <p:sldId id="347" r:id="rId61"/>
    <p:sldId id="356" r:id="rId62"/>
    <p:sldId id="317" r:id="rId63"/>
    <p:sldId id="316" r:id="rId64"/>
    <p:sldId id="354" r:id="rId65"/>
    <p:sldId id="318" r:id="rId66"/>
    <p:sldId id="319" r:id="rId67"/>
    <p:sldId id="351" r:id="rId68"/>
    <p:sldId id="352" r:id="rId69"/>
    <p:sldId id="353" r:id="rId70"/>
    <p:sldId id="320" r:id="rId71"/>
    <p:sldId id="321" r:id="rId72"/>
    <p:sldId id="322" r:id="rId73"/>
    <p:sldId id="325" r:id="rId74"/>
    <p:sldId id="326" r:id="rId75"/>
    <p:sldId id="327" r:id="rId76"/>
    <p:sldId id="328" r:id="rId77"/>
    <p:sldId id="330" r:id="rId78"/>
    <p:sldId id="333" r:id="rId79"/>
    <p:sldId id="334" r:id="rId80"/>
    <p:sldId id="335" r:id="rId81"/>
    <p:sldId id="350" r:id="rId82"/>
    <p:sldId id="337" r:id="rId83"/>
    <p:sldId id="339" r:id="rId84"/>
    <p:sldId id="343" r:id="rId85"/>
    <p:sldId id="340" r:id="rId86"/>
    <p:sldId id="344" r:id="rId87"/>
    <p:sldId id="345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A1306"/>
    <a:srgbClr val="A61A31"/>
    <a:srgbClr val="AE2C12"/>
    <a:srgbClr val="9C243E"/>
    <a:srgbClr val="BA3906"/>
    <a:srgbClr val="A04E20"/>
    <a:srgbClr val="7C4450"/>
    <a:srgbClr val="9B3025"/>
    <a:srgbClr val="A31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7265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9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6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1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5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2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4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9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8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uzmix.com/catalog/natio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inkompmusic.ru/?song=&#1054;&#1073;&#1091;&#1095;&#1072;&#1102;&#1097;&#1080;&#1077;+&#1087;&#1077;&#1089;&#1077;&#1085;&#1082;&#1080;+&#1076;&#1083;&#1103;+&#1084;&#1072;&#1083;&#1099;&#1096;&#1077;&#1081;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pedgorizont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392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30446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kern="0" dirty="0" smtClean="0">
                <a:ln w="11430"/>
                <a:solidFill>
                  <a:srgbClr val="BA1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ПАПКА ДОСТИЖЕНИЙ</a:t>
            </a:r>
            <a:endParaRPr lang="ru-RU" sz="5400" b="1" kern="0" dirty="0">
              <a:ln w="11430"/>
              <a:solidFill>
                <a:srgbClr val="BA1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4910" y="1612475"/>
            <a:ext cx="578665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600" b="1" dirty="0" smtClean="0">
                <a:ln w="1905"/>
                <a:solidFill>
                  <a:srgbClr val="A61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ОКОНЕШНИКОВОЙ </a:t>
            </a:r>
          </a:p>
          <a:p>
            <a:pPr algn="r"/>
            <a:r>
              <a:rPr lang="en-US" sz="3600" b="1" dirty="0" err="1" smtClean="0">
                <a:ln w="1905"/>
                <a:solidFill>
                  <a:srgbClr val="A61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Елены</a:t>
            </a:r>
            <a:r>
              <a:rPr lang="en-US" sz="3600" b="1" dirty="0" smtClean="0">
                <a:ln w="1905"/>
                <a:solidFill>
                  <a:srgbClr val="A61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A61A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Ивановны</a:t>
            </a:r>
            <a:endParaRPr lang="ru-RU" sz="3600" b="1" dirty="0" smtClean="0">
              <a:ln w="1905"/>
              <a:solidFill>
                <a:srgbClr val="A61A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воспитателя </a:t>
            </a: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«ЦРР - д/с «</a:t>
            </a:r>
            <a:r>
              <a:rPr lang="ru-RU" sz="2000" b="1" dirty="0" err="1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с</a:t>
            </a:r>
            <a:r>
              <a:rPr lang="en-US" sz="2000" b="1" dirty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Чурапча </a:t>
            </a: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Чурапчинский</a:t>
            </a:r>
            <a:r>
              <a:rPr lang="ru-RU" sz="2000" b="1" dirty="0" smtClean="0">
                <a:ln w="1905"/>
                <a:solidFill>
                  <a:srgbClr val="9C24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улус (район)»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09" y="1700808"/>
            <a:ext cx="2160240" cy="31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867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0" y="40944"/>
            <a:ext cx="9143999" cy="766763"/>
          </a:xfrm>
          <a:prstGeom prst="rect">
            <a:avLst/>
          </a:prstGeom>
        </p:spPr>
        <p:txBody>
          <a:bodyPr/>
          <a:lstStyle/>
          <a:p>
            <a:pPr marL="228600" lvl="1" algn="ctr">
              <a:spcBef>
                <a:spcPts val="1000"/>
              </a:spcBef>
              <a:buNone/>
              <a:defRPr/>
            </a:pPr>
            <a:r>
              <a:rPr lang="ru-RU" b="1" dirty="0">
                <a:solidFill>
                  <a:srgbClr val="C00000"/>
                </a:solidFill>
              </a:rPr>
              <a:t>Дидактический материал технологии «ТУТУЛ»</a:t>
            </a:r>
            <a:endParaRPr lang="ru-RU" dirty="0">
              <a:solidFill>
                <a:srgbClr val="C00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4000" b="1" dirty="0" smtClean="0">
              <a:solidFill>
                <a:srgbClr val="C00000"/>
              </a:solidFill>
              <a:latin typeface="a_FuturaRound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1736" r="7468" b="44849"/>
          <a:stretch/>
        </p:blipFill>
        <p:spPr>
          <a:xfrm>
            <a:off x="179512" y="692696"/>
            <a:ext cx="3281623" cy="229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55250" r="7138" b="11697"/>
          <a:stretch/>
        </p:blipFill>
        <p:spPr>
          <a:xfrm>
            <a:off x="179512" y="3177119"/>
            <a:ext cx="3103104" cy="2135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21553" r="10061" b="15568"/>
          <a:stretch/>
        </p:blipFill>
        <p:spPr>
          <a:xfrm>
            <a:off x="3532192" y="692696"/>
            <a:ext cx="2160240" cy="3047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25206" r="10710" b="12794"/>
          <a:stretch/>
        </p:blipFill>
        <p:spPr>
          <a:xfrm>
            <a:off x="6061683" y="692696"/>
            <a:ext cx="3047554" cy="46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177421" y="112690"/>
            <a:ext cx="8858629" cy="7667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200" dirty="0" smtClean="0">
                <a:solidFill>
                  <a:srgbClr val="00B050"/>
                </a:solidFill>
                <a:latin typeface="a_FuturaRound" pitchFamily="34" charset="-52"/>
              </a:rPr>
              <a:t>  </a:t>
            </a:r>
            <a:r>
              <a:rPr lang="ru-RU" dirty="0" smtClean="0">
                <a:solidFill>
                  <a:srgbClr val="9B302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rgbClr val="9B30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9B3025"/>
                </a:solidFill>
                <a:latin typeface="Times New Roman" pitchFamily="18" charset="0"/>
                <a:cs typeface="Times New Roman" pitchFamily="18" charset="0"/>
              </a:rPr>
              <a:t>Научная новизна проекта: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5661" y="795958"/>
            <a:ext cx="8627826" cy="5001369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15000"/>
              </a:lnSpc>
              <a:spcBef>
                <a:spcPts val="150"/>
              </a:spcBef>
            </a:pPr>
            <a:r>
              <a:rPr lang="ru-RU" sz="20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аключается</a:t>
            </a:r>
            <a:r>
              <a:rPr lang="ru-RU" sz="20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, в научно-теоретическом анализе влияния использования педагогами в деятельности воспитанников </a:t>
            </a:r>
            <a:r>
              <a:rPr lang="ru-RU" sz="20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авторской технологии «ТУТУЛ» </a:t>
            </a:r>
            <a:r>
              <a:rPr lang="ru-RU" sz="20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в формировании </a:t>
            </a:r>
            <a:r>
              <a:rPr lang="ru-RU" sz="20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всесторонне развитой личности детей </a:t>
            </a:r>
            <a:r>
              <a:rPr lang="ru-RU" sz="20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дошкольного возраста. В методической подборке, </a:t>
            </a:r>
            <a:r>
              <a:rPr lang="ru-RU" sz="20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дидактических материалах, </a:t>
            </a:r>
            <a:r>
              <a:rPr lang="ru-RU" sz="20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используемых </a:t>
            </a:r>
            <a:r>
              <a:rPr lang="ru-RU" sz="20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в технологии «ТУТУЛ» учтены  возрастные особенности дошкольника и основные темы по пяти направлениям развивающей среды (социально-коммуникативная, познавательная, развитие речи, художественно-эстетическая, физическая). </a:t>
            </a:r>
          </a:p>
          <a:p>
            <a:pPr algn="just">
              <a:lnSpc>
                <a:spcPct val="115000"/>
              </a:lnSpc>
              <a:spcBef>
                <a:spcPts val="15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Практическая </a:t>
            </a:r>
            <a:r>
              <a:rPr lang="ru-RU" sz="2000" b="1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значимость</a:t>
            </a:r>
            <a:r>
              <a:rPr lang="ru-RU" sz="20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проекта заключается, в возможности использования специалистами дошкольного образования, результатов проведенной работы по внедрению проекта, в ведущие виды деятельности воспитанников детского сада.</a:t>
            </a:r>
            <a:endParaRPr lang="ru-RU" sz="1100" dirty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  <a:p>
            <a:pPr algn="just" eaLnBrk="0" hangingPunct="0"/>
            <a:endParaRPr lang="ru-RU" sz="2000" dirty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6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7970" y="5170630"/>
            <a:ext cx="2258985" cy="166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Rot="1" noChangeArrowheads="1"/>
          </p:cNvSpPr>
          <p:nvPr/>
        </p:nvSpPr>
        <p:spPr bwMode="auto">
          <a:xfrm>
            <a:off x="300253" y="109824"/>
            <a:ext cx="887227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  <a:latin typeface="a_FuturaRound" pitchFamily="34" charset="-52"/>
              </a:rPr>
              <a:t>    </a:t>
            </a:r>
            <a:r>
              <a:rPr lang="ru-RU" sz="24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173708" y="1052513"/>
            <a:ext cx="7765578" cy="41745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just" eaLnBrk="1" hangingPunct="1">
              <a:buFont typeface="Georgia" pitchFamily="18" charset="0"/>
              <a:buNone/>
            </a:pP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I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этап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– подготовительный (сентябрь, октябрь 2018 г.).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Сбор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литературы, наглядных пособий, аудио-видео материала,  разработка дидактического материала (игра «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Эргимтэ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», карта мира, картотеки, накопительный альбом «</a:t>
            </a:r>
            <a:r>
              <a:rPr lang="sah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ТҮМЭН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», кейс педагога и детей «ХОЛБУКА»); 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II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этап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- основной (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ноябрь 2018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апрель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2021 гг.) реализация проекта, внедрение в образовательную программу педагога средней, старшей и подготовительной группы МБДОУ «ЦРР-д/с «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Чуораанчык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» с.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Чурапча»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;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III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этап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- завершающий (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май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2021 г.), предполагает анализ, мониторинг развития воспитанника по критериям новой модели всесторонне развитого выпускника ДОУ. </a:t>
            </a:r>
          </a:p>
        </p:txBody>
      </p:sp>
      <p:pic>
        <p:nvPicPr>
          <p:cNvPr id="6" name="Picture 2" descr="C:\Users\Оксана\Desktop\2.png"/>
          <p:cNvPicPr>
            <a:picLocks noChangeAspect="1" noChangeArrowheads="1"/>
          </p:cNvPicPr>
          <p:nvPr/>
        </p:nvPicPr>
        <p:blipFill>
          <a:blip r:embed="rId2"/>
          <a:srcRect l="673" r="86436"/>
          <a:stretch>
            <a:fillRect/>
          </a:stretch>
        </p:blipFill>
        <p:spPr bwMode="auto">
          <a:xfrm>
            <a:off x="0" y="0"/>
            <a:ext cx="996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7812" y="5022375"/>
            <a:ext cx="2386439" cy="175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97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2.Организация предметно-развивающей среды и методическое оснащение  группы</a:t>
            </a:r>
            <a:endParaRPr lang="ru-RU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922208" y="1184898"/>
            <a:ext cx="5218031" cy="417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FuturaRound" pitchFamily="34" charset="-52"/>
                <a:cs typeface="Times New Roman" panose="02020603050405020304" pitchFamily="18" charset="0"/>
              </a:rPr>
              <a:t>Сюжетно-ролевые игры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1" y="2275496"/>
            <a:ext cx="2259534" cy="358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7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96140" y="2851556"/>
            <a:ext cx="3664608" cy="251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47309" y="1821139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«Больница»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08734" y="1821138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«Ремонтный цех»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97816" y="1821137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«Пожарники»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45" y="2708920"/>
            <a:ext cx="3449660" cy="2587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1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500" y="136480"/>
            <a:ext cx="5218031" cy="417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_FuturaRound" pitchFamily="34" charset="-52"/>
                <a:cs typeface="Times New Roman" panose="02020603050405020304" pitchFamily="18" charset="0"/>
              </a:rPr>
              <a:t>Сюжетно-ролевые игры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01531" y="901447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22875" y="850758"/>
            <a:ext cx="1980633" cy="45933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«Дочки-матери»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97066" y="3735211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Владимир\Desktop\Рисунок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12776"/>
            <a:ext cx="4320480" cy="336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оеи\еи\image-28-09-20-03-17-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41" y="1412776"/>
            <a:ext cx="422447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28711" y="279345"/>
            <a:ext cx="6026228" cy="32258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Развивающие настольные игры</a:t>
            </a:r>
            <a:endParaRPr lang="ru-RU" sz="28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ладимир\Desktop\kisspng-dice-playing-card-gambling-game-clip-art-5b0bc8d1a77644.36099216152749896168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68226">
            <a:off x="-133854" y="580555"/>
            <a:ext cx="2006745" cy="115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Владимир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6215" y="804958"/>
            <a:ext cx="4714568" cy="338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Владимир\Desktop\Рисунок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4305147"/>
            <a:ext cx="3384376" cy="216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566478" y="4091828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95360" y="2932336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17" y="1318545"/>
            <a:ext cx="3157711" cy="181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62" y="3360504"/>
            <a:ext cx="2484020" cy="331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5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37" y="3867108"/>
            <a:ext cx="413655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86395" y="176039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«Кукольный мир»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427878" y="177421"/>
            <a:ext cx="2688117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животных»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44188" y="3296900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«Шашки»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185508" y="3439363"/>
            <a:ext cx="3172857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«Магнитные фигуры, буквы»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1\Desktop\оеи\еи\image-28-09-20-03-17-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16" y="687386"/>
            <a:ext cx="3665039" cy="27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оеи\еи\image-28-09-20-03-17-27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20626"/>
          <a:stretch/>
        </p:blipFill>
        <p:spPr bwMode="auto">
          <a:xfrm>
            <a:off x="758974" y="3848669"/>
            <a:ext cx="3048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оеи\еи\image-28-09-20-03-16-1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4" y="731560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5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r="20097"/>
          <a:stretch/>
        </p:blipFill>
        <p:spPr>
          <a:xfrm>
            <a:off x="4774037" y="736979"/>
            <a:ext cx="3864995" cy="27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8" y="4162309"/>
            <a:ext cx="3892289" cy="24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31503" y="288069"/>
            <a:ext cx="2695547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52008" y="386607"/>
            <a:ext cx="2258458" cy="28646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по контуру»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86490" y="946454"/>
            <a:ext cx="2985572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счетных материалов «Учись считать»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50380" y="3638199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«Поезд»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1\Desktop\оеи\еи\image-28-09-20-03-16-2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"/>
          <a:stretch/>
        </p:blipFill>
        <p:spPr bwMode="auto">
          <a:xfrm>
            <a:off x="836465" y="1686458"/>
            <a:ext cx="3456384" cy="431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0251" y="252334"/>
            <a:ext cx="847525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«Строительно-конструктивные игры»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3" y="848457"/>
            <a:ext cx="3495802" cy="466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53591" y="5470976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«Кубики»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98506" y="5661635"/>
            <a:ext cx="3415228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«Строительный набор Поликарповой»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9" y="1145575"/>
            <a:ext cx="4071002" cy="407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7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27584" y="3603175"/>
            <a:ext cx="2741022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«Деревянный конструктор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92080" y="3029334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1\Desktop\оеи\еи\image-28-09-20-03-18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6" y="188640"/>
            <a:ext cx="4379256" cy="32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оеи\еи\image-28-09-20-03-17-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47636" r="-120" b="22970"/>
          <a:stretch/>
        </p:blipFill>
        <p:spPr bwMode="auto">
          <a:xfrm>
            <a:off x="3568606" y="3603175"/>
            <a:ext cx="5143500" cy="26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27297"/>
            <a:ext cx="7772400" cy="47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ОГЛАВЛЕНИЕ</a:t>
            </a:r>
            <a:r>
              <a:rPr lang="ru-RU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9512" y="332656"/>
            <a:ext cx="8784976" cy="6048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240" b="1" dirty="0" smtClean="0">
                <a:solidFill>
                  <a:srgbClr val="9B3025"/>
                </a:solidFill>
                <a:latin typeface="a_FuturaRound" pitchFamily="34" charset="-52"/>
                <a:cs typeface="Times New Roman" pitchFamily="18" charset="0"/>
              </a:rPr>
              <a:t>Личные данные воспитателя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Представление собственного инновационного педагогического опыта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Организация предметно-развивающей среды и методическое оснащение  группы (учебно-методический комплекс, технические средства обучения, ИКТ, наглядно-дидактические пособия, раздаточный материал и т.д.)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Реализация образовательной программы и годового плана (показатели по годовому отчету об итогах работы за 3 года в таблица).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Позитивная динамика результатов по образовательным областям и продуктивных видов деятельности воспитанников.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Реализация программы индивидуальной работы с воспитанниками. Индивидуальный образовательный маршрут воспитанника.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Позитивная динамика (количественная) участия воспитанников в конкурсах, олимпиадах, соревнованиях. Результативность (качественная) участия детей в конкурсах, олимпиадах, соревнованиях. 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Динамика снижения заболеваемости детей (реальная посещаемость детей в группе ДОО, индекс здоровья, профилактическая работа педагога).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Мониторинг удовлетворенности родителей (законных представителей качеством предоставляемых услуг педагога).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Участие в научно-исследовательской, инновационной, проектной деятельности.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Распространение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педопыта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Наличие публикаций, включая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Разработка и внедрение авторских программ, методических пособий, игр, цифровых образовательных ресурсов.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Выступления на научно-практических конференциях,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семинарах, секциях; проведение открытых НОД (непосредственно образовательной деятельности), СИД (совместной игровой деятельности, мастер-классов и др.)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в муниципальных, региональных и федеральных профессиональных конкурсах.</a:t>
            </a: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Общественная деятельность (работа в профкоме; экспертной комиссии; общественной организации; методических объединениях; выполнение функций наставника (т.д.)</a:t>
            </a:r>
            <a:endParaRPr lang="en-US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15.Н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аграды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благодарственные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 fontAlgn="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Повышение квалификации.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00251" y="252334"/>
            <a:ext cx="847525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«Строительно-конструктивные игры»</a:t>
            </a:r>
            <a:endParaRPr lang="ru-RU" sz="32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1\Desktop\оеи\еи\image-28-09-20-03-17-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4924"/>
            <a:ext cx="3842459" cy="28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оеи\еи\image-28-09-20-03-16-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80" y="744924"/>
            <a:ext cx="4470816" cy="59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оеи\еи\image-28-09-20-03-16-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861047"/>
            <a:ext cx="3842459" cy="28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Владимир\Desktop\zvonochek_6-3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359896">
            <a:off x="173301" y="5161785"/>
            <a:ext cx="974725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0251" y="306925"/>
            <a:ext cx="847525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«Строительно-конструктивные игры»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2502024" cy="333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46" y="937791"/>
            <a:ext cx="2480221" cy="330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52" y="2384714"/>
            <a:ext cx="2790056" cy="372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2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72717"/>
            <a:ext cx="383914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688" y="620688"/>
            <a:ext cx="8412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sz="20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Первооткрыватели»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«Даша путешественница»</a:t>
            </a:r>
            <a:endParaRPr lang="en-US" b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«Хотим все знать»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«Занимательные уроки», 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«Энциклопедия всезнайки», 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«Всемирная  история»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Мулан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b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«В яранге горит огонь»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«Братья </a:t>
            </a:r>
            <a:r>
              <a:rPr lang="ru-RU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Лю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«Аист»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«Волшебный клад»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«Легенды </a:t>
            </a:r>
            <a:r>
              <a:rPr lang="ru-RU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перцанских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Индейцев»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«Дочь солнца»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Сампо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из Лапландии»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«Алладин»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«Африканская сказка»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«Закон племени»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«Золотой олень»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Карлсон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Фиксики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ru-RU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 другие сказки народов мира и познавательные мультфильмы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666" y="0"/>
            <a:ext cx="8939517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9C243E"/>
                </a:solidFill>
                <a:latin typeface="Times New Roman" pitchFamily="18" charset="0"/>
                <a:cs typeface="Times New Roman" pitchFamily="18" charset="0"/>
              </a:rPr>
              <a:t>Список детских мультфильмов </a:t>
            </a:r>
            <a:endParaRPr lang="ru-RU" sz="3600" b="1" dirty="0">
              <a:solidFill>
                <a:srgbClr val="9C243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ownloads\image-01-10-20-10-3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 b="54886"/>
          <a:stretch/>
        </p:blipFill>
        <p:spPr bwMode="auto">
          <a:xfrm>
            <a:off x="3347864" y="4077071"/>
            <a:ext cx="2135595" cy="13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wnloads\image-01-10-20-10-39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1" b="9655"/>
          <a:stretch/>
        </p:blipFill>
        <p:spPr bwMode="auto">
          <a:xfrm>
            <a:off x="5483459" y="3620715"/>
            <a:ext cx="1810364" cy="117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wnloads\image-01-10-20-10-39-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 b="52965"/>
          <a:stretch/>
        </p:blipFill>
        <p:spPr bwMode="auto">
          <a:xfrm>
            <a:off x="4932040" y="4795263"/>
            <a:ext cx="2003901" cy="12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ownloads\image-01-10-20-10-39-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b="53760"/>
          <a:stretch/>
        </p:blipFill>
        <p:spPr bwMode="auto">
          <a:xfrm>
            <a:off x="6941541" y="4581128"/>
            <a:ext cx="2029627" cy="121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ownloads\image-01-10-20-10-39-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54913" r="4842" b="8870"/>
          <a:stretch/>
        </p:blipFill>
        <p:spPr bwMode="auto">
          <a:xfrm>
            <a:off x="7403030" y="3364387"/>
            <a:ext cx="1718408" cy="12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ownloads\image-01-10-20-10-39-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13181" r="5141" b="51187"/>
          <a:stretch/>
        </p:blipFill>
        <p:spPr bwMode="auto">
          <a:xfrm>
            <a:off x="7020272" y="2253002"/>
            <a:ext cx="1574462" cy="11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1\Downloads\image-01-10-20-10-39-5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56821" r="6666" b="9409"/>
          <a:stretch/>
        </p:blipFill>
        <p:spPr bwMode="auto">
          <a:xfrm>
            <a:off x="7245752" y="1121717"/>
            <a:ext cx="1660131" cy="11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3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0" y="4653158"/>
            <a:ext cx="3914750" cy="2204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C243E"/>
                </a:solidFill>
                <a:latin typeface="Times New Roman" pitchFamily="18" charset="0"/>
                <a:cs typeface="Times New Roman" pitchFamily="18" charset="0"/>
              </a:rPr>
              <a:t>Список аудиозаписей</a:t>
            </a:r>
            <a:endParaRPr lang="ru-RU" sz="3600" b="1" dirty="0">
              <a:solidFill>
                <a:srgbClr val="9C243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809897" y="736979"/>
            <a:ext cx="3906119" cy="56319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Каталог национальных песен народов мира (45 исполнителей)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muzmix.com/catalog/national</a:t>
            </a:r>
            <a:endParaRPr lang="ru-RU" sz="2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Детские обучающие песенки (20 исполнителей)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https://inkompmusic.ru/?song=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Обучающие+песенки+для+малышей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Детские песенки для </a:t>
            </a:r>
            <a:r>
              <a:rPr lang="ru-RU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физминуток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https://drive.gybka.com/q/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физминутки+детские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2050" name="Picture 2" descr="C:\Users\Владимир\Desktop\0_7eb73_e6142bc6_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77714">
            <a:off x="4438457" y="2132350"/>
            <a:ext cx="4361348" cy="328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39624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1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13974"/>
            <a:ext cx="9144000" cy="5407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Перечень наглядных, демонстрационных пособий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9730" y="683130"/>
            <a:ext cx="835719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Карточки для занятий в детском саду и дома "Расскажите детям": «Музыкальные инструменты», «Садовые ягоды», «Дикие животные», «Домашние питомцы», «Олимпийские чемпионы», «Фрукты» (24 комплектов) и т.д.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Серия обучающих карточек: Животные Австралии. Животные Африки. Животные России. Животные Северной Америки;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пособия "Математика дошкольникам", "Все профессии важны", "</a:t>
            </a:r>
            <a:r>
              <a:rPr lang="ru-RU" sz="17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Кыырпахчаан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, «Эрмитаж»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Настенные плакаты: "Овощи", "Фрукты", "Животные и их детеныши", "Тело человека (части тела)», «Строение человека», «Одежа и обувь», «Посуда», «Счет до 10», «Счет до 20», «Числовой домик», «Фигуры»;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Наглядно-дидактическое пособие: ФГОС рассказы по картинкам «Летние виды спорта», «Кем быть?», «В деревне», «Времена года» (18 </a:t>
            </a:r>
            <a:r>
              <a:rPr lang="ru-RU" sz="17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и т.д.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Наглядно-дидактическое пособие: ФГОС Грамматика в картинках «многозначные слова», «Один-много», «Говори правильно», «Словообразование» (8 </a:t>
            </a:r>
            <a:r>
              <a:rPr lang="ru-RU" sz="17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Наглядно-дидактическое пособие: ФГОС Мир в картинках «день победы», «Морские обитатели», «Собаки», «Офисная техника и оборудование» (12 </a:t>
            </a:r>
            <a:r>
              <a:rPr lang="ru-RU" sz="17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Наглядно-дидактическое пособие: «Строевые упражнения», «Якутск-столица Республики Саха Якутия» и т.д.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Наглядно-дидактическое пособие: народное искусство детям «Хохлома», «</a:t>
            </a:r>
            <a:r>
              <a:rPr lang="ru-RU" sz="17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Полхов</a:t>
            </a:r>
            <a:r>
              <a:rPr lang="ru-RU" sz="17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Майдан», «Гжель» и т.д. (6 комплектов).</a:t>
            </a:r>
            <a:endParaRPr lang="ru-RU" sz="175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4890" cy="56356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Картотека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250" y="663595"/>
            <a:ext cx="8584443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Игры-ситуации: «Мама пришла с работы», «Поздравим маму»,  «Чья очередь гулять с Тузиком?», «В супермаркете",  «Новые товары», «Мамы укладывают детей спать» и т.д.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Хороводные: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Ай-ребята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тара-ра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«Ровным кругом», «Гостюшка», «Шагают ребята», «где мы были мы не скажем», «Ручеек», «Стираем»;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Подвижные игры: «День-ночь» , «Охотники и утки», «Мы веселые ребята», «Пятнашки», «Найди нужный знак», «Разрезные знаки», "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Кетех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ынах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Элиэ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Ийэ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куурусса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Куоска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кутуйахтар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Мунхалааьын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Миэстэ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былдьаьыыта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Бере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куобахтар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и т.д.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Игры на развитие внимания: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Геометрическай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лото", "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ейдее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 "Ус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ааттаа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тыаьыырый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таай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Кыра,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предметтэри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наардаа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Пааратын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фигураны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..д.а.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Игры для развития речи: «Телефон», «Водяной». «Игры со звуками», " Ким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тугу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гынарый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Кими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ойуулаабыппын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таай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Тугу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кербуккун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кэпсээ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Туох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уларыйбытый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таай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 "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Аптаах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меьееччук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Бэрээдэктээн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уур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"Мин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эппиппин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хатылаа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уо.д.а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Физкультминутки;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Считалки, скороговорки,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ct val="20000"/>
              </a:spcBef>
              <a:buClr>
                <a:srgbClr val="5B9BD5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Пальчиковая гимнастика</a:t>
            </a:r>
            <a:r>
              <a:rPr lang="ru-RU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98591"/>
            <a:ext cx="9144000" cy="460573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Перечень справочной литературы и </a:t>
            </a:r>
            <a:r>
              <a:rPr lang="ru-RU" sz="36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дидактических </a:t>
            </a:r>
            <a:r>
              <a:rPr lang="ru-RU" sz="3600" b="1" cap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материалов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827584" y="1700808"/>
            <a:ext cx="7344816" cy="3960440"/>
          </a:xfrm>
          <a:solidFill>
            <a:schemeClr val="bg2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8000" b="1" u="sng" dirty="0" smtClean="0">
                <a:solidFill>
                  <a:schemeClr val="accent1">
                    <a:lumMod val="75000"/>
                  </a:schemeClr>
                </a:solidFill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Комплексная </a:t>
            </a:r>
            <a:r>
              <a:rPr lang="ru-RU" sz="8000" b="1" u="sng" dirty="0">
                <a:solidFill>
                  <a:schemeClr val="accent1">
                    <a:lumMod val="75000"/>
                  </a:schemeClr>
                </a:solidFill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программа</a:t>
            </a:r>
            <a:r>
              <a:rPr lang="ru-RU" sz="8000" u="sng" dirty="0">
                <a:solidFill>
                  <a:schemeClr val="accent1">
                    <a:lumMod val="75000"/>
                  </a:schemeClr>
                </a:solidFill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: </a:t>
            </a:r>
            <a:endParaRPr lang="ru-RU" sz="8000" u="sng" dirty="0" smtClean="0">
              <a:solidFill>
                <a:schemeClr val="accent1">
                  <a:lumMod val="75000"/>
                </a:schemeClr>
              </a:solidFill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Примерная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основная общеобразовательная программа дошкольного образования "Детский сад--Дом радости"/ Н.М. Крылова. – М.: ТЦ «Сфера», 2015. – 352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8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Тосхол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Базисная программа дошкольного образования РС(Я)  / Науч. ред. М.Н.Харитонова и др.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2009 г.;</a:t>
            </a:r>
            <a:endParaRPr lang="ru-RU" sz="8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Программы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методические пособии: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Рабочие 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планы-сценарии. Учебно-методическое пособие для работников детских дошкольных учреждений/Н.М.Крылова, </a:t>
            </a:r>
            <a:r>
              <a:rPr lang="ru-RU" sz="80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В.Т.Иванова-Пермь</a:t>
            </a:r>
            <a:r>
              <a:rPr lang="ru-RU" sz="8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2015 г.</a:t>
            </a:r>
            <a:endParaRPr lang="ru-RU" sz="8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ru-RU" sz="4000" dirty="0" smtClean="0"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354846"/>
            <a:ext cx="9144000" cy="81886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Национальные программы, методические пособии: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sz="quarter" idx="1"/>
          </p:nvPr>
        </p:nvSpPr>
        <p:spPr>
          <a:xfrm>
            <a:off x="806399" y="1255597"/>
            <a:ext cx="7611616" cy="5418157"/>
          </a:xfrm>
          <a:prstGeom prst="rect">
            <a:avLst/>
          </a:prstGeom>
          <a:solidFill>
            <a:schemeClr val="bg2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О5ону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чуолкайдык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санарарга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уерэтии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грамота5а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уерэнэргэ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бэлэмнээ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ин. /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И.И.Каратаев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Бичик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Дьокуускай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1993 г.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Тулалыыр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эйгэни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билиьиннэрии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о5о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сайыннарыы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(М.Н. Савина, 1992 с.).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Попова М.П. Программа обучения детей-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русскому языку в национальных детских садах - Якутск: 2006.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 фольклора. Программа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хомуурунньук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Лепчикова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Л.П. Якутск: 1993.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Гоголева С.Д., Егорова Е.И. Обучение связной речи в якутских детских садах. Якутск:1996;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Никифорова У.С.,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К.Н. Математика для детей дошкольного возраста. с. Майя,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Мегино-Кангаласский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Палитра: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иитээччилэргэ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тереппуттэргэ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Мохначевская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А.В. –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Сунтаар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Сунтаар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улуу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уерэ5ин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салалтатын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органа, 2006 с.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Кэнчээри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о5о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саадын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иитээччилэригэр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тереппуттэргэ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педучилище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уерэнээччилэригэр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хо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ооннор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кэпсээннэр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сценарийдар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ырыалар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К.И.Васильева,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А.П.Алексеева-Дьокуускай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Бичик,2013.-104 с. 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Кэскил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Егорова А.А., Захарова М.П.-Якутск: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Бичик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2002.-159 с.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Утуе-амарах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буолуохха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/ Соломонова М.Д.-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Дьокуускай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2010 с.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Дор5ооннордуун оонньуо5ун: оскуола5а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киириэн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иннинээ5и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саастаах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о5олорго / Ф.Е.Романова, Л.И. Ширяева.-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Дьокуускай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Бичик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2010. -48 с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67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16752"/>
            <a:ext cx="9144000" cy="27127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Реализация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годового плана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образовательной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069" y="514273"/>
            <a:ext cx="87734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Реализация годового плана в МБДОУ «ЦРР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/с «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ведется по программе «Детский сад – Дом радости» Н.М. Крыловой, вариативной программой «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Тосхол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и примерной адаптированной «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Со+единение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для детей с ограниченными возможностями здоровья  по итогам мониторинга работы выполнен на 100 %. Программа «Детский сад – Дом радости» включает в себя совокупность образовательных областей, которые обеспечивают разностороннее развитие детей с учетом их возрастных и индивидуальных способностей по основным направлениям развития – социально-коммуникативному, познавательному, речевому, художественно-эстетическому и физическому. 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Целью Программы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«Детский сад – Дом радости» является: 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содействовать развитию и саморазвитию каждого воспитанника как неповторимой индивидуальности, как личности, испытывающей потребность в коллективе, на основе принципов «педагогики сотрудничества».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Программы: </a:t>
            </a:r>
            <a:endParaRPr lang="ru-RU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забота о здоровье ребёнка и содействие обогащению психического и физического развития каждого ребёнка;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содействие освоению ребёнком разных видов деятельности на уровне самостоятельности и развитие его творческого потенциала;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содействие овладению основами духовной культуры. 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Воспитательно-образовательная работа в группе строится на основе создания предметно- развивающей среды, перспективного и календарного планирования в соответствии годовыми задачами детского сода. Это совершенствование работы по сохранению и укреплению здоровья детей: утренняя гимнастика, занятия физкультурой, проведение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физминуток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 время занятий, дыхательная гимнастика после сна, прогулка и игры на свежем воздухе. В работе с детьми были использованы различные методы для достижения хороших результатов: наблюдения, беседы, сравнение, самоанализ, индивидуальные работы с детьми. </a:t>
            </a:r>
          </a:p>
          <a:p>
            <a:pPr algn="just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анализ выполнения требований к содержанию и методам воспитания и обучения, а также анализ усвоения детьми программного материала показывает стабильность и позитивную динамику по всем образовательным программам и областям. </a:t>
            </a: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образовательной программы и годового плана (показатели по годовому отчёту об итогах работы за 3 года в табл.).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95079"/>
              </p:ext>
            </p:extLst>
          </p:nvPr>
        </p:nvGraphicFramePr>
        <p:xfrm>
          <a:off x="1187624" y="4581128"/>
          <a:ext cx="6768752" cy="194421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6916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23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23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59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sz="1260" b="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Учебные года</a:t>
                      </a:r>
                      <a:endParaRPr lang="ru-RU" sz="1260" b="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«Детский сад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дом радости»</a:t>
                      </a:r>
                      <a:endParaRPr lang="ru-RU" sz="1260" b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Вариативная программа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60" b="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Тосхол</a:t>
                      </a: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60" b="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Адаптированная программа «</a:t>
                      </a:r>
                      <a:r>
                        <a:rPr lang="ru-RU" sz="1260" b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Соединение</a:t>
                      </a: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60" b="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 </a:t>
                      </a:r>
                      <a:r>
                        <a:rPr lang="ru-RU" sz="126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26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 </a:t>
                      </a:r>
                      <a:r>
                        <a:rPr lang="ru-RU" sz="126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26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48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</a:t>
                      </a:r>
                      <a:r>
                        <a:rPr lang="ru-RU" sz="126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26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" y="-6586"/>
            <a:ext cx="9144000" cy="81341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_FuturaRound" pitchFamily="34" charset="-52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_FuturaRound" pitchFamily="34" charset="-52"/>
              </a:rPr>
              <a:t>4. </a:t>
            </a:r>
            <a:r>
              <a:rPr lang="ru-RU" sz="2000" b="1" dirty="0" smtClean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Позитивная  динамика  результатов  по  образовательным  </a:t>
            </a:r>
            <a:r>
              <a:rPr lang="ru-RU" sz="2000" b="1" dirty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областям </a:t>
            </a:r>
            <a:r>
              <a:rPr lang="ru-RU" sz="2000" b="1" dirty="0" smtClean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 и </a:t>
            </a:r>
            <a:r>
              <a:rPr lang="ru-RU" sz="2000" b="1" dirty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продуктивных </a:t>
            </a:r>
            <a:r>
              <a:rPr lang="ru-RU" sz="2000" b="1" dirty="0" smtClean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 видов  деятельности  воспитанников  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19227486"/>
              </p:ext>
            </p:extLst>
          </p:nvPr>
        </p:nvGraphicFramePr>
        <p:xfrm>
          <a:off x="817692" y="887502"/>
          <a:ext cx="7429336" cy="49976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2065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8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82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31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55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области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Уровни развития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Учебные годы, наименование группы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3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 </a:t>
                      </a:r>
                      <a:r>
                        <a:rPr lang="ru-RU" sz="1000" spc="5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r>
                        <a:rPr lang="ru-RU" sz="1000" spc="5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 </a:t>
                      </a:r>
                      <a:r>
                        <a:rPr lang="ru-RU" sz="1000" spc="5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Старшая группа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 </a:t>
                      </a:r>
                      <a:r>
                        <a:rPr lang="ru-RU" sz="1000" spc="5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</a:t>
                      </a:r>
                      <a:r>
                        <a:rPr lang="ru-RU" sz="1000" spc="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23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Социальное-коммуникативное развитие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23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Познавательное развитие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923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Речевое развитие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923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Художественно-эстетическое развитие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0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9239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Физическое развитие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9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3%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78440" y="5944962"/>
            <a:ext cx="7568588" cy="73866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По направлению работы ДОУ особое внимание ведется работа к родному краю, фольклору и культуре народа </a:t>
            </a:r>
            <a:r>
              <a:rPr lang="ru-RU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саха</a:t>
            </a: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. Цели и задачи и принципы реализации Программы в вариативной части (40%) (Программа «</a:t>
            </a:r>
            <a:r>
              <a:rPr lang="ru-RU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Тосхол</a:t>
            </a: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»).</a:t>
            </a:r>
            <a:endParaRPr lang="ru-RU" sz="1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953" y="147696"/>
            <a:ext cx="7942217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Личные данные воспитателя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63841416"/>
              </p:ext>
            </p:extLst>
          </p:nvPr>
        </p:nvGraphicFramePr>
        <p:xfrm>
          <a:off x="611560" y="548680"/>
          <a:ext cx="7920880" cy="61507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46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46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sz="1600" b="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Оконешникова</a:t>
                      </a:r>
                      <a:r>
                        <a:rPr lang="ru-RU" sz="1600" b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Елена Ивановна</a:t>
                      </a:r>
                      <a:endParaRPr lang="ru-RU" sz="1600" b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рождения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17.01.1993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r>
                        <a:rPr lang="ru-RU" sz="1600" baseline="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рождения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Дябыла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Чурапчинского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улуса Республики Саха (Якутия)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работы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«ЦЦР-д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Чуораанчык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с.Чурапча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СВФУ им. М.К.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Педагогический институт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 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начальных классов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Квалификация 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Трудовой стаж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</a:t>
                      </a:r>
                      <a:r>
                        <a:rPr lang="ru-RU" sz="1600" baseline="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стаж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работы в ОУ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Квалификационная</a:t>
                      </a:r>
                      <a:r>
                        <a:rPr lang="ru-RU" sz="1600" baseline="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категория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СЗД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Семейное положение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Замужем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жительства 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ул. Березовая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к.А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B302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Контактный телефон </a:t>
                      </a:r>
                      <a:endParaRPr lang="ru-RU" sz="1600" dirty="0">
                        <a:solidFill>
                          <a:srgbClr val="9B302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(914) 225-00-82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812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84872"/>
            <a:ext cx="9144000" cy="733605"/>
          </a:xfrm>
        </p:spPr>
        <p:txBody>
          <a:bodyPr>
            <a:noAutofit/>
          </a:bodyPr>
          <a:lstStyle/>
          <a:p>
            <a:pPr algn="ctr"/>
            <a:r>
              <a:rPr lang="ru-RU" sz="2300" b="1" cap="none" dirty="0" smtClean="0">
                <a:solidFill>
                  <a:srgbClr val="C00000"/>
                </a:solidFill>
                <a:latin typeface="a_FuturaRound" pitchFamily="34" charset="-52"/>
              </a:rPr>
              <a:t> </a:t>
            </a:r>
            <a:r>
              <a:rPr lang="ru-RU" sz="20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Реализация </a:t>
            </a:r>
            <a:r>
              <a:rPr lang="ru-RU" sz="2000" b="1" cap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 индивидуальной работы с воспитанниками. Индивидуальный образовательный маршрут воспитанника.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473656" y="1189216"/>
            <a:ext cx="8208912" cy="529347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   		</a:t>
            </a:r>
            <a:r>
              <a:rPr lang="ru-RU" sz="1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sz="1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 ребенка 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индивидуальный образовательный маршрут воспитанника) –документ, включающий в себя основные показатели развития ребенка, посещающего дошкольное образовательное учреждение, в динамике.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	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использования карты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 выявление и обобщение в одном документе индивидуальных психофизических, личностных  особенностей воспитанника, уровня психического развития,  усвоения программного материала и как результат - проектирование индивидуального образовательного маршрута (ИОМ) в рамках образовательного процесса конкретного дошкольного учреждения. 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Индивидуальная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карта развития заводится один раз при поступлении воспитанника в дошкольное образовательное учреждение и заполняется на каждого воспитанника на протяжении всего периода посещения детского сада воспитателями и специалистами, которые ведут образовательную и коррекционно-развивающую работу с ребенком. В карту вносятся показатели развития на начало и конец учебного года, рекомендации специалистов по проектированию индивидуального образовательного маршрута, который решает задачу создания психолого-педагогического сопровождения развития ребёнка. Эффективность психолого-педагогического сопровождения заложена в организации тесного взаимодействия между всеми участниками образовательного процесса  по созданию благоприятных условий воспитания, коррекции и развития детей в детском саду.</a:t>
            </a:r>
          </a:p>
          <a:p>
            <a:endParaRPr lang="ru-RU" dirty="0">
              <a:solidFill>
                <a:srgbClr val="0000CC"/>
              </a:solidFill>
              <a:latin typeface="a_FuturaRoun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917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525440" y="510080"/>
            <a:ext cx="8003232" cy="599990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      	</a:t>
            </a:r>
            <a:r>
              <a:rPr lang="ru-RU" sz="16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 основной цели психолого-педагогического сопровождения необходимо обеспечить информационный обмен, единое информационное пространство. Данные, полученные в результате педагогической диагностики должны координировать дальнейшую деятельность педагогов с дошкольниками. На особом контроле воспитателей и специалистов должны быть дети, показавшие низкий и высокий уровень развития освоения каких-либо образовательных областей. Для работы с этими детьми логично выстраивать  индивидуальный  образовательный маршрут ребенка с целью коррекции выявленных в процессе педагогической диагностики недостатков или особых способностей ребёнка, требующих индивидуального подхода к их развитию.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Карта предназначена для воспитателей дошкольных образовательных учреждений, которые ее заполняют в  начале и конце учебного года, </a:t>
            </a:r>
            <a:r>
              <a:rPr lang="ru-RU" sz="16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используя </a:t>
            </a: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этого организованное наблюдение и специальные задания. Она служит общим ориентиром в достижении основных результатов в развитии детей вне зависимости от вида учреждения и используемых программ.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Педагогическая диагностика проводится методами наблюдения, игры или беседы. Важно, чтобы обследование проходило в атмосфере доброжелательности: ребенка следует поощрять, оказывать ему эмоциональную поддержку.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Кроме того, результаты всех детей заносятся в Сводную таблицу группы. Анализ полученных результатов позволит увидеть уровень развития детей конкретной группы и разработать коррекционно-развивающие программы на группу в целом.</a:t>
            </a:r>
            <a:endParaRPr lang="ru-RU" sz="16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545908" y="554791"/>
            <a:ext cx="8106770" cy="565493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    		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заполнения карты воспитателю не надо организовывать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специальные ситуации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Предполагается, что у педагога уже сложился определенный образ ребенка и при оценивании он использует те сведения, которые накопились за определенное время наблюдений. Если же воспитатель сомневается в оценивании, то ему необходимо провести дополнительно наблюдение за ребенком в определенных видах свободной деятельности. Предлагаемые формы для заполнения их воспитателем ориентированы на то, что в итоге в карте будет представлена информация об общей картине развития всех детей группы и о месте каждого ребенка в ней. То есть, воспитатель сможет увидеть, соответствует ли развитие различных сфер инициативы конкретного дошкольника возрастному нормативу.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педагогов при заполнении карты развития ребенка</a:t>
            </a:r>
            <a:r>
              <a:rPr lang="ru-RU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1. Карта заполняется  при поступлении ребенка в детский сад и ведется до выпуска в школу.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2.  В  заполнении карты  принимают участие все педагоги ДОУ.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3.Диагноз, группа здоровья, физкультурная группа, физическое развитие  указываются, согласно данных медицинской карты ребенка.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4.Оценка результатов освоения программы дошкольного образования указывается согласно принятой в ДОУ оценки диагностики.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5. Средний показатель выводится  по итогам всех полученных данных.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Условные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обозначения: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   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н.г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- начало года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к.г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- конец года</a:t>
            </a:r>
          </a:p>
          <a:p>
            <a:endParaRPr lang="ru-RU" sz="1600" dirty="0">
              <a:latin typeface="a_FuturaRoun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52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:\Users\Оксана\Desktop\сардаана\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7724" y="2433395"/>
            <a:ext cx="1728193" cy="285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Оксана\Desktop\сардаана\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3454" y="4359873"/>
            <a:ext cx="1826222" cy="284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46"/>
          <p:cNvSpPr>
            <a:spLocks noChangeArrowheads="1"/>
          </p:cNvSpPr>
          <p:nvPr/>
        </p:nvSpPr>
        <p:spPr bwMode="auto">
          <a:xfrm>
            <a:off x="1598488" y="260648"/>
            <a:ext cx="5981700" cy="33985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a_FuturaRound" pitchFamily="34" charset="-52"/>
                <a:cs typeface="Arial" pitchFamily="34" charset="0"/>
              </a:rPr>
              <a:t>Индивидуальный образовательный маршрут ребенка</a:t>
            </a:r>
            <a:endParaRPr lang="ru-RU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2360876">
            <a:off x="1377354" y="638388"/>
            <a:ext cx="341194" cy="1276796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513463" y="793844"/>
            <a:ext cx="341194" cy="1034956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71831" y="791571"/>
            <a:ext cx="341194" cy="1037229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9206165">
            <a:off x="7476947" y="650942"/>
            <a:ext cx="341194" cy="1235413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Прямоугольник 44"/>
          <p:cNvSpPr>
            <a:spLocks noChangeArrowheads="1"/>
          </p:cNvSpPr>
          <p:nvPr/>
        </p:nvSpPr>
        <p:spPr bwMode="auto">
          <a:xfrm>
            <a:off x="341200" y="1891873"/>
            <a:ext cx="1439373" cy="33270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_FuturaRound" pitchFamily="34" charset="-52"/>
                <a:cs typeface="Arial" pitchFamily="34" charset="0"/>
              </a:rPr>
              <a:t>наблюдение</a:t>
            </a:r>
            <a:endParaRPr lang="ru-RU" sz="2000" b="1" dirty="0" smtClean="0">
              <a:solidFill>
                <a:srgbClr val="C0000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1" name="Прямоугольник 44"/>
          <p:cNvSpPr>
            <a:spLocks noChangeArrowheads="1"/>
          </p:cNvSpPr>
          <p:nvPr/>
        </p:nvSpPr>
        <p:spPr bwMode="auto">
          <a:xfrm>
            <a:off x="1982573" y="1933409"/>
            <a:ext cx="1439373" cy="34408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_FuturaRound" pitchFamily="34" charset="-52"/>
                <a:cs typeface="Arial" pitchFamily="34" charset="0"/>
              </a:rPr>
              <a:t>диагностика</a:t>
            </a:r>
            <a:endParaRPr lang="ru-RU" sz="2000" b="1" dirty="0" smtClean="0">
              <a:solidFill>
                <a:srgbClr val="00B05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2" name="Прямоугольник 44"/>
          <p:cNvSpPr>
            <a:spLocks noChangeArrowheads="1"/>
          </p:cNvSpPr>
          <p:nvPr/>
        </p:nvSpPr>
        <p:spPr bwMode="auto">
          <a:xfrm>
            <a:off x="3642150" y="1896418"/>
            <a:ext cx="1803312" cy="34180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_FuturaRound" pitchFamily="34" charset="-52"/>
                <a:cs typeface="Arial" pitchFamily="34" charset="0"/>
              </a:rPr>
              <a:t>конструирование</a:t>
            </a:r>
            <a:endParaRPr lang="ru-RU" sz="2000" b="1" dirty="0" smtClean="0">
              <a:solidFill>
                <a:srgbClr val="C0000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5675660" y="1910067"/>
            <a:ext cx="1439373" cy="32815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b="1" dirty="0" smtClean="0">
                <a:solidFill>
                  <a:srgbClr val="00B050"/>
                </a:solidFill>
                <a:latin typeface="a_FuturaRound" pitchFamily="34" charset="-52"/>
                <a:cs typeface="Arial" pitchFamily="34" charset="0"/>
              </a:rPr>
              <a:t>реализация</a:t>
            </a:r>
            <a:endParaRPr lang="ru-RU" sz="2000" b="1" dirty="0" smtClean="0">
              <a:solidFill>
                <a:srgbClr val="00B05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4" name="Прямоугольник 44"/>
          <p:cNvSpPr>
            <a:spLocks noChangeArrowheads="1"/>
          </p:cNvSpPr>
          <p:nvPr/>
        </p:nvSpPr>
        <p:spPr bwMode="auto">
          <a:xfrm>
            <a:off x="7327038" y="1828180"/>
            <a:ext cx="1439373" cy="6011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_FuturaRound" pitchFamily="34" charset="-52"/>
                <a:cs typeface="Arial" pitchFamily="34" charset="0"/>
              </a:rPr>
              <a:t>Итоговая диагностика</a:t>
            </a:r>
            <a:endParaRPr lang="ru-RU" sz="2000" b="1" dirty="0" smtClean="0">
              <a:solidFill>
                <a:srgbClr val="C0000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5" name="Скругленный прямоугольник 69"/>
          <p:cNvSpPr>
            <a:spLocks noChangeArrowheads="1"/>
          </p:cNvSpPr>
          <p:nvPr/>
        </p:nvSpPr>
        <p:spPr bwMode="auto">
          <a:xfrm>
            <a:off x="3629268" y="3645024"/>
            <a:ext cx="1843484" cy="67806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err="1" smtClean="0">
                <a:solidFill>
                  <a:srgbClr val="7030A0"/>
                </a:solidFill>
                <a:latin typeface="a_FuturaRound" pitchFamily="34" charset="-52"/>
                <a:cs typeface="Arial" pitchFamily="34" charset="0"/>
              </a:rPr>
              <a:t>Портфолио</a:t>
            </a:r>
            <a:r>
              <a:rPr lang="ru-RU" sz="1600" b="1" dirty="0" smtClean="0">
                <a:solidFill>
                  <a:srgbClr val="7030A0"/>
                </a:solidFill>
                <a:latin typeface="a_FuturaRound" pitchFamily="34" charset="-52"/>
                <a:cs typeface="Arial" pitchFamily="34" charset="0"/>
              </a:rPr>
              <a:t>  ребенка</a:t>
            </a:r>
            <a:endParaRPr lang="ru-RU" sz="2000" b="1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202908" y="766551"/>
            <a:ext cx="341194" cy="1062250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7" name="Рисунок 16" descr="C:\Users\Анастасия\Desktop\Documents\2016-11-22\01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-160341" y="3806391"/>
            <a:ext cx="3257049" cy="246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397259" y="242704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41B6"/>
                </a:solidFill>
                <a:latin typeface="a_FuturaRound" pitchFamily="34" charset="-52"/>
              </a:rPr>
              <a:t>Информация содержится</a:t>
            </a:r>
            <a:endParaRPr lang="ru-RU" sz="1400" b="1" dirty="0">
              <a:solidFill>
                <a:srgbClr val="0041B6"/>
              </a:solidFill>
              <a:latin typeface="a_FuturaRound" pitchFamily="34" charset="-52"/>
            </a:endParaRPr>
          </a:p>
        </p:txBody>
      </p:sp>
      <p:sp>
        <p:nvSpPr>
          <p:cNvPr id="19" name="Стрелка вниз 18"/>
          <p:cNvSpPr/>
          <p:nvPr/>
        </p:nvSpPr>
        <p:spPr>
          <a:xfrm rot="3903111">
            <a:off x="6618810" y="1830341"/>
            <a:ext cx="281213" cy="2585586"/>
          </a:xfrm>
          <a:prstGeom prst="downArrow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7944738">
            <a:off x="2155459" y="1659355"/>
            <a:ext cx="287182" cy="2689248"/>
          </a:xfrm>
          <a:prstGeom prst="downArrow">
            <a:avLst/>
          </a:prstGeom>
          <a:solidFill>
            <a:srgbClr val="007CC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325418" y="2995797"/>
            <a:ext cx="451184" cy="504967"/>
          </a:xfrm>
          <a:prstGeom prst="downArrow">
            <a:avLst/>
          </a:prstGeom>
          <a:solidFill>
            <a:srgbClr val="007CC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99390"/>
            <a:ext cx="9144000" cy="975724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  <a:t>6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Позитивная динамика участия воспитанников в конкурсах, олимпиадах, соревнованиях. Результативность участия детей в конкурсах, олимпиадах, 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085457"/>
              </p:ext>
            </p:extLst>
          </p:nvPr>
        </p:nvGraphicFramePr>
        <p:xfrm>
          <a:off x="361665" y="1247192"/>
          <a:ext cx="8413845" cy="529835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044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46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83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567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42491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Улуус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уьуйааннарын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иитиллээччилэрин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икки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ардыларыгар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ыытыллыбыт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Сахам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сиригэр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дьыл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кэмнэрэ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Яковлев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Арылхан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7933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конкурс ДТРА «Полярная звезда»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Афанасьев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Эркин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Лауреат </a:t>
                      </a:r>
                      <a:r>
                        <a:rPr lang="en-US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7933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«Смотр песни и строя посвященный ко дню победы»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Коллективная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3507" r="3581"/>
          <a:stretch/>
        </p:blipFill>
        <p:spPr bwMode="auto">
          <a:xfrm>
            <a:off x="6893418" y="1268760"/>
            <a:ext cx="1299970" cy="179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6276"/>
          <a:stretch/>
        </p:blipFill>
        <p:spPr bwMode="auto">
          <a:xfrm>
            <a:off x="6977644" y="3067943"/>
            <a:ext cx="1131518" cy="170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10191" r="3532" b="5780"/>
          <a:stretch/>
        </p:blipFill>
        <p:spPr bwMode="auto">
          <a:xfrm rot="5400000">
            <a:off x="6644200" y="5045798"/>
            <a:ext cx="1798405" cy="12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5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736309"/>
              </p:ext>
            </p:extLst>
          </p:nvPr>
        </p:nvGraphicFramePr>
        <p:xfrm>
          <a:off x="350293" y="318827"/>
          <a:ext cx="8413845" cy="61638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044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46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83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567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05507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Кыайыы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кунугэр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аналлаах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байыаннай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хаамыы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Кустук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болох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8233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5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5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квест</a:t>
                      </a:r>
                      <a:r>
                        <a:rPr lang="ru-RU" sz="15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-игра «История моего улуса»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Команда «Оранжевых»</a:t>
                      </a:r>
                    </a:p>
                    <a:p>
                      <a:pPr algn="ctr"/>
                      <a:endParaRPr lang="ru-RU" sz="15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5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2012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видеороликов в рамках недели приветствий 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Подготовительная группа «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Кустук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«Лучший дебют дикторов»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8726" r="4515" b="5762"/>
          <a:stretch/>
        </p:blipFill>
        <p:spPr bwMode="auto">
          <a:xfrm rot="5400000">
            <a:off x="6648659" y="582062"/>
            <a:ext cx="1535313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6440" b="5792"/>
          <a:stretch/>
        </p:blipFill>
        <p:spPr bwMode="auto">
          <a:xfrm>
            <a:off x="6654369" y="1970972"/>
            <a:ext cx="1518031" cy="214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8986" r="3937" b="6679"/>
          <a:stretch/>
        </p:blipFill>
        <p:spPr bwMode="auto">
          <a:xfrm rot="5400000">
            <a:off x="6326837" y="4525900"/>
            <a:ext cx="2147332" cy="153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20765138"/>
              </p:ext>
            </p:extLst>
          </p:nvPr>
        </p:nvGraphicFramePr>
        <p:xfrm>
          <a:off x="327547" y="257610"/>
          <a:ext cx="8379725" cy="637075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105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84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09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48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3521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2018 г.</a:t>
                      </a:r>
                    </a:p>
                    <a:p>
                      <a:pPr algn="ctr"/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VI Республиканский фестиваль- конкурс «Зима начинается с Якутии» </a:t>
                      </a:r>
                    </a:p>
                    <a:p>
                      <a:pPr algn="ctr"/>
                      <a:endParaRPr lang="ru-RU" sz="1500" b="1" i="0" dirty="0" smtClean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5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Фольклорный ансамбль «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Чоргуйаана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Лауреаты 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степени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825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2019г.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VII 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Республиканский конкурс-фестиваль</a:t>
                      </a:r>
                      <a:r>
                        <a:rPr lang="ru-RU" sz="1500" b="1" i="0" baseline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«Первые шаги»</a:t>
                      </a:r>
                      <a:endParaRPr lang="ru-RU" sz="15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Фольклорный ансамбль «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Чоргуйаана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Лауреат </a:t>
                      </a:r>
                      <a:r>
                        <a:rPr lang="en-US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II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степени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729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2020г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Улуустаа5ы фестиваль «Мин </a:t>
                      </a:r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сахабын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5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Можарова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Мичийэ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Слепцова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Айыына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Сыроватская</a:t>
                      </a:r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i="0" dirty="0" err="1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Айыллаана</a:t>
                      </a:r>
                      <a:endParaRPr lang="ru-RU" sz="1500" b="1" i="0" dirty="0" smtClean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1" i="0" dirty="0" smtClean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1" i="0" dirty="0" smtClean="0">
                          <a:solidFill>
                            <a:srgbClr val="00206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участие</a:t>
                      </a:r>
                      <a:endParaRPr lang="ru-RU" sz="1500" b="1" i="0" dirty="0">
                        <a:solidFill>
                          <a:srgbClr val="00206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17621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5035" r="4023" b="7009"/>
          <a:stretch/>
        </p:blipFill>
        <p:spPr bwMode="auto">
          <a:xfrm rot="5400000">
            <a:off x="6521958" y="2634836"/>
            <a:ext cx="2084076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2834" r="6430" b="6607"/>
          <a:stretch/>
        </p:blipFill>
        <p:spPr bwMode="auto">
          <a:xfrm rot="16200000">
            <a:off x="6677647" y="4258269"/>
            <a:ext cx="1584175" cy="222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5517728"/>
            <a:ext cx="115212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" i="1" dirty="0" err="1" smtClean="0">
                <a:cs typeface="Aparajita" pitchFamily="34" charset="0"/>
              </a:rPr>
              <a:t>Можарова</a:t>
            </a:r>
            <a:r>
              <a:rPr lang="ru-RU" sz="500" i="1" dirty="0" smtClean="0">
                <a:cs typeface="Aparajita" pitchFamily="34" charset="0"/>
              </a:rPr>
              <a:t> </a:t>
            </a:r>
            <a:r>
              <a:rPr lang="ru-RU" sz="500" i="1" dirty="0" err="1" smtClean="0">
                <a:cs typeface="Aparajita" pitchFamily="34" charset="0"/>
              </a:rPr>
              <a:t>Мичийэ</a:t>
            </a:r>
            <a:endParaRPr lang="ru-RU" sz="500" i="1" dirty="0"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390050"/>
              </p:ext>
            </p:extLst>
          </p:nvPr>
        </p:nvGraphicFramePr>
        <p:xfrm>
          <a:off x="300251" y="116632"/>
          <a:ext cx="8393373" cy="644794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119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1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949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676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882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2017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конкурс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детского творчества «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Алаас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сибэккилэрэ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Афанасьев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Эркин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года,</a:t>
                      </a:r>
                    </a:p>
                    <a:p>
                      <a:pPr algn="ctr"/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Лауреат</a:t>
                      </a:r>
                      <a:r>
                        <a:rPr lang="en-US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2017 год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Таатта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Этэр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тыл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эгэлгэтэ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республиканскай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виртуальнай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хоьоон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аа5ыыта П.Н.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Тобуруокап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сааьыгар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аналлаах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Афанасьев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Эркин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года,</a:t>
                      </a: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Гран-при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714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 в Республиканском конкурсе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«Сайдыы-2018»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Николаев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Арылхан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Яковлев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Арылхан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88" y="264638"/>
            <a:ext cx="1337481" cy="184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16" y="859809"/>
            <a:ext cx="108568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21" y="2169287"/>
            <a:ext cx="1852613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\Desktop\оеи\image-23-09-20-04-41-15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4820"/>
          <a:stretch/>
        </p:blipFill>
        <p:spPr bwMode="auto">
          <a:xfrm>
            <a:off x="6585735" y="4314846"/>
            <a:ext cx="1558185" cy="23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81148538"/>
              </p:ext>
            </p:extLst>
          </p:nvPr>
        </p:nvGraphicFramePr>
        <p:xfrm>
          <a:off x="251520" y="217603"/>
          <a:ext cx="8401162" cy="66358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167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81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09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48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7493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«Осенние фантазии»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Слепцова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Айыына</a:t>
                      </a:r>
                      <a:endParaRPr lang="ru-RU" sz="1600" b="1" i="0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0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49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открытый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 </a:t>
                      </a:r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–фестиваль-конкурс «Веселый День Дошкольника»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9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Улусное финальное шоу «Чемпионат талантов» 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Воспитанники средней группы со стихотворением «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Саллаат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ырыата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Лауреаты </a:t>
                      </a: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номинации </a:t>
                      </a: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«Ай-Мастер»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9359"/>
          <a:stretch/>
        </p:blipFill>
        <p:spPr bwMode="auto">
          <a:xfrm>
            <a:off x="6588224" y="188640"/>
            <a:ext cx="1595177" cy="217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17" y="2360814"/>
            <a:ext cx="1691589" cy="214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630" y="4653136"/>
            <a:ext cx="1574363" cy="20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4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49609321"/>
              </p:ext>
            </p:extLst>
          </p:nvPr>
        </p:nvGraphicFramePr>
        <p:xfrm>
          <a:off x="191069" y="221693"/>
          <a:ext cx="8461612" cy="642476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2847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8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09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975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98426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Республиканские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Ойунские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чтения «Мин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ырыам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ылланыа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мин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аатым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ааттанныа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Воспитанники средней группы со стихотворением «Саха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саллаатын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ырыата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Гран-при, диплом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9051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Всероссийский конкурс поделок из природного материала «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Самоделкин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Шахурдин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Дьулустан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1ст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72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2019г.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Республиканский конкурс творческих исполнителей «Академия талантов»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Михлеев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Алтн</a:t>
                      </a: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2876" r="6885" b="2685"/>
          <a:stretch/>
        </p:blipFill>
        <p:spPr bwMode="auto">
          <a:xfrm>
            <a:off x="6732240" y="4509120"/>
            <a:ext cx="1464510" cy="208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66" y="2420888"/>
            <a:ext cx="1368152" cy="19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1\Desktop\рабочий стол\Desktop\Уопсай докумуоннар ОБР\аннуш\достижения детей\чурапч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1464510" cy="20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5943" y="244141"/>
            <a:ext cx="8739051" cy="6470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об образовании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(копии дипломов об образовании)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3727" r="5156" b="3928"/>
          <a:stretch/>
        </p:blipFill>
        <p:spPr bwMode="auto">
          <a:xfrm rot="16200000">
            <a:off x="2492773" y="683691"/>
            <a:ext cx="4086447" cy="55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Владимир\Desktop\5dfefd9578983b3327a5b61a6d2e8d8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9987">
            <a:off x="-298068" y="4031540"/>
            <a:ext cx="3193576" cy="319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6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298565"/>
              </p:ext>
            </p:extLst>
          </p:nvPr>
        </p:nvGraphicFramePr>
        <p:xfrm>
          <a:off x="395535" y="260648"/>
          <a:ext cx="8280921" cy="626469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2129"/>
                <a:gridCol w="2376264"/>
                <a:gridCol w="2376264"/>
                <a:gridCol w="2376264"/>
              </a:tblGrid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конкурс чтецов «Радуга добра»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intsagram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Айыллаана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Сыроватская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Седалищев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Егор,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Холмогоров Данил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конкурс «Тыл 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хоьуун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Холмогоров Данил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детский фестиваль народов мира 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Fireflies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en-US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Пухов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Артур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стих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Grannys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can and rat»</a:t>
                      </a:r>
                    </a:p>
                    <a:p>
                      <a:pPr algn="ctr"/>
                      <a:endParaRPr lang="en-US" sz="1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III 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</a:p>
                    <a:p>
                      <a:pPr algn="ctr"/>
                      <a:endParaRPr lang="ru-RU" sz="14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155277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34" y="1249950"/>
            <a:ext cx="1729055" cy="115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6" y="2708919"/>
            <a:ext cx="2242350" cy="144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1\Desktop\Documents\ААГ\сертификаты\Инара англ дипл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34" y="4437112"/>
            <a:ext cx="1424774" cy="20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00783"/>
              </p:ext>
            </p:extLst>
          </p:nvPr>
        </p:nvGraphicFramePr>
        <p:xfrm>
          <a:off x="251520" y="260648"/>
          <a:ext cx="8496944" cy="66407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080120"/>
                <a:gridCol w="2376264"/>
                <a:gridCol w="2304256"/>
                <a:gridCol w="2736304"/>
              </a:tblGrid>
              <a:tr h="20402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итогам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года номинация «Творческая группа»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Старшая группа «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Сулусчаан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победители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4022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детский фестиваль народов мира  «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Fireflies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Пухов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Артур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стих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en-US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Grannys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can and rat»</a:t>
                      </a:r>
                    </a:p>
                    <a:p>
                      <a:pPr algn="ctr"/>
                      <a:endParaRPr lang="en-US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Номинация «Точность передачи поэтической интонации»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4022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конкурс рисунков  «Зеленая планета глазами детей»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Яковлева Маша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1204"/>
            <a:ext cx="2624843" cy="19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1\Desktop\Documents\ААГ\сертификаты\Артур англ серти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07" y="2420888"/>
            <a:ext cx="2647606" cy="18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r="8041"/>
          <a:stretch/>
        </p:blipFill>
        <p:spPr bwMode="auto">
          <a:xfrm>
            <a:off x="6731641" y="4869160"/>
            <a:ext cx="1303737" cy="208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5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767234"/>
              </p:ext>
            </p:extLst>
          </p:nvPr>
        </p:nvGraphicFramePr>
        <p:xfrm>
          <a:off x="251520" y="260648"/>
          <a:ext cx="8640960" cy="619268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24136"/>
                <a:gridCol w="2376264"/>
                <a:gridCol w="2232248"/>
                <a:gridCol w="2808312"/>
              </a:tblGrid>
              <a:tr h="20642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поделок из природного материала «</a:t>
                      </a:r>
                      <a:r>
                        <a:rPr lang="ru-RU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Самоделкин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Ча5аан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Айталы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642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422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8" b="13341"/>
          <a:stretch/>
        </p:blipFill>
        <p:spPr bwMode="auto">
          <a:xfrm>
            <a:off x="6516216" y="260648"/>
            <a:ext cx="1656184" cy="208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516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68" y="0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Динамика снижения заболеваемости детей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97862" y="586236"/>
            <a:ext cx="4751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_FuturaRound" pitchFamily="34" charset="-52"/>
                <a:cs typeface="Calibri" pitchFamily="34" charset="0"/>
              </a:rPr>
              <a:t>Состояние здоровья воспитанников</a:t>
            </a:r>
            <a:endParaRPr lang="ru-RU" sz="9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52651875"/>
              </p:ext>
            </p:extLst>
          </p:nvPr>
        </p:nvGraphicFramePr>
        <p:xfrm>
          <a:off x="152400" y="924790"/>
          <a:ext cx="8737599" cy="19382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94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1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16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0209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Группа здоровья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2018-2019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2019-2020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0130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(здоровые дети)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10,7%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10,3%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14,2%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7438">
                <a:tc>
                  <a:txBody>
                    <a:bodyPr/>
                    <a:lstStyle/>
                    <a:p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(дети с морфофункциональными заболеваниями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78.5%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72,4%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60,7%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974">
                <a:tc>
                  <a:txBody>
                    <a:bodyPr/>
                    <a:lstStyle/>
                    <a:p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(дети с хроническими заболеваниями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10,7%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17,2 </a:t>
                      </a: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25%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8497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IV-V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(дети-инвалиды)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46339" y="2937190"/>
            <a:ext cx="54808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_FuturaRound" pitchFamily="34" charset="-52"/>
                <a:cs typeface="Calibri" pitchFamily="34" charset="0"/>
              </a:rPr>
              <a:t>Пропуск дней одним ребенком по заболеваемости</a:t>
            </a:r>
            <a:endParaRPr lang="ru-RU" sz="9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504266"/>
              </p:ext>
            </p:extLst>
          </p:nvPr>
        </p:nvGraphicFramePr>
        <p:xfrm>
          <a:off x="239247" y="3275744"/>
          <a:ext cx="8650751" cy="117387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2877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02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16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11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79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Пропуск дней одним ребенком по заболеваемости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2018-2019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2019-2020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000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Всего воспитанников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4926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Заболеваемость в </a:t>
                      </a:r>
                      <a:r>
                        <a:rPr kumimoji="0" lang="ru-R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детоднях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на 1ребенка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02517" y="4516022"/>
            <a:ext cx="5904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_FuturaRound" pitchFamily="34" charset="-52"/>
                <a:cs typeface="Calibri" pitchFamily="34" charset="0"/>
              </a:rPr>
              <a:t>Данные физического развития детей </a:t>
            </a:r>
            <a:endParaRPr lang="ru-RU" sz="9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15997"/>
              </p:ext>
            </p:extLst>
          </p:nvPr>
        </p:nvGraphicFramePr>
        <p:xfrm>
          <a:off x="424946" y="4871380"/>
          <a:ext cx="8352928" cy="18595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78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13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15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19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370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2018-2019 год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2019-2020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2020-2021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Всего воспитанников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с дефицитом веса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с избытком веса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низкого роста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1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с основной характеристикой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91072"/>
            <a:ext cx="9144000" cy="9178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BA1306"/>
                </a:solidFill>
                <a:latin typeface="a_FuturaRound" pitchFamily="34" charset="-52"/>
              </a:rPr>
              <a:t>Паспорт  здоровья  ребенка</a:t>
            </a:r>
            <a:r>
              <a:rPr lang="ru-RU" sz="2800" b="1" dirty="0" smtClean="0">
                <a:solidFill>
                  <a:srgbClr val="00B050"/>
                </a:solidFill>
                <a:latin typeface="a_FuturaRound" pitchFamily="34" charset="-52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a_FuturaRound" pitchFamily="34" charset="-52"/>
              </a:rPr>
            </a:br>
            <a:r>
              <a:rPr lang="ru-RU" sz="1800" b="1" dirty="0" smtClean="0">
                <a:solidFill>
                  <a:srgbClr val="00B050"/>
                </a:solidFill>
                <a:latin typeface="a_FuturaRound" pitchFamily="34" charset="-52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a_FuturaRound" pitchFamily="34" charset="-52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_FuturaRound" pitchFamily="34" charset="-52"/>
              </a:rPr>
              <a:t>Анализ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_FuturaRound" pitchFamily="34" charset="-52"/>
              </a:rPr>
              <a:t> посещаемости  и  заболеваемости  воспитанников</a:t>
            </a:r>
            <a:r>
              <a:rPr lang="ru-RU" sz="1100" dirty="0" smtClean="0">
                <a:solidFill>
                  <a:schemeClr val="tx1"/>
                </a:solidFill>
                <a:latin typeface="a_FuturaRound" pitchFamily="34" charset="-52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a_FuturaRound" pitchFamily="34" charset="-52"/>
              </a:rPr>
            </a:br>
            <a:endParaRPr lang="ru-RU" sz="1100" dirty="0">
              <a:solidFill>
                <a:schemeClr val="tx1"/>
              </a:solidFill>
              <a:latin typeface="a_FuturaRound" pitchFamily="34" charset="-52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12143521"/>
              </p:ext>
            </p:extLst>
          </p:nvPr>
        </p:nvGraphicFramePr>
        <p:xfrm>
          <a:off x="702862" y="1108880"/>
          <a:ext cx="7786048" cy="16829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4225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6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40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08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18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93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Среднесписочный состав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Посещено д/д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Пропущено по болезни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всего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за год на                                     1 ребенка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2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2018-2019</a:t>
                      </a:r>
                      <a:endParaRPr lang="ru-RU" sz="11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2019-2020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3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2020-2021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47</a:t>
                      </a: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0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287781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</a:rPr>
              <a:t>Анализ уровня здоровья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a_FuturaRound" pitchFamily="34" charset="-52"/>
              </a:rPr>
              <a:t> </a:t>
            </a:r>
            <a:endParaRPr lang="ru-RU" sz="1400" dirty="0">
              <a:solidFill>
                <a:prstClr val="black"/>
              </a:solidFill>
              <a:latin typeface="a_FuturaRound" pitchFamily="34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053991"/>
              </p:ext>
            </p:extLst>
          </p:nvPr>
        </p:nvGraphicFramePr>
        <p:xfrm>
          <a:off x="696035" y="3262941"/>
          <a:ext cx="7820168" cy="14199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9921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37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38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03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4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Количество детей на конец года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Количество детей ни разу не болевших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Индекс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2018– 2019</a:t>
                      </a:r>
                      <a:endParaRPr lang="ru-RU" sz="11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7,1%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2019- 2020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13,7%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2020-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2021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21,4%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flipH="1">
            <a:off x="-1" y="470468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</a:rPr>
              <a:t>Индекс здоровья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895729"/>
              </p:ext>
            </p:extLst>
          </p:nvPr>
        </p:nvGraphicFramePr>
        <p:xfrm>
          <a:off x="710959" y="5065065"/>
          <a:ext cx="7805244" cy="16103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1201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98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98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98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0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840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270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Учебный</a:t>
                      </a:r>
                      <a:r>
                        <a:rPr lang="ru-RU" sz="1100" baseline="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Количество воспитанников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Группа здоровья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III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IV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1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2018-2019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--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2019- 2020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--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2020- 2021</a:t>
                      </a:r>
                      <a:endParaRPr lang="ru-RU" sz="12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---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9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648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План   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оздоровительно-профилактической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 работы</a:t>
            </a:r>
            <a:endParaRPr lang="ru-RU" sz="1600" b="1" dirty="0">
              <a:solidFill>
                <a:srgbClr val="C00000"/>
              </a:solidFill>
              <a:latin typeface="a_FuturaRound" pitchFamily="34" charset="-52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В  подготовительной группе  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МБДОУ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«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ЦРР-д/с «</a:t>
            </a:r>
            <a:r>
              <a:rPr lang="ru-RU" sz="1600" b="1" dirty="0" err="1">
                <a:solidFill>
                  <a:srgbClr val="C00000"/>
                </a:solidFill>
                <a:latin typeface="a_FuturaRound" pitchFamily="34" charset="-52"/>
              </a:rPr>
              <a:t>Чуораанчык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»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a_FuturaRound" pitchFamily="34" charset="-52"/>
              </a:rPr>
              <a:t>с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Чурапча 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на  2020-2021  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учебный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год</a:t>
            </a:r>
            <a:endParaRPr lang="ru-RU" sz="1600" b="1" dirty="0">
              <a:solidFill>
                <a:srgbClr val="C00000"/>
              </a:solidFill>
              <a:latin typeface="a_FuturaRound" pitchFamily="34" charset="-52"/>
            </a:endParaRPr>
          </a:p>
        </p:txBody>
      </p:sp>
      <p:graphicFrame>
        <p:nvGraphicFramePr>
          <p:cNvPr id="3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28042623"/>
              </p:ext>
            </p:extLst>
          </p:nvPr>
        </p:nvGraphicFramePr>
        <p:xfrm>
          <a:off x="215818" y="844645"/>
          <a:ext cx="8712361" cy="589469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8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75200">
                  <a:extLst>
                    <a:ext uri="{9D8B030D-6E8A-4147-A177-3AD203B41FA5}">
                      <a16:colId xmlns="" xmlns:a16="http://schemas.microsoft.com/office/drawing/2014/main" val="3070164776"/>
                    </a:ext>
                  </a:extLst>
                </a:gridCol>
                <a:gridCol w="3538941">
                  <a:extLst>
                    <a:ext uri="{9D8B030D-6E8A-4147-A177-3AD203B41FA5}">
                      <a16:colId xmlns="" xmlns:a16="http://schemas.microsoft.com/office/drawing/2014/main" val="861548414"/>
                    </a:ext>
                  </a:extLst>
                </a:gridCol>
              </a:tblGrid>
              <a:tr h="280219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№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Виды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Особенности организации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Медико-профилактические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437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Закаливание  в соответствии с медицинскими показаниями</a:t>
                      </a:r>
                      <a:endParaRPr lang="ru-RU" sz="1050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1957">
                <a:tc>
                  <a:txBody>
                    <a:bodyPr/>
                    <a:lstStyle/>
                    <a:p>
                      <a:pPr marL="57150" indent="-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Обширное умывание после дневного сна (мытье рук до локтя)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7780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5778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2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Контрастное обливание ног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7780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Сухое обтирание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873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2563" algn="l"/>
                        </a:tabLs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Ходьба босиком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Облегченная одежда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Воздушные ванны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Прогулка на воздухе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день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Гимнастика после сна в постели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871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9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Хождение по доске с ребристой поверхностью и дорожкам нестандартного типа с целью закаливания и профилактики плоскостопия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1429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AE2C12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Профилактические мероприятия</a:t>
                      </a:r>
                      <a:endParaRPr lang="ru-RU" sz="1050" dirty="0">
                        <a:solidFill>
                          <a:srgbClr val="AE2C12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Витаминотерапия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 (осень, весна)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Витаминизация 3-х блюд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Употребление </a:t>
                      </a: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фитоцидов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(лук, чеснок)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осенне-зимний период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Полоскание рта после еды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4487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Ароматерапия чесноком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 в период заболеваемости гриппа и ОРЗ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Профилактические прививки</a:t>
                      </a:r>
                      <a:endParaRPr lang="ru-RU" sz="105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сезонные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Проветривание по графику</a:t>
                      </a:r>
                      <a:endParaRPr lang="ru-RU" sz="105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1429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Медицинские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Мониторинг здоровья дошкольников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 течение года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Плановые медицинские осмотры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Антропометрические измерения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Профилактические прививки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Кварцевание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Организация и контроль питания детей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Ингаляции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 назначению врача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Физио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-процедуры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 назначению врача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66028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9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Массаж 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 назначению врача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4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67698713"/>
              </p:ext>
            </p:extLst>
          </p:nvPr>
        </p:nvGraphicFramePr>
        <p:xfrm>
          <a:off x="237068" y="372530"/>
          <a:ext cx="8644466" cy="629074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09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03333">
                  <a:extLst>
                    <a:ext uri="{9D8B030D-6E8A-4147-A177-3AD203B41FA5}">
                      <a16:colId xmlns="" xmlns:a16="http://schemas.microsoft.com/office/drawing/2014/main" val="3167788401"/>
                    </a:ext>
                  </a:extLst>
                </a:gridCol>
                <a:gridCol w="2531534">
                  <a:extLst>
                    <a:ext uri="{9D8B030D-6E8A-4147-A177-3AD203B41FA5}">
                      <a16:colId xmlns="" xmlns:a16="http://schemas.microsoft.com/office/drawing/2014/main" val="1680580325"/>
                    </a:ext>
                  </a:extLst>
                </a:gridCol>
              </a:tblGrid>
              <a:tr h="314154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A61A3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Физкультурно-оздоровительные</a:t>
                      </a:r>
                      <a:endParaRPr lang="ru-RU" sz="1400" dirty="0">
                        <a:solidFill>
                          <a:srgbClr val="A61A3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Утренняя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Зрительная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177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Пальчиковая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177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Дыхательная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177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2878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780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Коррегирующие</a:t>
                      </a: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упражнения (улучшение осанки, плоскостопие, зрение)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Элементы точечного массажа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не реже 1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Динамические паузы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Релаксация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Музыкотерапия 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2222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Светотерапия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9410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Психотерапия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9410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Сказкотерапия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Логоритмика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5426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Образовательные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964419">
                <a:tc>
                  <a:txBody>
                    <a:bodyPr/>
                    <a:lstStyle/>
                    <a:p>
                      <a:pPr marL="358775" indent="-244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9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Привитие культурно-гигиенических навыков и основ здорового образа жизни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8775" indent="-1809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7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0878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 Мониторинг   удовлетворенности   родителей  качеством 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предоставляемых   услуг  педагога  законных  представителей 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качеством  предоставляемых  услуг  педагога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42247" y="956733"/>
            <a:ext cx="8639285" cy="57403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latin typeface="a_FuturaRound" pitchFamily="34" charset="-52"/>
              </a:rPr>
              <a:t>	</a:t>
            </a:r>
            <a:r>
              <a:rPr lang="ru-RU" sz="1800" dirty="0" smtClean="0">
                <a:solidFill>
                  <a:srgbClr val="C00000"/>
                </a:solidFill>
                <a:latin typeface="a_FuturaRound" pitchFamily="34" charset="-52"/>
              </a:rPr>
              <a:t>	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определению рейтинга педагога проведено анкетирование родителей и педагогов ДОУ, выявлено что педагог пользуется любовью, уважением и авторитетом среди воспитанников, родителей и коллег.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dirty="0" smtClean="0">
                <a:solidFill>
                  <a:srgbClr val="324057"/>
                </a:solidFill>
                <a:latin typeface="Times New Roman" pitchFamily="18" charset="0"/>
                <a:cs typeface="Times New Roman" pitchFamily="18" charset="0"/>
              </a:rPr>
              <a:t>Итоги анкетирования родителей (анкету заполнили 30 родителей) </a:t>
            </a:r>
            <a:r>
              <a:rPr lang="ru-RU" sz="1600" b="1" dirty="0" smtClean="0">
                <a:solidFill>
                  <a:srgbClr val="324057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32405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Анкета № 1</a:t>
            </a:r>
            <a:endParaRPr lang="ru-RU" sz="16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Ваш ребёнок ходит в детский сад: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удовольствием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Через силу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 слезами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Редко с удовольствием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2. Работа педагогов в группе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Устраивает Вас полностью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Устраивает частично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 устраивает совсем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Считаете ли Вы, что в детском саду дети: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Получают интересные знания и навыки культурного общения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Получают, но недостаточно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Получают вредную информацию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Затрудняюсь ответить</a:t>
            </a:r>
          </a:p>
          <a:p>
            <a:endParaRPr lang="ru-RU" sz="1400" dirty="0">
              <a:latin typeface="a_FuturaRoun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124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26709" y="176147"/>
            <a:ext cx="8680224" cy="6470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endParaRPr lang="ru-RU" sz="1800" dirty="0" smtClean="0">
              <a:latin typeface="a_FuturaRound" pitchFamily="34" charset="-52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Информацию о детском саде получаю: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официального сайта д/с,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инстаграмм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- 28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наглядной информации ДОУ - 23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 слов воспитателя - 20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других родителей - 3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собраниях - 17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ребёнка -5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5. Спокойно ли вы ходите на работу: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Частично </a:t>
            </a:r>
          </a:p>
          <a:p>
            <a:pPr lvl="0">
              <a:spcBef>
                <a:spcPts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С каким настроением посещает Ваш ребёнок детский сад: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Хорошим - 25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Разным - 4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Отрицательным </a:t>
            </a:r>
          </a:p>
          <a:p>
            <a:pPr lvl="0">
              <a:spcBef>
                <a:spcPts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Отношение ребёнка к своему воспитателю: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Положительное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Разное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Отрицательное </a:t>
            </a:r>
          </a:p>
          <a:p>
            <a:endParaRPr lang="ru-RU" sz="1600" dirty="0">
              <a:latin typeface="a_FuturaRoun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354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22104" y="97555"/>
            <a:ext cx="277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Анкета № 2 </a:t>
            </a:r>
            <a:endParaRPr lang="ru-RU" sz="900" u="sng" dirty="0" smtClean="0">
              <a:solidFill>
                <a:srgbClr val="002060"/>
              </a:solidFill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062251"/>
              </p:ext>
            </p:extLst>
          </p:nvPr>
        </p:nvGraphicFramePr>
        <p:xfrm>
          <a:off x="144054" y="461943"/>
          <a:ext cx="8813802" cy="2699004"/>
        </p:xfrm>
        <a:graphic>
          <a:graphicData uri="http://schemas.openxmlformats.org/drawingml/2006/table">
            <a:tbl>
              <a:tblPr>
                <a:effectLst/>
                <a:tableStyleId>{616DA210-FB5B-4158-B5E0-FEB733F419BA}</a:tableStyleId>
              </a:tblPr>
              <a:tblGrid>
                <a:gridCol w="58246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16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16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59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«да»</a:t>
                      </a:r>
                      <a:endParaRPr lang="ru-RU" sz="1100" b="1" dirty="0">
                        <a:solidFill>
                          <a:srgbClr val="00B050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«нет»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1B6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«не всегда»</a:t>
                      </a:r>
                      <a:endParaRPr lang="ru-RU" sz="1100" b="1" dirty="0">
                        <a:solidFill>
                          <a:srgbClr val="0041B6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Внимателен к детям и родителям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Доброжелателен в общении с родителями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Старается помочь решить проблемы семейного воспитания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Читает лекции по вопросам воспитания для родителей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Организует совместные дела и отдых детей и родителей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Посещает семьи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•с целью изучения условий жизни детей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•с целью изучения морального климата семьи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•консультации для родителей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 Помогает правильно решить проблему развития интересов детей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054" y="3381345"/>
            <a:ext cx="8813800" cy="3293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результатам анкетирования выявлено, воспитатель обладает такими </a:t>
            </a: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базовыми компетенциями педагога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как: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интерес к внутреннему миру воспитанников;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открытость к принятию других позиций, точек зрения;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общая культура определяет её характер и стиль педагогической деятельности;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позитивная направленность на педагогическую деятельность;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уверенность в себе и в своих силах;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умение обеспечить успех в деятельности;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сочетание теоретического знания с видением его практического применения;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способность педагога к взаимопониманию, установлению отношений сотрудничества, способность слушать и чувствовать, выяснять интересы и потребности коллег;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обеспечивает постоянный профессиональный рост и творческий подход к педагогической деятельности</a:t>
            </a: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195" y="359952"/>
            <a:ext cx="8559548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об образовании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(копии дипломов об образовании</a:t>
            </a:r>
            <a:r>
              <a:rPr lang="ru-RU" sz="3200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FF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2884" r="4792" b="2850"/>
          <a:stretch/>
        </p:blipFill>
        <p:spPr bwMode="auto">
          <a:xfrm rot="16200000">
            <a:off x="2560536" y="543920"/>
            <a:ext cx="4022929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Владимир\Desktop\5dfefd9578983b3327a5b61a6d2e8d8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9987" flipH="1">
            <a:off x="5748961" y="4177695"/>
            <a:ext cx="3704591" cy="319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93134"/>
            <a:ext cx="9144000" cy="711200"/>
          </a:xfrm>
        </p:spPr>
        <p:txBody>
          <a:bodyPr>
            <a:noAutofit/>
          </a:bodyPr>
          <a:lstStyle/>
          <a:p>
            <a:pPr lvl="0" algn="ctr"/>
            <a:r>
              <a:rPr lang="ru-RU" sz="2400" b="1" cap="none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работы с родителями на 2020-2021 учебный год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59580417"/>
              </p:ext>
            </p:extLst>
          </p:nvPr>
        </p:nvGraphicFramePr>
        <p:xfrm>
          <a:off x="151137" y="620688"/>
          <a:ext cx="8813350" cy="612584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725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02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5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76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7606"/>
                <a:gridCol w="1077606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проведения мероприятия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проведения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платформа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8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Оформление «Уголка для родителей»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педагогических знаний среди родителей.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Активизация родительского внимания к вопросам воспитания, жизни ребенка в детском саду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Дистанционное</a:t>
                      </a:r>
                      <a:endParaRPr lang="sah-RU" sz="1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Мапа.рус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Официальный сайт ДОУ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4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Анкетирование «Давайте познакомимся»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Получение и анализ первичной информации о ребенке и его семье.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mail.ru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4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Памятка для родителей «Возрастные особенности детей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шестого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 жизни». Анкетирование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-Знакомство родителей с психологическими и возрастными особенностями детей.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Логопед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Родители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консультация для родителей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1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80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Развлечение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«Золотая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осени»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-Демонстрация творческих способностей детей, родителей.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Развитие эмоционально-насыщенного взаимодействия родителей, детей работников детского сада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конкурс для детей и родителей «Осенняя фантазия»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Whatsapp</a:t>
                      </a:r>
                      <a:endParaRPr lang="en-US" sz="1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4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Групповое родительское собрание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-Знакомство родителей с правилами посещения детского сада; с задачами воспитания на учебный год; с психологическими и возрастными особенностями детей.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Выбор родительского комитета группы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Дистанционное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Zoom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Выставка «Я, и моя семья»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«Наши спортивные достижения» 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-Роль семьи в передаче системы ценностей от поколения к поколению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-Изучить историю своей семьи(родословную)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-Создать рисунки поделки «Моя семья»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Пропаганда здорового образа жизни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Дистанционное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5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17230"/>
              </p:ext>
            </p:extLst>
          </p:nvPr>
        </p:nvGraphicFramePr>
        <p:xfrm>
          <a:off x="282053" y="183232"/>
          <a:ext cx="8543501" cy="671756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594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4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7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58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5849"/>
                <a:gridCol w="1075849"/>
              </a:tblGrid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фотовыставка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Баай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Байанай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родительского участия в жизни детского сада, воспитании ребенка.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Создание атмосферы общности интересов детей, родителей и коллектива детского сада.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октябрь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100" b="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концерт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для мам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Ийэ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баар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буолан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творческих способностей детей, сформированных творческих умений и навыков.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эмоционально-насыщенного взаимодействия мам, детей, работников детского сада.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октябрь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  <a:r>
                        <a:rPr lang="ru-RU" sz="10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11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Беседа о здоровье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-Привлечение родительского интереса к здоровому образу жизни.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внимания коллектив детского сада к вопросам сохранения и укрепления здоровья детей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ноябрь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Медсестра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zoom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«Здоровый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образ жизни»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Привлечение родительского интереса к здоровому образу жизни.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Распространение педагогических знаний среди родителей.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ноябрь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раздача памятки</a:t>
                      </a: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«Что такое ЗОЖ»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-Пропаганда здорового образа жизни.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Привлечение внимания семьи к вопросам оздоровления детей в домашних условиях</a:t>
                      </a:r>
                      <a:endParaRPr lang="ru-RU" sz="9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ноябрь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5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«Что подарит Дед Мороз»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Как дарить новогодние подарки.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Знакомство родителей с интересными вариантами оформления и вручения новогодних подарков.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Обогащение отношений детей и родителей опытом эмоционального общения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en-US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Видеоролик «Новогодние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 поздравления «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-Создание атмосферы ожидания праздника в детском саду.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взаимодействия детского сада и родителей при подготовке к Новому году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Через </a:t>
                      </a:r>
                      <a:r>
                        <a:rPr lang="en-US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IT</a:t>
                      </a:r>
                      <a:r>
                        <a:rPr lang="en-US" sz="1050" baseline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50" baseline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приложения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творческих семейных работ «Ёлочная игрушка»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-Создание общих творческих интересов у ребенка и родителя для укрепления; отношений в семье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-Объединение и сплочение детей и родителей;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творческого взаимодействия родителей и детей.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5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en-US" sz="105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3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238753"/>
              </p:ext>
            </p:extLst>
          </p:nvPr>
        </p:nvGraphicFramePr>
        <p:xfrm>
          <a:off x="107504" y="54344"/>
          <a:ext cx="8928991" cy="682926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780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7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7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14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8523"/>
                <a:gridCol w="936103"/>
              </a:tblGrid>
              <a:tr h="956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Новогодний утренник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-Демонстрация творческих способностей детей, сформированных творческих умений и навыков.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эмоционально-насыщенного взаимодействия родителей, детей, работников детского сада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Логопед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1000" b="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Официальный сайт ДО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Танха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ыйа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-Привлечения родителей к проведению «</a:t>
                      </a:r>
                      <a:r>
                        <a:rPr lang="ru-RU" sz="10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Танха</a:t>
                      </a: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ыйа</a:t>
                      </a: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январь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5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Групповое родительское собрание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-Знакомство родителей с промежуточными результатами воспитательной образовательной работы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педагогических умений родителей.</a:t>
                      </a:r>
                      <a:endParaRPr lang="ru-RU" sz="10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январь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Логопед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психолог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zoom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3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«Мир увлечений» выставка коллекций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-Привлечение родителей.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февраль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5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рисунков «Лучше папы друга нет»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уважительного отношения детского сада к роли отца в воспитании ребенка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- Формирование атмосферы общности интересов детей, родителей и коллектива детского сада.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февраль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3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Спортивные соревнования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Дню защитника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Отечества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(видеоролик)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-Совершенствование уровня включенности родителей в работу детского сада.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Пропаганда активных форм отдыха.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февраль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1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Конкурс рисунков «Мама, мамочка, мамуля»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уважительного отношения детского сада к семейным ценностям.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позитивного отношения родителей к детскому саду.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март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60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Утренник к «Дню 8 марта»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Тематическая выставка семейных поделок «Золотые руки наших мам»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-Демонстрация творческих способностей детей, сформированных творческих умений и навыков.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- Развитие эмоционально-насыщенного внимания родителей к потребностям и интересам ребенка.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Практическая помощь родителям детского </a:t>
                      </a:r>
                      <a:r>
                        <a:rPr lang="ru-RU" sz="9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сада</a:t>
                      </a:r>
                      <a:endParaRPr lang="ru-RU" sz="9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март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9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 инструкторы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9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56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Фольклорное развлечение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«Широкая Масленица»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-Развитие эмоционально- насыщенного взаимодействия родителей, детей и работников детского сада.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Формирование положительного имиджа детского сада.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март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педагоги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812835"/>
              </p:ext>
            </p:extLst>
          </p:nvPr>
        </p:nvGraphicFramePr>
        <p:xfrm>
          <a:off x="268406" y="264236"/>
          <a:ext cx="8696083" cy="526132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22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28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15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3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3080"/>
                <a:gridCol w="1073080"/>
              </a:tblGrid>
              <a:tr h="542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логопеда и психолога для родителей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-Внедрение в практику семейного воспитания форм и методов работы взаимодействию взрослого с ребенком.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апрель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индивидуально</a:t>
                      </a: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Zoom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1000" b="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6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Проведение субботника по благоустройству территории детского сада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Формирование командного духа среди родителей.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Консолидация усилий работников детского сада и родителей по благоустройству территории детского сада.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-Формирование положительных взаимоотношений между коллективом детского сада и родителями.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апрель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C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 соблюдением безопасности и дистанции друг от друга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«Ребенок на дороге»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-Реализация единого воспитательного подхода при обучении ребенка правилам дорожного движения в детском саду и дома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апрель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Instagram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Whatsapp</a:t>
                      </a: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8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Групповое родительское собрание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Подведение итогов воспитательной образовательной работы за учебный год.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май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  <a:r>
                        <a:rPr lang="ru-RU" sz="10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Ст.воспит</a:t>
                      </a: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педагоги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zoom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Анкетирование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«По результатам года»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-Определение успешных мероприятий и форм работы с семьей в прошедшем году.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Выявление и анализ причин неудовлетворенности родителей воспитанием и обучением в детском саду.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Определение основного содержания работы с родителями на новый учебный год.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май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педагоги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Google </a:t>
                      </a: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формы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8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Ысыах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-Привлечение родителей к проведению национального праздника «Ысыах»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-Конкурс запевал осуохай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-Национальный костюм</a:t>
                      </a:r>
                      <a:endParaRPr lang="ru-RU" sz="10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май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Родители 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дистанционно</a:t>
                      </a: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a_FuturaRound" pitchFamily="34" charset="-52"/>
                          <a:ea typeface="Calibri"/>
                          <a:cs typeface="Times New Roman" pitchFamily="18" charset="0"/>
                        </a:rPr>
                        <a:t>youtobe</a:t>
                      </a:r>
                      <a:endParaRPr lang="en-US" sz="10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3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0844" y="157576"/>
            <a:ext cx="7467600" cy="4180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 с  родителями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1" y="761984"/>
            <a:ext cx="4140744" cy="268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Users\1\Desktop\оеи\еи\image-28-09-20-03-17-2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9" b="43492"/>
          <a:stretch/>
        </p:blipFill>
        <p:spPr bwMode="auto">
          <a:xfrm>
            <a:off x="4860032" y="762135"/>
            <a:ext cx="3844558" cy="272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оеи\еи\image-28-09-20-03-17-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0" b="40700"/>
          <a:stretch/>
        </p:blipFill>
        <p:spPr bwMode="auto">
          <a:xfrm>
            <a:off x="368356" y="3706650"/>
            <a:ext cx="4054385" cy="289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оеи\еи\image-28-09-20-03-17-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 b="41720"/>
          <a:stretch/>
        </p:blipFill>
        <p:spPr bwMode="auto">
          <a:xfrm>
            <a:off x="4919048" y="3741202"/>
            <a:ext cx="3816424" cy="28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оеи\еи\image-28-09-20-03-16-2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1" b="43436"/>
          <a:stretch/>
        </p:blipFill>
        <p:spPr bwMode="auto">
          <a:xfrm>
            <a:off x="323528" y="409794"/>
            <a:ext cx="5143500" cy="2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оеи\еи\image-28-09-20-03-16-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9" b="45224"/>
          <a:stretch/>
        </p:blipFill>
        <p:spPr bwMode="auto">
          <a:xfrm>
            <a:off x="323528" y="3501008"/>
            <a:ext cx="5143500" cy="309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оеи\еи\image-28-09-20-03-16-1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6354" r="13984" b="40462"/>
          <a:stretch/>
        </p:blipFill>
        <p:spPr bwMode="auto">
          <a:xfrm>
            <a:off x="5614142" y="409794"/>
            <a:ext cx="3250729" cy="368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\Desktop\оеи\еи\image-28-09-20-03-17-2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8" b="47131"/>
          <a:stretch/>
        </p:blipFill>
        <p:spPr bwMode="auto">
          <a:xfrm>
            <a:off x="5566520" y="4352670"/>
            <a:ext cx="3361874" cy="21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7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оеи\еи\image-28-09-20-03-16-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0" b="28784"/>
          <a:stretch/>
        </p:blipFill>
        <p:spPr bwMode="auto">
          <a:xfrm>
            <a:off x="4770022" y="3286663"/>
            <a:ext cx="3384376" cy="32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оеи\еи\image-28-09-20-03-16-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1" r="27930" b="27693"/>
          <a:stretch/>
        </p:blipFill>
        <p:spPr bwMode="auto">
          <a:xfrm>
            <a:off x="1295636" y="273920"/>
            <a:ext cx="2592288" cy="35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Desktop\оеи\еи\image-28-09-20-03-17-2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2" b="44625"/>
          <a:stretch/>
        </p:blipFill>
        <p:spPr bwMode="auto">
          <a:xfrm>
            <a:off x="683568" y="4033211"/>
            <a:ext cx="3816424" cy="25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1\Desktop\оеи\еи\image-28-09-20-03-16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 b="44244"/>
          <a:stretch/>
        </p:blipFill>
        <p:spPr bwMode="auto">
          <a:xfrm>
            <a:off x="4331411" y="273570"/>
            <a:ext cx="3816424" cy="270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ладимир\Desktop\Новая папка\логоти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0620" y="5445605"/>
            <a:ext cx="1494430" cy="1412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6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" y="188640"/>
            <a:ext cx="9144001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 работы  с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864365"/>
              </p:ext>
            </p:extLst>
          </p:nvPr>
        </p:nvGraphicFramePr>
        <p:xfrm>
          <a:off x="508487" y="760936"/>
          <a:ext cx="8237579" cy="58445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472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9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06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2081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2015г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среди родителей «Лучшая новогодняя газета»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7233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ноября 2015г.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«Мама, папа и я- спортивная семья»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Номинация «Лучшая команда болельщиков»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143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ноября 2016г.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в смотре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лучшее оформление предметно-пространственной развивающей среды по образовательной области «Физическое развитие»</a:t>
                      </a:r>
                    </a:p>
                    <a:p>
                      <a:pPr algn="ctr"/>
                      <a:endParaRPr lang="ru-RU" sz="1800" b="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1\Desktop\оеи\image-23-09-20-04-41-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/>
          <a:stretch/>
        </p:blipFill>
        <p:spPr bwMode="auto">
          <a:xfrm>
            <a:off x="6876256" y="2636912"/>
            <a:ext cx="1270626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оеи\image-23-09-20-04-41-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/>
          <a:stretch/>
        </p:blipFill>
        <p:spPr bwMode="auto">
          <a:xfrm>
            <a:off x="6876764" y="4653136"/>
            <a:ext cx="1270118" cy="18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18" y="764704"/>
            <a:ext cx="1350702" cy="18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1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73162304"/>
              </p:ext>
            </p:extLst>
          </p:nvPr>
        </p:nvGraphicFramePr>
        <p:xfrm>
          <a:off x="270933" y="237068"/>
          <a:ext cx="8585199" cy="64431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132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56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562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2720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декабря 2017г.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«Лучшая ледяная фигура»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720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октября 2017г.</a:t>
                      </a:r>
                      <a:endParaRPr lang="ru-RU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«Мама, папа и я- спортивная семья»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Номинация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«Лучшие болельщики»</a:t>
                      </a:r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8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сентября 2017г.</a:t>
                      </a:r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композиций «Осенние фантазии»</a:t>
                      </a:r>
                    </a:p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1\Desktop\оеи\image-23-09-20-04-41-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648"/>
            <a:ext cx="1525098" cy="20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оеи\image-23-09-20-04-41-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04864"/>
            <a:ext cx="1525098" cy="20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оеи\image-23-09-20-04-41-1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/>
          <a:stretch/>
        </p:blipFill>
        <p:spPr bwMode="auto">
          <a:xfrm>
            <a:off x="6660232" y="4365104"/>
            <a:ext cx="152657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193920"/>
              </p:ext>
            </p:extLst>
          </p:nvPr>
        </p:nvGraphicFramePr>
        <p:xfrm>
          <a:off x="179512" y="188640"/>
          <a:ext cx="8712969" cy="64807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56184"/>
                <a:gridCol w="4392488"/>
                <a:gridCol w="2664297"/>
              </a:tblGrid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сентября 2019г.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«Осенние фотозоны»</a:t>
                      </a:r>
                    </a:p>
                    <a:p>
                      <a:pPr algn="ctr"/>
                      <a:endParaRPr lang="ru-RU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мая 2019г.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Уьуйаан</a:t>
                      </a:r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ыьыа5ар</a:t>
                      </a:r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ыытыллыбыт</a:t>
                      </a:r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b="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Бастын</a:t>
                      </a:r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фотозона» </a:t>
                      </a:r>
                      <a:r>
                        <a:rPr lang="ru-RU" b="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курэгэр</a:t>
                      </a:r>
                      <a:endParaRPr lang="ru-RU" b="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b="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миэстэ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25.12.2019г.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конкурс «Новогодняя фотозона»</a:t>
                      </a:r>
                    </a:p>
                    <a:p>
                      <a:pPr algn="ctr"/>
                      <a:endParaRPr lang="ru-RU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 algn="ctr"/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1\Desktop\оеи\image-23-09-20-04-42-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/>
          <a:stretch/>
        </p:blipFill>
        <p:spPr bwMode="auto">
          <a:xfrm>
            <a:off x="6325644" y="260648"/>
            <a:ext cx="2517815" cy="19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оеи\image-23-09-20-04-42-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96" y="2348880"/>
            <a:ext cx="1633110" cy="21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оеи\image-23-09-20-04-42-6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/>
          <a:stretch/>
        </p:blipFill>
        <p:spPr bwMode="auto">
          <a:xfrm>
            <a:off x="6815714" y="4526360"/>
            <a:ext cx="1557192" cy="22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32012"/>
            <a:ext cx="9144000" cy="6926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t"/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ПРЕДСТАВЛЕНИЕ СОБСТВЕННОГО ИННОВАЦИОННОГО ПЕДАГОГИЧЕСКОГО ОПЫТА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955" y="818569"/>
            <a:ext cx="8679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0AD47">
                  <a:lumMod val="75000"/>
                </a:srgbClr>
              </a:buClr>
              <a:defRPr/>
            </a:pPr>
            <a:r>
              <a:rPr lang="ru-RU" sz="2000" b="1" dirty="0" smtClean="0">
                <a:solidFill>
                  <a:srgbClr val="9B3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Тема: Развитие всесторонне развитой личности посредством авторской технологии «ТУТУЛ» </a:t>
            </a:r>
          </a:p>
        </p:txBody>
      </p:sp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245659" y="1712296"/>
            <a:ext cx="5766501" cy="4885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algn="ctr" eaLnBrk="1" hangingPunct="1">
              <a:buNone/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a_FuturaRound" pitchFamily="34" charset="-52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a_FuturaRound" pitchFamily="34" charset="-52"/>
              </a:rPr>
              <a:t>Актуальность:</a:t>
            </a:r>
            <a:endParaRPr lang="ru-RU" sz="2000" b="1" i="1" dirty="0" smtClean="0">
              <a:solidFill>
                <a:srgbClr val="C00000"/>
              </a:solidFill>
              <a:latin typeface="a_FuturaRound" pitchFamily="34" charset="-52"/>
            </a:endParaRPr>
          </a:p>
          <a:p>
            <a:pPr marL="46037" indent="0" algn="just"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chemeClr val="tx1"/>
                </a:solidFill>
                <a:latin typeface="a_FuturaRound" pitchFamily="34" charset="-52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_FuturaRound" pitchFamily="34" charset="-52"/>
              </a:rPr>
              <a:t>     </a:t>
            </a:r>
            <a:r>
              <a:rPr lang="ru-RU" sz="1400" b="1" dirty="0">
                <a:solidFill>
                  <a:schemeClr val="tx1"/>
                </a:solidFill>
                <a:latin typeface="a_FuturaRound" pitchFamily="34" charset="-52"/>
              </a:rPr>
              <a:t>Главная задача педагогов дошкольного образования - формирование всесторонне развитого ребенка готового к жизни в современном мире. Однако, для жителей отдаленных регионов расширить свой кругозор о современном мире бывает трудно доступным. Система дошкольного образования требует от воспитателя творческого педагогического подхода для решения приоритетных задач путем авторских технологий. Отсюда и появилась идея создать технологию «ТУТУЛ</a:t>
            </a:r>
            <a:r>
              <a:rPr lang="ru-RU" sz="1400" b="1" dirty="0" smtClean="0">
                <a:solidFill>
                  <a:schemeClr val="tx1"/>
                </a:solidFill>
                <a:latin typeface="a_FuturaRound" pitchFamily="34" charset="-52"/>
              </a:rPr>
              <a:t>»;</a:t>
            </a:r>
            <a:endParaRPr lang="ru-RU" sz="1400" b="1" dirty="0">
              <a:solidFill>
                <a:schemeClr val="tx1"/>
              </a:solidFill>
              <a:latin typeface="a_FuturaRound" pitchFamily="34" charset="-52"/>
            </a:endParaRPr>
          </a:p>
          <a:p>
            <a:pPr marL="46037" indent="0" algn="just"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_FuturaRound" pitchFamily="34" charset="-52"/>
              </a:rPr>
              <a:t>    Систематическая </a:t>
            </a:r>
            <a:r>
              <a:rPr lang="ru-RU" sz="1400" b="1" dirty="0">
                <a:solidFill>
                  <a:schemeClr val="tx1"/>
                </a:solidFill>
                <a:latin typeface="a_FuturaRound" pitchFamily="34" charset="-52"/>
              </a:rPr>
              <a:t>работа с детьми дошкольного возраста с применением авторской технологии расширяет кругозор, повышает интерес детей к занятиям, повышает активность, обеспечивает глубокое и прочное усвоение знаний, развивает мышление, память и речь, воспитывает толерантность и  прививает культуру этикета, осознания своей принадлежности к определенной нации и части </a:t>
            </a:r>
            <a:r>
              <a:rPr lang="ru-RU" sz="1400" b="1" dirty="0" smtClean="0">
                <a:solidFill>
                  <a:schemeClr val="tx1"/>
                </a:solidFill>
                <a:latin typeface="a_FuturaRound" pitchFamily="34" charset="-52"/>
              </a:rPr>
              <a:t>планеты;</a:t>
            </a:r>
          </a:p>
          <a:p>
            <a:pPr marL="46037" indent="0" algn="just"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_FuturaRound" pitchFamily="34" charset="-52"/>
              </a:rPr>
              <a:t>   Организация </a:t>
            </a:r>
            <a:r>
              <a:rPr lang="ru-RU" sz="1400" b="1" dirty="0">
                <a:solidFill>
                  <a:schemeClr val="tx1"/>
                </a:solidFill>
                <a:latin typeface="a_FuturaRound" pitchFamily="34" charset="-52"/>
              </a:rPr>
              <a:t>непосредственно-образовательной деятельности с помощью технологии «ТУТУЛ» развивает мыслительные способности воспитанников, заставляет их быть внимательными, учит анализировать, сравнивать и выделять главное</a:t>
            </a:r>
          </a:p>
          <a:p>
            <a:pPr marL="46037" indent="0" algn="just" eaLnBrk="1" hangingPunct="1">
              <a:buFont typeface="Wingdings" pitchFamily="2" charset="2"/>
              <a:buChar char="Ø"/>
              <a:defRPr/>
            </a:pPr>
            <a:endParaRPr lang="ru-RU" sz="2000" dirty="0">
              <a:solidFill>
                <a:schemeClr val="tx1"/>
              </a:solidFill>
              <a:latin typeface="a_FuturaRound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0046" r="6423" b="15401"/>
          <a:stretch/>
        </p:blipFill>
        <p:spPr>
          <a:xfrm>
            <a:off x="6300192" y="2204864"/>
            <a:ext cx="2485220" cy="36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431636"/>
              </p:ext>
            </p:extLst>
          </p:nvPr>
        </p:nvGraphicFramePr>
        <p:xfrm>
          <a:off x="179512" y="188640"/>
          <a:ext cx="8712969" cy="64807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28192"/>
                <a:gridCol w="4320480"/>
                <a:gridCol w="2664297"/>
              </a:tblGrid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февраля 2020г.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Внутрисадовское</a:t>
                      </a:r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первенство между родителями по русским шашкам</a:t>
                      </a:r>
                    </a:p>
                    <a:p>
                      <a:pPr algn="ctr"/>
                      <a:endParaRPr lang="ru-RU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марта 2020г.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Внутрисадовское</a:t>
                      </a:r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первенство по</a:t>
                      </a:r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волейболу среди родителей</a:t>
                      </a:r>
                    </a:p>
                    <a:p>
                      <a:pPr algn="ctr"/>
                      <a:endParaRPr lang="ru-RU" b="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602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февраля 2020г.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Внутрисадовское</a:t>
                      </a:r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соревнование отцов «Отцы-молодцы»</a:t>
                      </a:r>
                    </a:p>
                    <a:p>
                      <a:pPr algn="ctr"/>
                      <a:endParaRPr lang="ru-RU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1\Desktop\оеи\image-23-09-20-04-4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/>
          <a:stretch/>
        </p:blipFill>
        <p:spPr bwMode="auto">
          <a:xfrm>
            <a:off x="6914366" y="2420888"/>
            <a:ext cx="140204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оеи\image-23-09-20-04-42-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/>
          <a:stretch/>
        </p:blipFill>
        <p:spPr bwMode="auto">
          <a:xfrm>
            <a:off x="6878469" y="4581128"/>
            <a:ext cx="147384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193" y="188640"/>
            <a:ext cx="1576393" cy="210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464359"/>
              </p:ext>
            </p:extLst>
          </p:nvPr>
        </p:nvGraphicFramePr>
        <p:xfrm>
          <a:off x="251520" y="332656"/>
          <a:ext cx="8568951" cy="597666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8152"/>
                <a:gridCol w="3960440"/>
                <a:gridCol w="3240359"/>
              </a:tblGrid>
              <a:tr h="39844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Спортивный конкурс «Мама,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папа и я- спортивная семья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Семья Тереховых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Внутрисадовский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Улусный – диплом 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степени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Республиканский- участие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922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6189" y="2540902"/>
            <a:ext cx="192021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846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89663"/>
            <a:ext cx="9144000" cy="5626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Отзывы  родителей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450" y="548680"/>
            <a:ext cx="483064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Отзыв о преподавательской деятельности воспитателя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Оконешниковой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Елены Ивановны 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МБОУ «ЦРР д/с – «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с.Чурапча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Профессиональные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качества Елены Ивановны как воспитателя высокие.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Это организационные умения - она в течении небольшого периода сумела организовать коллектив детей и целенаправленно управлять его деятельностью, учитывая динамику развития детей.  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Коммуникативные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умения - умение найти в ребенке наиболее сильные положительные стороны его личности, требовательность и справедливость во взаимоотношениях ко всем детям (отсутствие любимчиков). Воспитатель создает благоприятную микросреду и морально-психологический климат для каждого ребенка. Создает благоприятные условия для индивидуального развития ребенка, его нравственного формирования.    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Конструктивные умения - Елена Петровна старается выбрать оптимальные формы работы с детьми, учитывая их умения и навыки, возможные затруднения детей в тех или иных видах деятельности. Рационально распределяет время работы с детьми, переход от одного этапа к другому. 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Елена Ивановна всегда приветлива, доброжелательная, одновременно требовательна и терпелива. Находит подход не только к детям, но и к родителя.  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Старается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воспитании ребенка действовать совместно с семьей. Всегда окажет помощь и даст совет в вопросах воспитания сына. Она старается использовать современные методы воспитания и обучения детей. Это прежде всего ролевые игры. Ведь игра - это основной вид деятельности ребенка. Ребенок через игру адаптируется в коллективе. Развивается речевой аппарат. Использование наглядности. Беседы, специальные эксперименты, социометрические методы, бытовая деятельность. Все это помогает ей понять ребенка и обучить его тем или иным навыкам и умениям. </a:t>
            </a: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Елена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Ивановна постоянно повышает свой воспитательный уровень - анализирует опыт других воспитателей, с целью переноса передовых методов и приемов в своей работе, читает профессиональную литературу. Ее отличает профессиональная грамотность, добросовестность, любовь к детям. </a:t>
            </a:r>
          </a:p>
          <a:p>
            <a:pPr algn="just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уважением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Седалищева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Анна Владиславовна,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Седалищев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Роман Егорович, родители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Седалищева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Егора.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41" y="692696"/>
            <a:ext cx="3192879" cy="583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3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8795"/>
            <a:ext cx="9144000" cy="5626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Отзывы  родителей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836712"/>
            <a:ext cx="5463988" cy="52937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Отзыв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Оконешникова Елена Ивановна работает в детском саду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    с 2015 на должность воспитателя.  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Я как родитель выражаю свою признательность и благодарность. Она талантливый педагог, который умеет увлечь детей в этот мир чудес.  Хочу отметить ее высокий профессионализм, чуткое отношение к детям, заботу, доброту и теплоту. Елена Ивановна стремится сделать из наших детей полноценных личностей, активных участников детского коллектива, учит быть честными, добрыми, открытыми и заботливыми. Она учит малышей дружить и уважать друг друга, творить и фантазировать.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В коридоре группы постоянно вывешиваются работы наших детей, выставляются детские поделки. Так же там присутствует полезная и интересная информация для родителей: как растут и развиваются наши детки, какие занятия в течении дня у них проводятся и чем они питаются.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За время пребывания в садике у нашего ребенка значительно расширился кругозор, обогатилась речь, появилось желание учиться еще чему-то. Он стал гораздо увереннее в себе, любознательнее.  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Моя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Инара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, с радостью показывает мне свои поделки, с интересом дома повторяет сделанное, с удовольствием ходит в садик. При входе в группу нас встречают заботливые и внимательные воспитатели, которые всегда вежливы и приветливы. Наши воспитатели проводят с детьми очень интересные занятия, стараясь занять их различными видами деятельности и в совокупности обеспечить ребенку разнообразный личностный рост. Шаг за шагом дети познают окружающий мир, радость дружбы, творчества, самостоятельной деятельности, познают свои личные возможности. Спасибо им за это.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благодарностью родители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Инары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69" y="1484784"/>
            <a:ext cx="2880320" cy="2916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620688"/>
            <a:ext cx="50405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сын,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Аржаков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Миша, посещает группу воспитателя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Оконешниковой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Елены Ивановны с 01 сентября  2018 года. За относительно небольшой период времени можно сделать выводы, что мой сын с радостью ходит в детский сад. При переводе из другой (младшей) группы у нас были опасения, что адаптация сына будет проходить непросто из-за знакомства с новым воспитателем и другими ребятишками. Однако всё прошло как нельзя лучше. На мой вопрос «Нравится ли тебе новая группа?» сын уверенно отвечала «да!». Иногда даже в выходные спрашивает: «А мы пойдем сегодня в садик?». Я, думаю, что это доказывает то, что моему сыну нравится посещать детский сад. Елена Ивановна любит детей и свою работу. Дети чувствуют это и тянутся к ней. В работе с детьми Елена Ивановна сочетает равное отношение ко всем детям, справедливость, доброту и требовательность. Хочется отметить объем и разнообразие творческих занятий в группе. Вместе с воспитателем дети учат стихи и песни, занимаются танцами, творчеством. На стенде в группе представлены работы наших детей, выставлены детские поделки. Большое внимание уделяется физическому воспитанию — обязательные зарядки по утрам, занятия в спортзале. Сын дома повторяет упражнения и в выходные просит делать зарядку.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Хочется охарактеризовать Елену  Ивановну как профессионального педагога, знающего свое дело. У нее наложены хорошие отношения как с родителями, так с детьми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уважением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Анисия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Михайловна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мать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Миши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Аржакова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97468"/>
            <a:ext cx="3383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Отзывы  родителей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16619" r="16110" b="27967"/>
          <a:stretch/>
        </p:blipFill>
        <p:spPr bwMode="auto">
          <a:xfrm>
            <a:off x="5786650" y="776899"/>
            <a:ext cx="3027491" cy="430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597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будни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1\Desktop\оеи\еи\image-28-09-20-03-16-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1" b="27544"/>
          <a:stretch/>
        </p:blipFill>
        <p:spPr bwMode="auto">
          <a:xfrm>
            <a:off x="323528" y="646331"/>
            <a:ext cx="2952328" cy="29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оеи\еи\image-28-09-20-03-16-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42873"/>
          <a:stretch/>
        </p:blipFill>
        <p:spPr bwMode="auto">
          <a:xfrm>
            <a:off x="323528" y="3789040"/>
            <a:ext cx="3856764" cy="26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оеи\еи\image-28-09-20-03-16-1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1" b="47494"/>
          <a:stretch/>
        </p:blipFill>
        <p:spPr bwMode="auto">
          <a:xfrm>
            <a:off x="3780579" y="621228"/>
            <a:ext cx="4535970" cy="295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оеи\еи\image-28-09-20-03-16-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2" b="23114"/>
          <a:stretch/>
        </p:blipFill>
        <p:spPr bwMode="auto">
          <a:xfrm>
            <a:off x="4572000" y="3789040"/>
            <a:ext cx="374454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будни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1\Desktop\оеи\еи\image-28-09-20-03-16-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b="43910"/>
          <a:stretch/>
        </p:blipFill>
        <p:spPr bwMode="auto">
          <a:xfrm>
            <a:off x="395536" y="707886"/>
            <a:ext cx="3888432" cy="27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оеи\еи\image-28-09-20-03-17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6" b="45431"/>
          <a:stretch/>
        </p:blipFill>
        <p:spPr bwMode="auto">
          <a:xfrm>
            <a:off x="4427984" y="708169"/>
            <a:ext cx="4190295" cy="27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\Desktop\оеи\еи\image-28-09-20-03-17-1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b="45077"/>
          <a:stretch/>
        </p:blipFill>
        <p:spPr bwMode="auto">
          <a:xfrm>
            <a:off x="395535" y="3573016"/>
            <a:ext cx="389741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1\Desktop\оеи\еи\image-28-09-20-03-1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5"/>
            <a:ext cx="419029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2" b="27829"/>
          <a:stretch/>
        </p:blipFill>
        <p:spPr bwMode="auto">
          <a:xfrm>
            <a:off x="3851920" y="260648"/>
            <a:ext cx="5021417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7" b="32437"/>
          <a:stretch/>
        </p:blipFill>
        <p:spPr bwMode="auto">
          <a:xfrm>
            <a:off x="4427984" y="2924943"/>
            <a:ext cx="4418969" cy="35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0" b="27723"/>
          <a:stretch/>
        </p:blipFill>
        <p:spPr bwMode="auto">
          <a:xfrm>
            <a:off x="303646" y="2924942"/>
            <a:ext cx="3779862" cy="35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515883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10844"/>
          <a:stretch/>
        </p:blipFill>
        <p:spPr bwMode="auto">
          <a:xfrm>
            <a:off x="3972015" y="329834"/>
            <a:ext cx="4538241" cy="263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75" y="3140968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/>
          <a:stretch/>
        </p:blipFill>
        <p:spPr bwMode="auto">
          <a:xfrm>
            <a:off x="251520" y="3145278"/>
            <a:ext cx="3961456" cy="315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1" b="17691"/>
          <a:stretch/>
        </p:blipFill>
        <p:spPr bwMode="auto">
          <a:xfrm>
            <a:off x="5148064" y="3429000"/>
            <a:ext cx="383725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8631"/>
          <a:stretch/>
        </p:blipFill>
        <p:spPr bwMode="auto">
          <a:xfrm>
            <a:off x="323525" y="3429000"/>
            <a:ext cx="467363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2"/>
          <a:stretch/>
        </p:blipFill>
        <p:spPr bwMode="auto">
          <a:xfrm>
            <a:off x="4355975" y="332656"/>
            <a:ext cx="462934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4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501369" y="757388"/>
            <a:ext cx="6014847" cy="5695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sz="2000" dirty="0"/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Цель </a:t>
            </a:r>
            <a:r>
              <a:rPr lang="ru-RU" b="1" dirty="0"/>
              <a:t>– </a:t>
            </a:r>
            <a:r>
              <a:rPr lang="ru-RU" dirty="0"/>
              <a:t>формирование всесторонне развитого ребенка готового к жизни в современном мире через ознакомления особенностей разных народов в соответствии ФГОС ДОУ.</a:t>
            </a:r>
            <a:endParaRPr lang="ru-RU" sz="2000" dirty="0"/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Задачи: </a:t>
            </a:r>
            <a:endParaRPr lang="ru-RU" sz="2000" dirty="0">
              <a:solidFill>
                <a:srgbClr val="002060"/>
              </a:solidFill>
            </a:endParaRPr>
          </a:p>
          <a:p>
            <a:pPr lvl="0" algn="just"/>
            <a:r>
              <a:rPr lang="ru-RU" dirty="0"/>
              <a:t>Формировать социально-коммуникативные способности путем театрализованную деятельность культуры разных народов; </a:t>
            </a:r>
            <a:endParaRPr lang="ru-RU" sz="2000" dirty="0"/>
          </a:p>
          <a:p>
            <a:pPr lvl="0" algn="just"/>
            <a:r>
              <a:rPr lang="ru-RU" dirty="0"/>
              <a:t>Развивать познавательные способности через знакомство особенностей разных стран; </a:t>
            </a:r>
            <a:endParaRPr lang="ru-RU" sz="2000" dirty="0"/>
          </a:p>
          <a:p>
            <a:pPr lvl="0" algn="just"/>
            <a:r>
              <a:rPr lang="ru-RU" dirty="0"/>
              <a:t>Развитие речи детей через проектную деятельность, обогащение словарного запаса новыми иностранными словами, терминами; </a:t>
            </a:r>
            <a:endParaRPr lang="ru-RU" sz="2000" dirty="0"/>
          </a:p>
          <a:p>
            <a:pPr lvl="0" algn="just"/>
            <a:r>
              <a:rPr lang="ru-RU" dirty="0"/>
              <a:t>Формировать художественно-эстетические качества посредством ознакомления культуры, архитектуры, искусства разных народов;</a:t>
            </a:r>
            <a:endParaRPr lang="ru-RU" sz="2000" dirty="0"/>
          </a:p>
          <a:p>
            <a:pPr lvl="0" algn="just"/>
            <a:r>
              <a:rPr lang="ru-RU" dirty="0"/>
              <a:t>Развивать физические способности через игру разных народов.</a:t>
            </a:r>
            <a:endParaRPr lang="ru-RU" sz="2000" dirty="0"/>
          </a:p>
          <a:p>
            <a:pPr marL="82296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endParaRPr lang="ru-RU" sz="2400" dirty="0" smtClean="0">
              <a:solidFill>
                <a:schemeClr val="tx1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5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240" y="5219330"/>
            <a:ext cx="2149029" cy="163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332656"/>
            <a:ext cx="734481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spcBef>
                <a:spcPts val="500"/>
              </a:spcBef>
            </a:pPr>
            <a:r>
              <a:rPr lang="ru-RU" sz="2400" b="1" dirty="0">
                <a:solidFill>
                  <a:srgbClr val="C00000"/>
                </a:solidFill>
              </a:rPr>
              <a:t>Цель и задачи </a:t>
            </a:r>
            <a:r>
              <a:rPr lang="ru-RU" sz="2400" b="1" dirty="0" smtClean="0">
                <a:solidFill>
                  <a:srgbClr val="C00000"/>
                </a:solidFill>
              </a:rPr>
              <a:t>авторской технологии </a:t>
            </a:r>
            <a:r>
              <a:rPr lang="ru-RU" sz="2400" b="1" dirty="0">
                <a:solidFill>
                  <a:srgbClr val="C00000"/>
                </a:solidFill>
              </a:rPr>
              <a:t>«ТУТУЛ»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3" t="51406" r="24841" b="26940"/>
          <a:stretch/>
        </p:blipFill>
        <p:spPr>
          <a:xfrm>
            <a:off x="6939443" y="757388"/>
            <a:ext cx="1734622" cy="14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t="28668" r="10064" b="11053"/>
          <a:stretch/>
        </p:blipFill>
        <p:spPr>
          <a:xfrm>
            <a:off x="6966777" y="2532614"/>
            <a:ext cx="1823714" cy="25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67" y="0"/>
            <a:ext cx="8398934" cy="9087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 Участие  в  научно-исследовательской,  инновационной, проектной  деятельности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 descr="Чемпион своей судьбы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" y="652332"/>
            <a:ext cx="1728192" cy="162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 descr="плакат1"/>
          <p:cNvPicPr/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3773" r="1805" b="6061"/>
          <a:stretch>
            <a:fillRect/>
          </a:stretch>
        </p:blipFill>
        <p:spPr bwMode="auto">
          <a:xfrm>
            <a:off x="6473299" y="772644"/>
            <a:ext cx="232425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9642" y="2281359"/>
            <a:ext cx="8856984" cy="4431983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ea typeface="Times New Roman" pitchFamily="18" charset="0"/>
                <a:cs typeface="Times New Roman" pitchFamily="18" charset="0"/>
              </a:rPr>
              <a:t>Основной замысел экспериментальной деятельности состоит в формировании духовности, связанной с физическим оздоровлением и совершенствованием ребенка, основанной на жизненно-мировоззренческих позициях выдающегося тренера и педагога–подвижника Д.П. Коркина, который был убежден в том что достичь подлинных спортивных высот, можно лишь прежде став «чемпионом своей судьбы», состояться «чемпионом» в самом себе, победив в самом сложном, напряженном и ответственном «соревновании» с самим собой, имя которому – судьба.</a:t>
            </a:r>
            <a:endParaRPr lang="ru-RU" sz="1500" dirty="0" smtClean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ea typeface="Times New Roman" pitchFamily="18" charset="0"/>
                <a:cs typeface="Times New Roman" pitchFamily="18" charset="0"/>
              </a:rPr>
              <a:t>Воспитание ребенка в духе «Чемпиона своей судьбы» экстремальных условиях Севера возможно при:</a:t>
            </a:r>
            <a:endParaRPr lang="ru-RU" sz="1500" dirty="0" smtClean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ea typeface="Times New Roman" pitchFamily="18" charset="0"/>
                <a:cs typeface="Times New Roman" pitchFamily="18" charset="0"/>
              </a:rPr>
              <a:t>создание эмоционально-привлекательной воспитывающей предметно-развивающей среды для проживания и физического оздоровления ребенка;</a:t>
            </a:r>
          </a:p>
          <a:p>
            <a:pPr marL="342900" indent="-342900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- использование </a:t>
            </a: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педагогических идей и традиций Д.П.Коркина;</a:t>
            </a:r>
            <a:b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- соблюдение заповедей учения </a:t>
            </a:r>
            <a:r>
              <a:rPr lang="ru-RU" sz="1500" dirty="0" err="1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Айыы</a:t>
            </a: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 о сильном духе, теле и духовности;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- организация воспитательной работы «всем миром»;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- осуществление взаимосвязи и преемственности общеобразовательных и дошкольных воспитательных программ и программ по физическому развитию и воспитанию детей;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- создание единого социокультурного образовательного пространства в условиях сельской местности</a:t>
            </a: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.</a:t>
            </a:r>
            <a:endParaRPr lang="ru-RU" sz="1500" dirty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78322"/>
              </p:ext>
            </p:extLst>
          </p:nvPr>
        </p:nvGraphicFramePr>
        <p:xfrm>
          <a:off x="251520" y="188641"/>
          <a:ext cx="8679829" cy="31985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551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28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4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FF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Этапы инновационной деятельности</a:t>
                      </a:r>
                      <a:endParaRPr lang="ru-RU" sz="1800" b="0" dirty="0">
                        <a:solidFill>
                          <a:srgbClr val="FF0000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Экспериментальная площадка РАО по теме «Развитие социальной компетентности дошкольников в условиях физкультурно-оздоровительной деятельности в малокомплектных дошкольных учреждениях».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2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Экспериментальная работа по теме «Технологии оптимизации физического состояния воспитанников и работников ДОУ в условиях Республики Саха (Якутия)»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9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Пилотное ДОУ РС (Я), реализующее требования ФГОС ДО</a:t>
                      </a:r>
                      <a:r>
                        <a:rPr lang="ru-RU" sz="1200" kern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Пилотное ДОУ по реализации проекта "Методика исследования по международной шкале </a:t>
                      </a:r>
                      <a:r>
                        <a:rPr lang="en-US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ECERS</a:t>
                      </a: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" Всемирного банка, МО РС (Я), АОУ РС (Я) "</a:t>
                      </a:r>
                      <a:r>
                        <a:rPr lang="ru-RU" sz="1200" kern="12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ИРОиПК</a:t>
                      </a: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"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4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Региональная </a:t>
                      </a:r>
                      <a:r>
                        <a:rPr lang="ru-RU" sz="1200" kern="1200" dirty="0" err="1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стажировачная</a:t>
                      </a:r>
                      <a:r>
                        <a:rPr lang="ru-RU" sz="1200" kern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площадка "Распространение моделей развития системы психолого-педагогического и медико-социального сопровождения воспитанников"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672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Экспериментальная площадка по реализации программы «От </a:t>
                      </a:r>
                      <a:r>
                        <a:rPr lang="ru-RU" sz="1200" dirty="0" err="1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Фрёбеля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до робота» в соответствии</a:t>
                      </a:r>
                      <a:r>
                        <a:rPr lang="ru-RU" sz="1200" baseline="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с ФГОС дошкольного образования»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170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Пилотное ДОУ по апробации и реализации регионального компонента по образовательным областям ФГОС в рамках комплексной программы "Радуга".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314" name="Picture 2" descr="C:\Users\1\Desktop\оеи\еи\image-28-09-20-03-17-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7" b="43783"/>
          <a:stretch/>
        </p:blipFill>
        <p:spPr bwMode="auto">
          <a:xfrm>
            <a:off x="251520" y="3501008"/>
            <a:ext cx="3960440" cy="28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оеи\еи\image-28-09-20-03-17-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1" b="40779"/>
          <a:stretch/>
        </p:blipFill>
        <p:spPr bwMode="auto">
          <a:xfrm>
            <a:off x="4355976" y="3501008"/>
            <a:ext cx="4605884" cy="28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086" y="97322"/>
            <a:ext cx="91440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 Распространение  педагогического  опыта.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 публикаций, включая  интернет-публикации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93576"/>
              </p:ext>
            </p:extLst>
          </p:nvPr>
        </p:nvGraphicFramePr>
        <p:xfrm>
          <a:off x="173426" y="889000"/>
          <a:ext cx="8784976" cy="58589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96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7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Где распространено, тема публикации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57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15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мая 2020г.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На страницах педагогического сборника «Горизонты педагогики»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  <a:hlinkClick r:id="rId2"/>
                        </a:rPr>
                        <a:t>http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  <a:sym typeface="Wingdings" pitchFamily="2" charset="2"/>
                          <a:hlinkClick r:id="rId2"/>
                        </a:rPr>
                        <a:t>://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  <a:sym typeface="Wingdings" pitchFamily="2" charset="2"/>
                          <a:hlinkClick r:id="rId2"/>
                        </a:rPr>
                        <a:t>pedgorizont.ru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  <a:sym typeface="Wingdings" pitchFamily="2" charset="2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  <a:sym typeface="Wingdings" pitchFamily="2" charset="2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  <a:sym typeface="Wingdings" pitchFamily="2" charset="2"/>
                        </a:rPr>
                        <a:t>Тема: Методическое пособие «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  <a:sym typeface="Wingdings" pitchFamily="2" charset="2"/>
                        </a:rPr>
                        <a:t>Тутул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  <a:sym typeface="Wingdings" pitchFamily="2" charset="2"/>
                        </a:rPr>
                        <a:t>»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602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 апреля 2020г.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III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Всероссийский конкурс педагогического мастерства «Новые идеи»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Тема: Методическое пособие «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Тутул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602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13 мая 2020г.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Всероссийский творческий конкурс «Педагог-Эксперт»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Тема: Методическое пособие «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Тутул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1\Desktop\оеи\image-23-09-20-04-42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 b="12569"/>
          <a:stretch/>
        </p:blipFill>
        <p:spPr bwMode="auto">
          <a:xfrm>
            <a:off x="6660232" y="1340768"/>
            <a:ext cx="1479459" cy="20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оеи\image-23-09-20-04-4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082"/>
          <a:stretch/>
        </p:blipFill>
        <p:spPr bwMode="auto">
          <a:xfrm>
            <a:off x="6759347" y="3343714"/>
            <a:ext cx="1281228" cy="18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оеи\image-23-09-20-04-42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9864"/>
          <a:stretch/>
        </p:blipFill>
        <p:spPr bwMode="auto">
          <a:xfrm>
            <a:off x="6823897" y="5153726"/>
            <a:ext cx="1152128" cy="16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3" y="1714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 fontAlgn="t">
              <a:lnSpc>
                <a:spcPct val="1200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Разработка и внедрение авторских программ, методических пособий, игр, цифровых образовательных ресурсов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407834"/>
              </p:ext>
            </p:extLst>
          </p:nvPr>
        </p:nvGraphicFramePr>
        <p:xfrm>
          <a:off x="262467" y="1139493"/>
          <a:ext cx="8568266" cy="192543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012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18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552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16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38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2020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Методическое пособие «</a:t>
                      </a:r>
                      <a:r>
                        <a:rPr lang="ru-RU" sz="1600" dirty="0" err="1" smtClean="0">
                          <a:latin typeface="a_FuturaRound" pitchFamily="34" charset="-52"/>
                        </a:rPr>
                        <a:t>Тутул</a:t>
                      </a:r>
                      <a:r>
                        <a:rPr lang="ru-RU" sz="1600" dirty="0" smtClean="0">
                          <a:latin typeface="a_FuturaRound" pitchFamily="34" charset="-52"/>
                        </a:rPr>
                        <a:t>»</a:t>
                      </a:r>
                    </a:p>
                    <a:p>
                      <a:pPr algn="ctr"/>
                      <a:endParaRPr lang="ru-RU" sz="1600" dirty="0" smtClean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место в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Всероссийском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конкурсе педагогического мастерства «Новые идеи»</a:t>
                      </a:r>
                    </a:p>
                    <a:p>
                      <a:pPr marL="171450" indent="-171450" algn="ctr">
                        <a:buFont typeface="Wingdings" pitchFamily="2" charset="2"/>
                        <a:buChar char="Ø"/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степени во Всероссийском творческом конкурсе «Педагог эксперт»</a:t>
                      </a:r>
                    </a:p>
                    <a:p>
                      <a:pPr marL="171450" indent="-171450" algn="ctr">
                        <a:buFont typeface="Wingdings" pitchFamily="2" charset="2"/>
                        <a:buChar char="Ø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Опубликована на странице педагогического сборника «Горизонты педагогики»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10411" r="4215" b="15037"/>
          <a:stretch/>
        </p:blipFill>
        <p:spPr>
          <a:xfrm>
            <a:off x="107504" y="3338614"/>
            <a:ext cx="2047674" cy="2974375"/>
          </a:xfrm>
          <a:prstGeom prst="rect">
            <a:avLst/>
          </a:prstGeom>
        </p:spPr>
      </p:pic>
      <p:pic>
        <p:nvPicPr>
          <p:cNvPr id="16386" name="Picture 2" descr="C:\Users\1\Desktop\оеи\еи\image-28-09-20-03-16-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9" b="11042"/>
          <a:stretch/>
        </p:blipFill>
        <p:spPr bwMode="auto">
          <a:xfrm>
            <a:off x="2267744" y="3338614"/>
            <a:ext cx="2137338" cy="29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оеи\еи\image-28-09-20-03-17-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10132"/>
          <a:stretch/>
        </p:blipFill>
        <p:spPr bwMode="auto">
          <a:xfrm>
            <a:off x="4476436" y="3338614"/>
            <a:ext cx="2109360" cy="29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1\Desktop\оеи\еи\image-28-09-20-03-1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9804"/>
          <a:stretch/>
        </p:blipFill>
        <p:spPr bwMode="auto">
          <a:xfrm>
            <a:off x="6732240" y="3338614"/>
            <a:ext cx="2160240" cy="306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0271"/>
            <a:ext cx="9144000" cy="89906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научно-практических  конференциях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семинарах, секциях,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открытых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НОД, СИД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мастер-классов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36712"/>
              </p:ext>
            </p:extLst>
          </p:nvPr>
        </p:nvGraphicFramePr>
        <p:xfrm>
          <a:off x="160869" y="929340"/>
          <a:ext cx="8779931" cy="58355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87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590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22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706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196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18 февраля 2017г.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Социально-коммуникативное развитие детей д/в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условиях реализации ФГОС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Развитие мелкой моторики рук детей старшего дошкольного возраста по средством якутских настольных игр 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559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28 февраля 2017г.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Региональная научная конференция «Современные проблемы физической культуры, спорта и молодежи»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Развитие мелкой моторики рук детей старшего дошкольного возраста по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средством якутских настольных игр 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0089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22 января 2016г.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Улусный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методический практикум для молодых педагогов ДОУ «Образовательные технологии ДОУ»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Образовательная ситуация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4" name="Picture 2" descr="C:\Users\1\Desktop\оеи\image-23-09-20-04-41-4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6"/>
            <a:ext cx="2088232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оеи\image-23-09-20-04-41-3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12" y="3501008"/>
            <a:ext cx="2135221" cy="1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оеи\image-23-09-20-04-41-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01208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558380"/>
              </p:ext>
            </p:extLst>
          </p:nvPr>
        </p:nvGraphicFramePr>
        <p:xfrm>
          <a:off x="211667" y="269071"/>
          <a:ext cx="8695267" cy="641959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6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662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767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108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23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25 марта 2017г.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Аныгы</a:t>
                      </a:r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нэьилиэк</a:t>
                      </a:r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: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история,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угэстэр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уонна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сана са5ахтар</a:t>
                      </a:r>
                    </a:p>
                    <a:p>
                      <a:pPr algn="ctr"/>
                      <a:r>
                        <a:rPr lang="en-US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II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Ороспубулукээнискэй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научнай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практическай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кэмпириэнсийэ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Ийэ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ситиминэн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бэриллэр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талаан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467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февраль 2019г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«Уран тыл»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уус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тыл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тылга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куон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курэс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Ийэ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ситиминэн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бэриллэр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талаан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1144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06 февраль 2018г.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Улусный семинар «Организация работы по </a:t>
                      </a:r>
                      <a:r>
                        <a:rPr lang="ru-RU" sz="15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лего</a:t>
                      </a:r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 конструированию и образовательной робототехники в ДОО»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Мастер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-класс «</a:t>
                      </a:r>
                      <a:r>
                        <a:rPr lang="en-US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Lego party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dirty="0" smtClean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 descr="C:\Users\1\Desktop\оеи\image-23-09-20-04-41-3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52936"/>
            <a:ext cx="2231232" cy="16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оеи\image-23-09-20-04-41-3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2"/>
          <a:stretch/>
        </p:blipFill>
        <p:spPr bwMode="auto">
          <a:xfrm>
            <a:off x="6731732" y="908720"/>
            <a:ext cx="2088232" cy="144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оеи\image-23-09-20-04-41-3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479715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828855"/>
              </p:ext>
            </p:extLst>
          </p:nvPr>
        </p:nvGraphicFramePr>
        <p:xfrm>
          <a:off x="186265" y="184523"/>
          <a:ext cx="8805334" cy="650414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01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38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42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055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769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35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сентября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«Стратегические цели и актуальные задачи обновления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содержания и повышения качества образования» по образовательному туру «Ориентиры образования: от задач к решению»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Тьюторское</a:t>
                      </a: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сопровождение детей с ОВЗ.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Использование образовательной и коррекционной системы «</a:t>
                      </a:r>
                      <a:r>
                        <a:rPr lang="en-US" sz="1500" b="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EduPlay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»</a:t>
                      </a:r>
                      <a:endParaRPr lang="ru-RU" sz="15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438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Май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2020г.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aseline="0" dirty="0" smtClean="0">
                          <a:latin typeface="a_FuturaRound" pitchFamily="34" charset="-52"/>
                        </a:rPr>
                        <a:t>Распространение педагогического опыта в рамках марафона посвященного к 100-летнему юбилею Дошкольного образования в РС(Я)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Кыра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саастаах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о5олорго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кыптыыйы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туттарга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табыгастаах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ньымалар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9088"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2" name="Picture 2" descr="C:\Users\1\Desktop\оеи\image-23-09-20-04-41-4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"/>
          <a:stretch/>
        </p:blipFill>
        <p:spPr bwMode="auto">
          <a:xfrm>
            <a:off x="6660232" y="836712"/>
            <a:ext cx="2304256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оеи\image-23-09-20-04-42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10433" r="3833" b="52258"/>
          <a:stretch/>
        </p:blipFill>
        <p:spPr bwMode="auto">
          <a:xfrm>
            <a:off x="6728858" y="2708920"/>
            <a:ext cx="2167004" cy="156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 Участие  в  муниципальных,  региональных  и  федеральных профессиональных   конкурсах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08050853"/>
              </p:ext>
            </p:extLst>
          </p:nvPr>
        </p:nvGraphicFramePr>
        <p:xfrm>
          <a:off x="135467" y="707887"/>
          <a:ext cx="8839201" cy="60429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148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73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569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89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Год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Конкурс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898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Февраль 2016г.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Улусный конкурс учителей начальных классов и педагогов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ДОУ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«Новый стандарт – Новый педагог»</a:t>
                      </a:r>
                    </a:p>
                    <a:p>
                      <a:pPr algn="ctr"/>
                      <a:endParaRPr lang="ru-RU" sz="1600" b="1" baseline="0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МКУ УО </a:t>
                      </a:r>
                      <a:r>
                        <a:rPr lang="ru-RU" sz="1600" b="1" baseline="0" dirty="0" err="1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Чурапчинского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улуса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6501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400" b="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 2018г.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Республиканский фестиваль педагогического творчества для молодых педагогов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Молодежный совет </a:t>
                      </a:r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Республиканкого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комитета профсоюза работников народного образования и науки РФ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2005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Июнь 2019г.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Конкурс-выставки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рисунков «Краски лета» в рамках </a:t>
                      </a:r>
                      <a:r>
                        <a:rPr lang="en-US" sz="1600" b="0" baseline="0" dirty="0" smtClean="0">
                          <a:latin typeface="a_FuturaRound" pitchFamily="34" charset="-52"/>
                        </a:rPr>
                        <a:t>XVII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Республиканской педагогической ярмарки</a:t>
                      </a:r>
                      <a:endParaRPr lang="ru-RU" sz="1600" b="0" dirty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2" descr="C:\Users\1\Desktop\оеи\image-23-09-20-04-41-3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7"/>
          <a:stretch/>
        </p:blipFill>
        <p:spPr bwMode="auto">
          <a:xfrm>
            <a:off x="5652120" y="1124744"/>
            <a:ext cx="2664296" cy="190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оеи\image-23-09-20-04-41-3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"/>
          <a:stretch/>
        </p:blipFill>
        <p:spPr bwMode="auto">
          <a:xfrm>
            <a:off x="6228184" y="3031299"/>
            <a:ext cx="1512167" cy="21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оеи\image-23-09-20-04-41-3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/>
        </p:blipFill>
        <p:spPr bwMode="auto">
          <a:xfrm>
            <a:off x="5897495" y="5148981"/>
            <a:ext cx="2173543" cy="153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068" y="0"/>
            <a:ext cx="876186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2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14.Общественная деятельность (работа в профкоме; экспертной комиссии; общественной организации; методических объединениях; выполнение функций наставника (т.д.)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85610"/>
              </p:ext>
            </p:extLst>
          </p:nvPr>
        </p:nvGraphicFramePr>
        <p:xfrm>
          <a:off x="191067" y="1205930"/>
          <a:ext cx="8761863" cy="551660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626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35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8167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Член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молодежной общественной организации ТОС спортивная «</a:t>
                      </a:r>
                      <a:r>
                        <a:rPr lang="sah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Үллэр томтор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»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493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Член ассоциации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 молодых педагогов Чурапчинского улуса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338" name="Picture 2" descr="C:\Users\1\Desktop\оеи\еи\image-28-09-20-03-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6" b="41082"/>
          <a:stretch/>
        </p:blipFill>
        <p:spPr bwMode="auto">
          <a:xfrm>
            <a:off x="5148064" y="1309570"/>
            <a:ext cx="3528392" cy="25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1\Desktop\оеи\еи\image-28-09-20-03-16-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7" b="45483"/>
          <a:stretch/>
        </p:blipFill>
        <p:spPr bwMode="auto">
          <a:xfrm>
            <a:off x="5148064" y="4123961"/>
            <a:ext cx="3528392" cy="22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60848"/>
            <a:ext cx="211223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993" y="2060848"/>
            <a:ext cx="21122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1" b="19988"/>
          <a:stretch/>
        </p:blipFill>
        <p:spPr bwMode="auto">
          <a:xfrm>
            <a:off x="2549993" y="4717088"/>
            <a:ext cx="2136237" cy="164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3" y="4717088"/>
            <a:ext cx="2189861" cy="164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1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068" y="0"/>
            <a:ext cx="8761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14.Общественная деятельность (работа в профкоме; экспертной комиссии; общественной организации; методических объединениях; выполнение функций наставника (т.д.)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295211"/>
              </p:ext>
            </p:extLst>
          </p:nvPr>
        </p:nvGraphicFramePr>
        <p:xfrm>
          <a:off x="191067" y="1015663"/>
          <a:ext cx="8761863" cy="572380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457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04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12073">
                <a:tc>
                  <a:txBody>
                    <a:bodyPr/>
                    <a:lstStyle/>
                    <a:p>
                      <a:pPr algn="ctr"/>
                      <a:r>
                        <a:rPr lang="sah-RU" sz="1600" b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Член</a:t>
                      </a:r>
                      <a:r>
                        <a:rPr lang="sah-RU" sz="16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творческого ансамбля “Тугутчаана”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17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Член фольклорного ансамбля «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Чуораанчык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8133040"/>
                  </a:ext>
                </a:extLst>
              </a:tr>
            </a:tbl>
          </a:graphicData>
        </a:graphic>
      </p:graphicFrame>
      <p:pic>
        <p:nvPicPr>
          <p:cNvPr id="15362" name="Picture 2" descr="C:\Users\1\Desktop\оеи\еи\image-28-09-20-03-17-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 b="41859"/>
          <a:stretch/>
        </p:blipFill>
        <p:spPr bwMode="auto">
          <a:xfrm>
            <a:off x="5076056" y="1268760"/>
            <a:ext cx="3199856" cy="238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1\Desktop\оеи\еи\image-28-09-20-03-16-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0" b="34610"/>
          <a:stretch/>
        </p:blipFill>
        <p:spPr bwMode="auto">
          <a:xfrm>
            <a:off x="5050471" y="4149080"/>
            <a:ext cx="3225441" cy="22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1846772"/>
            <a:ext cx="2317997" cy="174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29632"/>
          <a:stretch/>
        </p:blipFill>
        <p:spPr bwMode="auto">
          <a:xfrm>
            <a:off x="2668837" y="1787876"/>
            <a:ext cx="1918928" cy="18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6" b="31462"/>
          <a:stretch/>
        </p:blipFill>
        <p:spPr bwMode="auto">
          <a:xfrm>
            <a:off x="395535" y="4694638"/>
            <a:ext cx="3917257" cy="170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4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204717" y="271534"/>
            <a:ext cx="8661163" cy="614362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a_FuturaRound" pitchFamily="34" charset="-52"/>
              </a:rPr>
              <a:t>	</a:t>
            </a:r>
            <a:endParaRPr lang="ru-RU" sz="18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5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2132" y="5036024"/>
            <a:ext cx="2389424" cy="182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Методы и приемы технологии «</a:t>
            </a:r>
            <a:r>
              <a:rPr lang="ru-RU" sz="2400" b="1" dirty="0" smtClean="0">
                <a:solidFill>
                  <a:srgbClr val="C00000"/>
                </a:solidFill>
              </a:rPr>
              <a:t>ТУТУЛ»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0960" r="7939" b="45958"/>
          <a:stretch/>
        </p:blipFill>
        <p:spPr>
          <a:xfrm>
            <a:off x="1563819" y="632945"/>
            <a:ext cx="6086050" cy="4230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53891" r="52923" b="13973"/>
          <a:stretch/>
        </p:blipFill>
        <p:spPr>
          <a:xfrm>
            <a:off x="755576" y="3582129"/>
            <a:ext cx="2016224" cy="3084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2" t="53875" r="12017" b="16069"/>
          <a:stretch/>
        </p:blipFill>
        <p:spPr>
          <a:xfrm>
            <a:off x="6391927" y="3582128"/>
            <a:ext cx="2289919" cy="30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429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 Звания, награды, поощрения, благодарность, грант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Владимир\Desktop\zvonochek_6-3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65859">
            <a:off x="97762" y="5295285"/>
            <a:ext cx="988767" cy="158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4218"/>
          <a:stretch/>
        </p:blipFill>
        <p:spPr bwMode="auto">
          <a:xfrm>
            <a:off x="281271" y="980726"/>
            <a:ext cx="2666569" cy="387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980726"/>
            <a:ext cx="295232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6"/>
            <a:ext cx="2736304" cy="387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0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1" y="762203"/>
            <a:ext cx="16891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3504055" cy="239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08" y="764704"/>
            <a:ext cx="3522317" cy="250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5" y="3543920"/>
            <a:ext cx="328010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68" y="3477248"/>
            <a:ext cx="1934936" cy="260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9" y="764704"/>
            <a:ext cx="3340656" cy="250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1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378901"/>
              </p:ext>
            </p:extLst>
          </p:nvPr>
        </p:nvGraphicFramePr>
        <p:xfrm>
          <a:off x="204715" y="548680"/>
          <a:ext cx="8761485" cy="622465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951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80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60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12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курса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Примечание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687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 03 по 10 октября 2015 г.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Программы и Технологии «Детский сад-дом радости» в соответствии с федеральным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государственным образовательным стандартом», 80 часов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 Пермь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ФГБОУ ВПО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«Пермский ГГП-У»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198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февраля 2018 г.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и методика развития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технического творчества детей дошкольного образования (на примере образовательной программы «От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Фребеля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 Робота: Растим будущих инженеров») 16 часов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Самара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Некоммерческое партнерство «Региональный проектный центр содействия распространению знаний в области социально-экономических и информационных технологий»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745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27 -28 октября 2018 г.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«Обучение навыкам оказания первой помощи»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ФГБОУ ВО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Чурапчинский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государственный институт физической культуры и спорта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5199"/>
            <a:ext cx="9144000" cy="4180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16.  Повышение  квалификации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Владимир\Desktop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4392" y="1772816"/>
            <a:ext cx="1311743" cy="105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1\Desktop\оеи\image-23-09-20-04-41-4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12" y="1142152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оеи\image-23-09-20-04-41-4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6378812" y="2976525"/>
            <a:ext cx="2400267" cy="16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1\Desktop\оеи\image-23-09-20-04-41-4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"/>
          <a:stretch/>
        </p:blipFill>
        <p:spPr bwMode="auto">
          <a:xfrm>
            <a:off x="6407848" y="4962621"/>
            <a:ext cx="2371231" cy="17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73214"/>
            <a:ext cx="2232248" cy="161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0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14222"/>
              </p:ext>
            </p:extLst>
          </p:nvPr>
        </p:nvGraphicFramePr>
        <p:xfrm>
          <a:off x="193754" y="150335"/>
          <a:ext cx="8840180" cy="66229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05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16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32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502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58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Наименование курса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3059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15-27 августа 2019г.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деятельности воспитателя ДОО по формированию успешности воспитанников к поступлению в школу в условиях реализации ФГОС ДО 144ч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Г.Якутск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АНО ДПО «Институт дополнительного профессионального образования и повышения квалификации»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9651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8-17 февраля 2016г.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«ЦОР в педагогической деятельности», 72ч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Институт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развития образования и повышение квалификации им. С.Н. Донского-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9001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17-26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августа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2020 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«Использование 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IT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учебном процессе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72ч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Институт развития образования и повышение квалификации им. С.Н. Донского- II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 descr="C:\Users\1\Desktop\оеи\image-23-09-20-04-41-4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08920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оеи\image-23-09-20-04-41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29778" r="-731" b="30051"/>
          <a:stretch/>
        </p:blipFill>
        <p:spPr bwMode="auto">
          <a:xfrm>
            <a:off x="6347281" y="4891413"/>
            <a:ext cx="2753716" cy="19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/>
          <a:stretch/>
        </p:blipFill>
        <p:spPr bwMode="auto">
          <a:xfrm rot="16200000">
            <a:off x="6736910" y="399995"/>
            <a:ext cx="1792411" cy="252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7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8"/>
            <a:ext cx="648072" cy="69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84045"/>
              </p:ext>
            </p:extLst>
          </p:nvPr>
        </p:nvGraphicFramePr>
        <p:xfrm>
          <a:off x="179511" y="170249"/>
          <a:ext cx="8856984" cy="657111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71410"/>
                <a:gridCol w="2857091"/>
                <a:gridCol w="2214246"/>
                <a:gridCol w="2714237"/>
              </a:tblGrid>
              <a:tr h="6529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курса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9727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 августа 2020г.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«Профилактика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коронавируса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гриппа и других острых респираторных вирусных инфекций в общеобразовательных организациях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16ч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Г. Саратов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«Центр инновационного образования и воспитания»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727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15-20 мая 2017г.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образования Республики Казахстан: проблемы и перспективы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48ч.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 Казахстан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727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3" name="Picture 5" descr="C:\Users\1\Desktop\оеи\image-23-09-20-04-4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5953"/>
          <a:stretch/>
        </p:blipFill>
        <p:spPr bwMode="auto">
          <a:xfrm>
            <a:off x="7020272" y="821005"/>
            <a:ext cx="1296888" cy="19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оеи\image-23-09-20-04-41-4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/>
        </p:blipFill>
        <p:spPr bwMode="auto">
          <a:xfrm>
            <a:off x="6408576" y="2896760"/>
            <a:ext cx="2520280" cy="179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4" b="35509"/>
          <a:stretch/>
        </p:blipFill>
        <p:spPr bwMode="auto">
          <a:xfrm>
            <a:off x="4371263" y="3314302"/>
            <a:ext cx="1741122" cy="137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0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01677"/>
            <a:ext cx="9144000" cy="4180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Обучающие семинары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376722"/>
              </p:ext>
            </p:extLst>
          </p:nvPr>
        </p:nvGraphicFramePr>
        <p:xfrm>
          <a:off x="179512" y="691161"/>
          <a:ext cx="8784975" cy="60567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1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50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06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_FuturaRound" pitchFamily="34" charset="-52"/>
                          <a:cs typeface="Times New Roman" panose="02020603050405020304" pitchFamily="18" charset="0"/>
                        </a:rPr>
                        <a:t>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_FuturaRound" pitchFamily="34" charset="-52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_FuturaRound" pitchFamily="34" charset="-52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Примечание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Сентябрь 2018г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«Тенденции современного ДО»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Г.Якутск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СВФУ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им.М.К.Аммосова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Федерация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сонор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ЖИПТО РС(Я)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6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Республиканское педагогическое  чтение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«Совместная деятельность детей и взрослых в условиях реализации ФГОС»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Чурапча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ФГБОУ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ЧГИФКиС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Кафедра гуманитарных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дициплин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8" name="Picture 2" descr="C:\Users\1\Desktop\оеи\image-23-09-20-04-41-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оеи\еи\image-28-09-20-03-16-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89" y="4077072"/>
            <a:ext cx="3230183" cy="24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199669"/>
              </p:ext>
            </p:extLst>
          </p:nvPr>
        </p:nvGraphicFramePr>
        <p:xfrm>
          <a:off x="251520" y="332657"/>
          <a:ext cx="8712968" cy="62646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36104"/>
                <a:gridCol w="2088232"/>
                <a:gridCol w="2520280"/>
                <a:gridCol w="3168352"/>
              </a:tblGrid>
              <a:tr h="8872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Примечание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688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 июнь- 01 июля 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XV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Республтканская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педагогическая ярмарка «Сельская школа и Образовательная марка»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С.Чурапча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Министерство образования и науки РС(Я) АОУ РС(Я)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ДПО «Институт развития образования и повышение квалификации»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Чуоапчинский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улус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88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Июнь с 18-19 2019г.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PEOPLE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CHANGING PERMAFROST LAND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С.Чурапча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C:\Users\1\Desktop\оеи\image-23-09-20-04-41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076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оеи\image-23-09-20-04-41-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0419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092677"/>
              </p:ext>
            </p:extLst>
          </p:nvPr>
        </p:nvGraphicFramePr>
        <p:xfrm>
          <a:off x="179512" y="260648"/>
          <a:ext cx="8568952" cy="607124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52128"/>
                <a:gridCol w="2304256"/>
                <a:gridCol w="2160240"/>
                <a:gridCol w="2952328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15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 май 2020г.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«Дошкольное образование в цифровую эпоху»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Г.Москва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XI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Научно-практический онлайн-семинар «Информационные технологии в управлении образование -20202»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115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Июль 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XVII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Республиканская педагогическая ярмарка «Сельская школа и Образовательная марка» «Образование в социокультурном измерении»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Таттинский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улус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Министерство образовании и науки РС(Я)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АОУ РС(Я) ДПО «Институт развития образования и повышения квалификации» </a:t>
                      </a:r>
                    </a:p>
                    <a:p>
                      <a:pPr algn="ctr"/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Таттинский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культурно-образовательный кластер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Таатта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сайдар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эйгэтэ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C:\Users\1\Desktop\оеи\image-23-09-20-04-42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850584" cy="20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2060848"/>
            <a:ext cx="1080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Оконешникова Елена</a:t>
            </a:r>
            <a:endParaRPr lang="ru-RU" sz="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2850584" cy="181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7352" y="5099983"/>
            <a:ext cx="151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 err="1" smtClean="0">
                <a:latin typeface="Andalus" pitchFamily="18" charset="-78"/>
                <a:cs typeface="Andalus" pitchFamily="18" charset="-78"/>
              </a:rPr>
              <a:t>Оконешниковой</a:t>
            </a:r>
            <a:r>
              <a:rPr lang="en-US" sz="700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700" i="1" dirty="0" err="1" smtClean="0">
                <a:latin typeface="Andalus" pitchFamily="18" charset="-78"/>
                <a:cs typeface="Andalus" pitchFamily="18" charset="-78"/>
              </a:rPr>
              <a:t>Елене</a:t>
            </a:r>
            <a:r>
              <a:rPr lang="en-US" sz="700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700" i="1" dirty="0" err="1" smtClean="0">
                <a:latin typeface="Andalus" pitchFamily="18" charset="-78"/>
                <a:cs typeface="Andalus" pitchFamily="18" charset="-78"/>
              </a:rPr>
              <a:t>Ивановне</a:t>
            </a:r>
            <a:endParaRPr lang="ru-RU" sz="700" i="1" dirty="0">
              <a:cs typeface="Andalus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2594" y="4951308"/>
            <a:ext cx="1485789" cy="184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 smtClean="0">
                <a:latin typeface="Arabic Typesetting" pitchFamily="66" charset="-78"/>
                <a:cs typeface="Arabic Typesetting" pitchFamily="66" charset="-78"/>
              </a:rPr>
              <a:t>МБДОУ ЦРР д/с </a:t>
            </a:r>
            <a:r>
              <a:rPr lang="ru-RU" sz="600" i="1" dirty="0" smtClean="0">
                <a:cs typeface="Arabic Typesetting" pitchFamily="66" charset="-78"/>
              </a:rPr>
              <a:t>«</a:t>
            </a:r>
            <a:r>
              <a:rPr lang="ru-RU" sz="600" i="1" dirty="0" err="1" smtClean="0">
                <a:cs typeface="Arabic Typesetting" pitchFamily="66" charset="-78"/>
              </a:rPr>
              <a:t>Чуораанчык</a:t>
            </a:r>
            <a:r>
              <a:rPr lang="ru-RU" sz="600" i="1" dirty="0" smtClean="0">
                <a:cs typeface="Arabic Typesetting" pitchFamily="66" charset="-78"/>
              </a:rPr>
              <a:t>»</a:t>
            </a:r>
            <a:endParaRPr lang="ru-RU" sz="600" i="1" dirty="0"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49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615758" cy="764703"/>
          </a:xfrm>
        </p:spPr>
        <p:txBody>
          <a:bodyPr>
            <a:normAutofit/>
          </a:bodyPr>
          <a:lstStyle/>
          <a:p>
            <a:pPr lvl="0" algn="ctr"/>
            <a:r>
              <a:rPr lang="sah-RU" sz="2400" b="1" dirty="0">
                <a:solidFill>
                  <a:srgbClr val="C00000"/>
                </a:solidFill>
                <a:latin typeface="+mn-lt"/>
              </a:rPr>
              <a:t>Структура технлогии “ТУТУЛ”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+mn-lt"/>
              </a:rPr>
            </a:b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26520" r="8437" b="11415"/>
          <a:stretch/>
        </p:blipFill>
        <p:spPr>
          <a:xfrm>
            <a:off x="1619672" y="620688"/>
            <a:ext cx="6336704" cy="59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6713</Words>
  <Application>Microsoft Office PowerPoint</Application>
  <PresentationFormat>Экран (4:3)</PresentationFormat>
  <Paragraphs>1341</Paragraphs>
  <Slides>87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Office Theme</vt:lpstr>
      <vt:lpstr>Презентация PowerPoint</vt:lpstr>
      <vt:lpstr>Презентация PowerPoint</vt:lpstr>
      <vt:lpstr>Личные данные воспитателя</vt:lpstr>
      <vt:lpstr>Сведения об образовании  (копии дипломов об образовании)</vt:lpstr>
      <vt:lpstr>Сведения об образовании  (копии дипломов об образовании)</vt:lpstr>
      <vt:lpstr>Презентация PowerPoint</vt:lpstr>
      <vt:lpstr>Презентация PowerPoint</vt:lpstr>
      <vt:lpstr>Презентация PowerPoint</vt:lpstr>
      <vt:lpstr>Структура технлогии “ТУТУЛ” </vt:lpstr>
      <vt:lpstr>Презентация PowerPoint</vt:lpstr>
      <vt:lpstr>Презентация PowerPoint</vt:lpstr>
      <vt:lpstr>I этап – подготовительный (сентябрь, октябрь 2018 г.). Сбор литературы, наглядных пособий, аудио-видео материала,  разработка дидактического материала (игра «Эргимтэ», карта мира, картотеки, накопительный альбом «ТҮМЭН», кейс педагога и детей «ХОЛБУКА»);     II этап - основной (ноябрь 2018 - апрель 2021 гг.) реализация проекта, внедрение в образовательную программу педагога средней, старшей и подготовительной группы МБДОУ «ЦРР-д/с «Чуораанчык» с. Чурапча»;    III этап - завершающий (май 2021 г.), предполагает анализ, мониторинг развития воспитанника по критериям новой модели всесторонне развитого выпускника ДОУ. </vt:lpstr>
      <vt:lpstr>Сюжетно-ролевые игры</vt:lpstr>
      <vt:lpstr>Сюжетно-ролевые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детских мультфильмов </vt:lpstr>
      <vt:lpstr>Список аудиозаписей</vt:lpstr>
      <vt:lpstr>Перечень наглядных, демонстрационных пособий </vt:lpstr>
      <vt:lpstr>Картотека</vt:lpstr>
      <vt:lpstr>Перечень справочной литературы и  дидактических материалов</vt:lpstr>
      <vt:lpstr>Национальные программы, методические пособии:</vt:lpstr>
      <vt:lpstr>3. Реализация годового плана и образовательной программы</vt:lpstr>
      <vt:lpstr> 4. Позитивная  динамика  результатов  по  образовательным  областям  и продуктивных  видов  деятельности  воспитанников  </vt:lpstr>
      <vt:lpstr> 5. Реализация программы индивидуальной работы с воспитанниками. Индивидуальный образовательный маршрут воспитанника.</vt:lpstr>
      <vt:lpstr>Презентация PowerPoint</vt:lpstr>
      <vt:lpstr>Презентация PowerPoint</vt:lpstr>
      <vt:lpstr>Презентация PowerPoint</vt:lpstr>
      <vt:lpstr>6. Позитивная динамика участия воспитанников в конкурсах, олимпиадах, соревнованиях. Результативность участия детей в конкурсах, олимпиадах,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Динамика снижения заболеваемости детей </vt:lpstr>
      <vt:lpstr>Паспорт  здоровья  ребенка  Анализ  посещаемости  и  заболеваемости  воспитанников </vt:lpstr>
      <vt:lpstr>Презентация PowerPoint</vt:lpstr>
      <vt:lpstr>Презентация PowerPoint</vt:lpstr>
      <vt:lpstr>8. Мониторинг   удовлетворенности   родителей  качеством  предоставляемых   услуг  педагога  законных  представителей  качеством  предоставляемых  услуг  педагога</vt:lpstr>
      <vt:lpstr>Презентация PowerPoint</vt:lpstr>
      <vt:lpstr>Презентация PowerPoint</vt:lpstr>
      <vt:lpstr>План работы с родителями на 2020-2021 учебный год</vt:lpstr>
      <vt:lpstr>Презентация PowerPoint</vt:lpstr>
      <vt:lpstr>Презентация PowerPoint</vt:lpstr>
      <vt:lpstr>Презентация PowerPoint</vt:lpstr>
      <vt:lpstr>Работа  с  родителями</vt:lpstr>
      <vt:lpstr>Презентация PowerPoint</vt:lpstr>
      <vt:lpstr>Презентация PowerPoint</vt:lpstr>
      <vt:lpstr>Результаты  работы  с 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Отзывы  родителей</vt:lpstr>
      <vt:lpstr>Отзывы 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 Участие  в  научно-исследовательской,  инновационной, проектной  деятельности</vt:lpstr>
      <vt:lpstr>Презентация PowerPoint</vt:lpstr>
      <vt:lpstr>10.  Распространение  педагогического  опыта.  Наличие  публикаций, включая  интернет-публикации</vt:lpstr>
      <vt:lpstr>Презентация PowerPoint</vt:lpstr>
      <vt:lpstr>12. Выступления  на  научно-практических  конференциях,  педчтениях, семинарах, секциях, проведение  открытых   НОД, СИД, мастер-классов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16.  Повышение  квалификации</vt:lpstr>
      <vt:lpstr>Презентация PowerPoint</vt:lpstr>
      <vt:lpstr>Презентация PowerPoint</vt:lpstr>
      <vt:lpstr>Обучающие семинары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92</cp:revision>
  <dcterms:created xsi:type="dcterms:W3CDTF">2020-09-23T07:57:02Z</dcterms:created>
  <dcterms:modified xsi:type="dcterms:W3CDTF">2020-10-05T04:34:50Z</dcterms:modified>
</cp:coreProperties>
</file>