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80" r:id="rId2"/>
    <p:sldId id="257" r:id="rId3"/>
    <p:sldId id="282" r:id="rId4"/>
    <p:sldId id="283" r:id="rId5"/>
    <p:sldId id="284" r:id="rId6"/>
    <p:sldId id="262" r:id="rId7"/>
    <p:sldId id="285" r:id="rId8"/>
    <p:sldId id="264" r:id="rId9"/>
    <p:sldId id="286" r:id="rId10"/>
    <p:sldId id="287" r:id="rId11"/>
    <p:sldId id="274" r:id="rId12"/>
    <p:sldId id="288" r:id="rId13"/>
    <p:sldId id="289" r:id="rId14"/>
    <p:sldId id="290" r:id="rId15"/>
    <p:sldId id="269" r:id="rId16"/>
    <p:sldId id="291" r:id="rId17"/>
    <p:sldId id="265" r:id="rId18"/>
    <p:sldId id="292" r:id="rId19"/>
    <p:sldId id="293" r:id="rId20"/>
    <p:sldId id="260" r:id="rId21"/>
    <p:sldId id="294" r:id="rId22"/>
    <p:sldId id="279" r:id="rId23"/>
    <p:sldId id="295" r:id="rId24"/>
    <p:sldId id="296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4632" autoAdjust="0"/>
    <p:restoredTop sz="89300" autoAdjust="0"/>
  </p:normalViewPr>
  <p:slideViewPr>
    <p:cSldViewPr>
      <p:cViewPr varScale="1">
        <p:scale>
          <a:sx n="76" d="100"/>
          <a:sy n="76" d="100"/>
        </p:scale>
        <p:origin x="96" y="2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D7CAA2-0CF6-4C75-AB05-A8D2143956B5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9E4A7A-6912-48E1-841B-183E0EA95A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033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9E4A7A-6912-48E1-841B-183E0EA95AA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51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9E4A7A-6912-48E1-841B-183E0EA95AA4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359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28.05.2020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28.05.2020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28.05.2020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28.05.2020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28.05.2020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28.05.2020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68421" y="3212976"/>
            <a:ext cx="7675419" cy="1928812"/>
          </a:xfrm>
          <a:prstGeom prst="rect">
            <a:avLst/>
          </a:prstGeom>
        </p:spPr>
        <p:txBody>
          <a:bodyPr anchor="ctr">
            <a:normAutofit fontScale="92500" lnSpcReduction="20000"/>
          </a:bodyPr>
          <a:lstStyle/>
          <a:p>
            <a:pPr algn="ctr">
              <a:defRPr/>
            </a:pPr>
            <a:r>
              <a:rPr lang="ru-RU" sz="4000" b="1" i="1" dirty="0">
                <a:latin typeface="Bookman Old Style" pitchFamily="18" charset="0"/>
                <a:ea typeface="+mj-ea"/>
                <a:cs typeface="+mj-cs"/>
              </a:rPr>
              <a:t>Основные показатели и результаты деятельности в части укрепления здоровья детей</a:t>
            </a:r>
            <a:endParaRPr lang="ru-RU" sz="4000" b="1" i="1" dirty="0">
              <a:latin typeface="Bookman Old Style" pitchFamily="18" charset="0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04925" y="10243"/>
            <a:ext cx="6534150" cy="30464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Муниципальное бюджетное дошкольное </a:t>
            </a:r>
          </a:p>
          <a:p>
            <a:pPr algn="ctr">
              <a:defRPr/>
            </a:pPr>
            <a:r>
              <a:rPr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образовательное учреждение </a:t>
            </a:r>
          </a:p>
          <a:p>
            <a:pPr algn="ctr">
              <a:defRPr/>
            </a:pPr>
            <a:r>
              <a:rPr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«Центр развития ребенка – Детский сад №89 </a:t>
            </a:r>
          </a:p>
          <a:p>
            <a:pPr algn="ctr">
              <a:defRPr/>
            </a:pPr>
            <a:endParaRPr lang="ru-RU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>
              <a:defRPr/>
            </a:pPr>
            <a:endParaRPr lang="ru-RU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>
              <a:defRPr/>
            </a:pPr>
            <a:r>
              <a:rPr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Городского округа «город Якутск»</a:t>
            </a:r>
          </a:p>
          <a:p>
            <a:pPr algn="ctr">
              <a:defRPr/>
            </a:pPr>
            <a:r>
              <a:rPr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Республика Саха Якутия</a:t>
            </a:r>
          </a:p>
        </p:txBody>
      </p:sp>
      <p:pic>
        <p:nvPicPr>
          <p:cNvPr id="6" name="Рисунок 5" descr="лого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2950" y="1210393"/>
            <a:ext cx="2646363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92744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9175"/>
            <a:ext cx="8229600" cy="1415649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Спортивные соревнования</a:t>
            </a: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457200" y="1221263"/>
            <a:ext cx="8229600" cy="4872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Способствуют  формированию положительного отношения  к спортивным мероприятиям, физической культуре,  здоровому образу жизни и</a:t>
            </a:r>
            <a:b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создают условия для развития быстроты, ловкости, точности движений и оперативного мышления</a:t>
            </a:r>
            <a:b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endParaRPr lang="ru-RU" sz="2000" i="1" dirty="0">
              <a:latin typeface="Bookman Old Style" panose="02050604050505020204" pitchFamily="18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354360" y="3061560"/>
            <a:ext cx="8435280" cy="3103744"/>
            <a:chOff x="251520" y="3140968"/>
            <a:chExt cx="8435280" cy="3103744"/>
          </a:xfrm>
        </p:grpSpPr>
        <p:pic>
          <p:nvPicPr>
            <p:cNvPr id="5" name="Рисунок 4" descr="IMG_20200313_122914148.jpg"/>
            <p:cNvPicPr>
              <a:picLocks noChangeAspect="1"/>
            </p:cNvPicPr>
            <p:nvPr/>
          </p:nvPicPr>
          <p:blipFill>
            <a:blip r:embed="rId2" cstate="print"/>
            <a:srcRect l="11718" t="37500" r="10156"/>
            <a:stretch>
              <a:fillRect/>
            </a:stretch>
          </p:blipFill>
          <p:spPr>
            <a:xfrm>
              <a:off x="251520" y="3140968"/>
              <a:ext cx="5030962" cy="310055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6" name="Рисунок 5" descr="IMG_20191101_102814753.jpg"/>
            <p:cNvPicPr>
              <a:picLocks noChangeAspect="1"/>
            </p:cNvPicPr>
            <p:nvPr/>
          </p:nvPicPr>
          <p:blipFill>
            <a:blip r:embed="rId3" cstate="print"/>
            <a:srcRect l="16406" t="1389" r="14844"/>
            <a:stretch>
              <a:fillRect/>
            </a:stretch>
          </p:blipFill>
          <p:spPr>
            <a:xfrm>
              <a:off x="5456462" y="3140968"/>
              <a:ext cx="3230338" cy="310374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2003908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6116" y="0"/>
            <a:ext cx="2571768" cy="5286388"/>
          </a:xfrm>
        </p:spPr>
        <p:txBody>
          <a:bodyPr>
            <a:noAutofit/>
          </a:bodyPr>
          <a:lstStyle/>
          <a:p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138717" y="578799"/>
            <a:ext cx="8866566" cy="5700402"/>
            <a:chOff x="169929" y="332656"/>
            <a:chExt cx="8866566" cy="5700402"/>
          </a:xfrm>
        </p:grpSpPr>
        <p:pic>
          <p:nvPicPr>
            <p:cNvPr id="7" name="Рисунок 6" descr="20200313_101507.jpg"/>
            <p:cNvPicPr>
              <a:picLocks noChangeAspect="1"/>
            </p:cNvPicPr>
            <p:nvPr/>
          </p:nvPicPr>
          <p:blipFill>
            <a:blip r:embed="rId2" cstate="print"/>
            <a:srcRect l="28544"/>
            <a:stretch>
              <a:fillRect/>
            </a:stretch>
          </p:blipFill>
          <p:spPr>
            <a:xfrm rot="5400000">
              <a:off x="3913011" y="909573"/>
              <a:ext cx="5700400" cy="454656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9" name="Рисунок 8" descr="IMG_20200206_115141224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9929" y="332656"/>
              <a:ext cx="4156358" cy="266429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0" name="Рисунок 9" descr="20180328_101845.jpg"/>
            <p:cNvPicPr>
              <a:picLocks noChangeAspect="1"/>
            </p:cNvPicPr>
            <p:nvPr/>
          </p:nvPicPr>
          <p:blipFill>
            <a:blip r:embed="rId4" cstate="print"/>
            <a:srcRect l="14063" t="19444" r="15625"/>
            <a:stretch>
              <a:fillRect/>
            </a:stretch>
          </p:blipFill>
          <p:spPr>
            <a:xfrm>
              <a:off x="197055" y="3207792"/>
              <a:ext cx="4129232" cy="282526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236360" y="204030"/>
            <a:ext cx="8671280" cy="5961274"/>
            <a:chOff x="251520" y="260648"/>
            <a:chExt cx="8671280" cy="5961274"/>
          </a:xfrm>
        </p:grpSpPr>
        <p:pic>
          <p:nvPicPr>
            <p:cNvPr id="4" name="Рисунок 3" descr="IMG-20191107-WA0012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1520" y="260648"/>
              <a:ext cx="5794974" cy="36004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5" name="Рисунок 4" descr="IMG-20180515-WA0022.jpg"/>
            <p:cNvPicPr>
              <a:picLocks noChangeAspect="1"/>
            </p:cNvPicPr>
            <p:nvPr/>
          </p:nvPicPr>
          <p:blipFill>
            <a:blip r:embed="rId3" cstate="print"/>
            <a:srcRect l="19048" r="-2"/>
            <a:stretch>
              <a:fillRect/>
            </a:stretch>
          </p:blipFill>
          <p:spPr>
            <a:xfrm>
              <a:off x="4932040" y="2636912"/>
              <a:ext cx="3990760" cy="358501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7535638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9175"/>
            <a:ext cx="8229600" cy="1415649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Патриотическое </a:t>
            </a:r>
            <a:r>
              <a:rPr lang="ru-RU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воспитание</a:t>
            </a:r>
            <a:r>
              <a:rPr lang="ru-RU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/>
            </a:r>
            <a:br>
              <a:rPr lang="ru-RU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endParaRPr lang="ru-RU" sz="28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457200" y="1005239"/>
            <a:ext cx="8229600" cy="4872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Ежегодный смотр-конкурс строевой песни и </a:t>
            </a: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маршировки</a:t>
            </a:r>
            <a:endParaRPr lang="ru-RU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207224" y="2130071"/>
            <a:ext cx="8729552" cy="3531177"/>
            <a:chOff x="207224" y="1844823"/>
            <a:chExt cx="8729552" cy="3531177"/>
          </a:xfrm>
        </p:grpSpPr>
        <p:pic>
          <p:nvPicPr>
            <p:cNvPr id="12" name="Рисунок 11" descr="IMG-20200220-WA0028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37538" y="1844823"/>
              <a:ext cx="4199238" cy="353117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3" name="Рисунок 12" descr="IMG-20200221-WA0028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7224" y="1844823"/>
              <a:ext cx="4294675" cy="353117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7454922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483682" y="1340768"/>
            <a:ext cx="8176636" cy="4176464"/>
            <a:chOff x="323528" y="332656"/>
            <a:chExt cx="8176636" cy="4176464"/>
          </a:xfrm>
        </p:grpSpPr>
        <p:pic>
          <p:nvPicPr>
            <p:cNvPr id="4" name="Содержимое 3" descr="IMG_20200222_150029857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3528" y="332656"/>
              <a:ext cx="4833520" cy="417646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6" name="Рисунок 5" descr="IMG-20200220-WA0014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64088" y="332656"/>
              <a:ext cx="3136076" cy="417646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7190627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>
            <a:off x="226640" y="1232756"/>
            <a:ext cx="8690721" cy="4392488"/>
            <a:chOff x="179071" y="260648"/>
            <a:chExt cx="8690721" cy="4392488"/>
          </a:xfrm>
        </p:grpSpPr>
        <p:pic>
          <p:nvPicPr>
            <p:cNvPr id="8" name="Рисунок 7" descr="IMG-20200221-WA0089.jpg"/>
            <p:cNvPicPr>
              <a:picLocks noChangeAspect="1"/>
            </p:cNvPicPr>
            <p:nvPr/>
          </p:nvPicPr>
          <p:blipFill>
            <a:blip r:embed="rId2" cstate="print"/>
            <a:srcRect l="23611" t="22916" r="23611" b="27083"/>
            <a:stretch>
              <a:fillRect/>
            </a:stretch>
          </p:blipFill>
          <p:spPr>
            <a:xfrm>
              <a:off x="179071" y="260648"/>
              <a:ext cx="3240801" cy="439248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2" name="Рисунок 11" descr="IMG-20200221-WA0032.jpg"/>
            <p:cNvPicPr>
              <a:picLocks noChangeAspect="1"/>
            </p:cNvPicPr>
            <p:nvPr/>
          </p:nvPicPr>
          <p:blipFill rotWithShape="1">
            <a:blip r:embed="rId3" cstate="print"/>
            <a:srcRect l="5216"/>
            <a:stretch/>
          </p:blipFill>
          <p:spPr>
            <a:xfrm>
              <a:off x="3635896" y="260648"/>
              <a:ext cx="5233896" cy="439248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6632"/>
            <a:ext cx="8229600" cy="1415649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Использование </a:t>
            </a:r>
            <a:r>
              <a:rPr lang="ru-RU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национальных подвижных </a:t>
            </a:r>
            <a:r>
              <a:rPr lang="ru-RU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игр народов Севера</a:t>
            </a:r>
            <a:endParaRPr lang="ru-RU" sz="28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457200" y="1005239"/>
            <a:ext cx="8229600" cy="4872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Цель: </a:t>
            </a:r>
          </a:p>
          <a:p>
            <a:pPr marL="0" indent="0" algn="just">
              <a:buNone/>
            </a:pPr>
            <a:r>
              <a:rPr lang="ru-RU" sz="2000" i="1" dirty="0" smtClean="0">
                <a:latin typeface="Bookman Old Style" panose="02050604050505020204" pitchFamily="18" charset="0"/>
              </a:rPr>
              <a:t>формирование </a:t>
            </a:r>
            <a:r>
              <a:rPr lang="ru-RU" sz="2000" i="1" dirty="0">
                <a:latin typeface="Bookman Old Style" panose="02050604050505020204" pitchFamily="18" charset="0"/>
              </a:rPr>
              <a:t>у дошкольников духовно-нравственных ориентаций, воспитание эмоционально-ценностного отношения к традиционной культуре коренных народов, проживающих на территории Якутии, развитие этнокультурной  толерантности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505241" y="3068959"/>
            <a:ext cx="8133518" cy="3154203"/>
            <a:chOff x="107505" y="3068959"/>
            <a:chExt cx="8133518" cy="3154203"/>
          </a:xfrm>
        </p:grpSpPr>
        <p:pic>
          <p:nvPicPr>
            <p:cNvPr id="8" name="Рисунок 7" descr="DSC02355.JPG"/>
            <p:cNvPicPr>
              <a:picLocks noChangeAspect="1"/>
            </p:cNvPicPr>
            <p:nvPr/>
          </p:nvPicPr>
          <p:blipFill>
            <a:blip r:embed="rId2" cstate="print"/>
            <a:srcRect l="7031" t="14782" r="11718" b="695"/>
            <a:stretch>
              <a:fillRect/>
            </a:stretch>
          </p:blipFill>
          <p:spPr>
            <a:xfrm>
              <a:off x="4499992" y="3068959"/>
              <a:ext cx="3741031" cy="315420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9" name="Рисунок 8" descr="DSC02336.JPG"/>
            <p:cNvPicPr>
              <a:picLocks noChangeAspect="1"/>
            </p:cNvPicPr>
            <p:nvPr/>
          </p:nvPicPr>
          <p:blipFill rotWithShape="1">
            <a:blip r:embed="rId3" cstate="print"/>
            <a:srcRect l="7545" r="5856"/>
            <a:stretch/>
          </p:blipFill>
          <p:spPr>
            <a:xfrm>
              <a:off x="107505" y="3068959"/>
              <a:ext cx="4104456" cy="315420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286068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1143008"/>
          </a:xfrm>
        </p:spPr>
        <p:txBody>
          <a:bodyPr>
            <a:noAutofit/>
          </a:bodyPr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.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26" y="404664"/>
            <a:ext cx="8532949" cy="56886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1143008"/>
          </a:xfrm>
        </p:spPr>
        <p:txBody>
          <a:bodyPr>
            <a:noAutofit/>
          </a:bodyPr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.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161764" y="411344"/>
            <a:ext cx="8820472" cy="5681952"/>
            <a:chOff x="323528" y="339633"/>
            <a:chExt cx="8820472" cy="5681952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339633"/>
              <a:ext cx="5293034" cy="352868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0966" y="2492896"/>
              <a:ext cx="5293034" cy="352868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6648449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6632"/>
            <a:ext cx="8229600" cy="1415649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Взаимодействие ДОУ и семьи по вопросам укрепления здоровья детей</a:t>
            </a:r>
            <a:endParaRPr lang="ru-RU" sz="28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457200" y="1005239"/>
            <a:ext cx="8229600" cy="4872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000" i="1" dirty="0">
                <a:latin typeface="Bookman Old Style" panose="02050604050505020204" pitchFamily="18" charset="0"/>
              </a:rPr>
              <a:t>	</a:t>
            </a:r>
            <a:r>
              <a:rPr lang="ru-RU" sz="2000" i="1" dirty="0" smtClean="0">
                <a:latin typeface="Bookman Old Style" panose="02050604050505020204" pitchFamily="18" charset="0"/>
              </a:rPr>
              <a:t>Развитие </a:t>
            </a:r>
            <a:r>
              <a:rPr lang="ru-RU" sz="2000" i="1" dirty="0">
                <a:latin typeface="Bookman Old Style" panose="02050604050505020204" pitchFamily="18" charset="0"/>
              </a:rPr>
              <a:t>гармонично развитой личности невозможно без участия родителей. Поэтому родители и воспитатели объединяют усилия в воспитании и развитии ребёнка. Помощь в организации, участие  в мероприятиях, соревнованиях, помощь в изготовлении спортивных атрибутов, их ремонте – замечательное сотрудничество. 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808110" y="2996952"/>
            <a:ext cx="7527781" cy="3190067"/>
            <a:chOff x="428595" y="3114713"/>
            <a:chExt cx="7527781" cy="3190067"/>
          </a:xfrm>
        </p:grpSpPr>
        <p:pic>
          <p:nvPicPr>
            <p:cNvPr id="7" name="Рисунок 6" descr="IMG-20191123-WA0008.jpg"/>
            <p:cNvPicPr>
              <a:picLocks noChangeAspect="1"/>
            </p:cNvPicPr>
            <p:nvPr/>
          </p:nvPicPr>
          <p:blipFill>
            <a:blip r:embed="rId2" cstate="print"/>
            <a:srcRect l="13889" t="33333" r="8333" b="6250"/>
            <a:stretch>
              <a:fillRect/>
            </a:stretch>
          </p:blipFill>
          <p:spPr>
            <a:xfrm>
              <a:off x="428595" y="3114713"/>
              <a:ext cx="3084113" cy="310036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0" name="Рисунок 9" descr="20191207_171323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51920" y="3115829"/>
              <a:ext cx="4104456" cy="318895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185924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9175"/>
            <a:ext cx="8229600" cy="4872033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Здоровье </a:t>
            </a:r>
            <a:r>
              <a:rPr lang="ru-RU" sz="2000" b="1" i="1" dirty="0" smtClean="0">
                <a:latin typeface="Bookman Old Style" panose="02050604050505020204" pitchFamily="18" charset="0"/>
              </a:rPr>
              <a:t>– </a:t>
            </a:r>
            <a:r>
              <a:rPr lang="ru-RU" sz="2000" i="1" dirty="0" smtClean="0">
                <a:latin typeface="Bookman Old Style" panose="02050604050505020204" pitchFamily="18" charset="0"/>
              </a:rPr>
              <a:t>это базовая ценность и необходимое условие полноценного психического, физического и социального развития ребенка. Не создав фундамент здоровья в дошкольном детстве, трудно сформировать здоровье в будущем. Основой полноценного физического развития ребенка дошкольного возраста является приобщение его к основам здорового образа жизни</a:t>
            </a:r>
            <a:r>
              <a:rPr lang="ru-RU" sz="2000" i="1" dirty="0" smtClean="0">
                <a:latin typeface="Bookman Old Style" panose="02050604050505020204" pitchFamily="18" charset="0"/>
              </a:rPr>
              <a:t>.</a:t>
            </a:r>
            <a:endParaRPr lang="ru-RU" sz="2000" i="1" dirty="0" smtClean="0">
              <a:latin typeface="Bookman Old Style" panose="02050604050505020204" pitchFamily="18" charset="0"/>
            </a:endParaRPr>
          </a:p>
          <a:p>
            <a:pPr algn="just">
              <a:lnSpc>
                <a:spcPct val="150000"/>
              </a:lnSpc>
              <a:buNone/>
            </a:pPr>
            <a:endParaRPr lang="ru-RU" sz="2000" b="1" i="1" dirty="0">
              <a:latin typeface="Bookman Old Style" panose="020506040505050202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716" y="2791695"/>
            <a:ext cx="5112568" cy="33736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179512" y="1091773"/>
            <a:ext cx="8784976" cy="4674455"/>
            <a:chOff x="35496" y="1112415"/>
            <a:chExt cx="8784976" cy="4674455"/>
          </a:xfrm>
        </p:grpSpPr>
        <p:pic>
          <p:nvPicPr>
            <p:cNvPr id="6" name="Рисунок 5" descr="IMG-20191123-WA0002.jpg"/>
            <p:cNvPicPr>
              <a:picLocks noChangeAspect="1"/>
            </p:cNvPicPr>
            <p:nvPr/>
          </p:nvPicPr>
          <p:blipFill>
            <a:blip r:embed="rId2" cstate="print"/>
            <a:srcRect l="18056" t="18750" r="15277" b="8332"/>
            <a:stretch>
              <a:fillRect/>
            </a:stretch>
          </p:blipFill>
          <p:spPr>
            <a:xfrm>
              <a:off x="35496" y="1124743"/>
              <a:ext cx="3692475" cy="463237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7" name="Рисунок 6" descr="20161124_180854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23928" y="1112415"/>
              <a:ext cx="4896544" cy="467445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6632"/>
            <a:ext cx="8229600" cy="1415649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Оздоровительная работа </a:t>
            </a:r>
            <a:endParaRPr lang="ru-RU" sz="28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ctr">
              <a:buNone/>
            </a:pPr>
            <a:r>
              <a:rPr lang="ru-RU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 </a:t>
            </a:r>
            <a:r>
              <a:rPr lang="ru-RU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детьми с ОВЗ</a:t>
            </a:r>
            <a:br>
              <a:rPr lang="ru-RU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endParaRPr lang="ru-RU" sz="28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457200" y="1005239"/>
            <a:ext cx="8229600" cy="4872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000" i="1" dirty="0">
                <a:latin typeface="Bookman Old Style" panose="02050604050505020204" pitchFamily="18" charset="0"/>
              </a:rPr>
              <a:t>	Организация физического воспитания детей с ОВЗ в условиях дошкольного образовательного учреждения на основе применения комплекса средств адаптивной физической культуры позволяет повышать эффективность непосредственно образовательной деятельности, которое положительно влияет на физическое, психическое и эмоциональное благополучие детей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428130" y="3284984"/>
            <a:ext cx="8287740" cy="2931463"/>
            <a:chOff x="609874" y="3284984"/>
            <a:chExt cx="8287740" cy="2931463"/>
          </a:xfrm>
        </p:grpSpPr>
        <p:pic>
          <p:nvPicPr>
            <p:cNvPr id="8" name="Рисунок 7" descr="IMG_4464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9874" y="3284984"/>
              <a:ext cx="4206011" cy="293146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9" name="Рисунок 8" descr="IMG_4475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48064" y="3284984"/>
              <a:ext cx="3749550" cy="293146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6670912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338010" y="404664"/>
            <a:ext cx="8467981" cy="5456780"/>
            <a:chOff x="251520" y="395412"/>
            <a:chExt cx="8467981" cy="5456780"/>
          </a:xfrm>
        </p:grpSpPr>
        <p:pic>
          <p:nvPicPr>
            <p:cNvPr id="8" name="Рисунок 7" descr="IMG_4507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1520" y="395412"/>
              <a:ext cx="4897621" cy="315622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6" name="Рисунок 5" descr="IMG_4474.JPG"/>
            <p:cNvPicPr>
              <a:picLocks noChangeAspect="1"/>
            </p:cNvPicPr>
            <p:nvPr/>
          </p:nvPicPr>
          <p:blipFill>
            <a:blip r:embed="rId4" cstate="print"/>
            <a:srcRect t="5859" r="7031"/>
            <a:stretch>
              <a:fillRect/>
            </a:stretch>
          </p:blipFill>
          <p:spPr>
            <a:xfrm>
              <a:off x="4283968" y="2708920"/>
              <a:ext cx="4435533" cy="314327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6632"/>
            <a:ext cx="8229600" cy="1415649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Средние показатели пропуска и заболеваемости детей за три отчетных года </a:t>
            </a:r>
            <a:br>
              <a:rPr lang="ru-RU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endParaRPr lang="ru-RU" sz="28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8314644"/>
              </p:ext>
            </p:extLst>
          </p:nvPr>
        </p:nvGraphicFramePr>
        <p:xfrm>
          <a:off x="611560" y="1532280"/>
          <a:ext cx="7889529" cy="46610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97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10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993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93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52644">
                <a:tc>
                  <a:txBody>
                    <a:bodyPr/>
                    <a:lstStyle/>
                    <a:p>
                      <a:r>
                        <a:rPr lang="ru-RU" dirty="0" smtClean="0"/>
                        <a:t>Всего детей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2017г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2018г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2019г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0776">
                <a:tc>
                  <a:txBody>
                    <a:bodyPr/>
                    <a:lstStyle/>
                    <a:p>
                      <a:r>
                        <a:rPr lang="ru-RU" dirty="0" smtClean="0"/>
                        <a:t>Количество дней, пропущенных по болезни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15859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13530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13077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5009">
                <a:tc>
                  <a:txBody>
                    <a:bodyPr/>
                    <a:lstStyle/>
                    <a:p>
                      <a:r>
                        <a:rPr lang="ru-RU" dirty="0" smtClean="0"/>
                        <a:t>Средний показатель пропущенных дней по болезни на одного ребенка(в днях)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21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2644">
                <a:tc>
                  <a:txBody>
                    <a:bodyPr/>
                    <a:lstStyle/>
                    <a:p>
                      <a:r>
                        <a:rPr lang="ru-RU" dirty="0" smtClean="0"/>
                        <a:t>Индекс здоровья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24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2644">
                <a:tc>
                  <a:txBody>
                    <a:bodyPr/>
                    <a:lstStyle/>
                    <a:p>
                      <a:r>
                        <a:rPr lang="ru-RU" dirty="0" smtClean="0"/>
                        <a:t>Количество детей с ОВЗ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46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09912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3151"/>
            <a:ext cx="8229600" cy="1415649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Достижения</a:t>
            </a:r>
            <a:r>
              <a:rPr lang="ru-RU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/>
            </a:r>
            <a:br>
              <a:rPr lang="ru-RU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endParaRPr lang="ru-RU" sz="28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457200" y="1005239"/>
            <a:ext cx="8229600" cy="4872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000" i="1" dirty="0" smtClean="0">
                <a:latin typeface="Bookman Old Style" panose="02050604050505020204" pitchFamily="18" charset="0"/>
              </a:rPr>
              <a:t>Март, 2019 г. - Окружные </a:t>
            </a:r>
            <a:r>
              <a:rPr lang="ru-RU" sz="2000" i="1" dirty="0">
                <a:latin typeface="Bookman Old Style" panose="02050604050505020204" pitchFamily="18" charset="0"/>
              </a:rPr>
              <a:t>спортивные соревнования «Веселые старты»-3 </a:t>
            </a:r>
            <a:r>
              <a:rPr lang="ru-RU" sz="2000" i="1" dirty="0" smtClean="0">
                <a:latin typeface="Bookman Old Style" panose="02050604050505020204" pitchFamily="18" charset="0"/>
              </a:rPr>
              <a:t>место;</a:t>
            </a:r>
            <a:endParaRPr lang="ru-RU" sz="2000" i="1" dirty="0">
              <a:latin typeface="Bookman Old Style" panose="02050604050505020204" pitchFamily="18" charset="0"/>
            </a:endParaRPr>
          </a:p>
          <a:p>
            <a:pPr algn="just"/>
            <a:r>
              <a:rPr lang="ru-RU" sz="2000" i="1" dirty="0" smtClean="0">
                <a:latin typeface="Bookman Old Style" panose="02050604050505020204" pitchFamily="18" charset="0"/>
              </a:rPr>
              <a:t>Май, 2019 г. - Окружные </a:t>
            </a:r>
            <a:r>
              <a:rPr lang="ru-RU" sz="2000" i="1" dirty="0">
                <a:latin typeface="Bookman Old Style" panose="02050604050505020204" pitchFamily="18" charset="0"/>
              </a:rPr>
              <a:t>спортивные соревнования по национальным видам спорта -1 место в первенстве по </a:t>
            </a:r>
            <a:r>
              <a:rPr lang="ru-RU" sz="2000" i="1" dirty="0" smtClean="0">
                <a:latin typeface="Bookman Old Style" panose="02050604050505020204" pitchFamily="18" charset="0"/>
              </a:rPr>
              <a:t>бегу;</a:t>
            </a:r>
            <a:endParaRPr lang="ru-RU" sz="2000" i="1" dirty="0">
              <a:latin typeface="Bookman Old Style" panose="02050604050505020204" pitchFamily="18" charset="0"/>
            </a:endParaRPr>
          </a:p>
          <a:p>
            <a:pPr algn="just"/>
            <a:r>
              <a:rPr lang="ru-RU" sz="2000" i="1" dirty="0" smtClean="0">
                <a:latin typeface="Bookman Old Style" panose="02050604050505020204" pitchFamily="18" charset="0"/>
              </a:rPr>
              <a:t>Май, 2019 г. - Окружные </a:t>
            </a:r>
            <a:r>
              <a:rPr lang="ru-RU" sz="2000" i="1" dirty="0">
                <a:latin typeface="Bookman Old Style" panose="02050604050505020204" pitchFamily="18" charset="0"/>
              </a:rPr>
              <a:t>спортивные соревнования «Надежда </a:t>
            </a:r>
            <a:r>
              <a:rPr lang="ru-RU" sz="2000" i="1" dirty="0" err="1">
                <a:latin typeface="Bookman Old Style" panose="02050604050505020204" pitchFamily="18" charset="0"/>
              </a:rPr>
              <a:t>Туймаады</a:t>
            </a:r>
            <a:r>
              <a:rPr lang="ru-RU" sz="2000" i="1" dirty="0">
                <a:latin typeface="Bookman Old Style" panose="02050604050505020204" pitchFamily="18" charset="0"/>
              </a:rPr>
              <a:t>» -2 </a:t>
            </a:r>
            <a:r>
              <a:rPr lang="ru-RU" sz="2000" i="1" dirty="0" smtClean="0">
                <a:latin typeface="Bookman Old Style" panose="02050604050505020204" pitchFamily="18" charset="0"/>
              </a:rPr>
              <a:t>место;</a:t>
            </a:r>
          </a:p>
          <a:p>
            <a:pPr algn="just"/>
            <a:r>
              <a:rPr lang="ru-RU" sz="2000" i="1" dirty="0">
                <a:latin typeface="Bookman Old Style" panose="02050604050505020204" pitchFamily="18" charset="0"/>
              </a:rPr>
              <a:t>Ноябрь, 2019 г. Окружные спортивные соревнования «Папа, мама, я – спортивная семья”  семья  Евсеевых, группа “Бэби </a:t>
            </a:r>
            <a:r>
              <a:rPr lang="ru-RU" sz="2000" i="1" dirty="0" err="1">
                <a:latin typeface="Bookman Old Style" panose="02050604050505020204" pitchFamily="18" charset="0"/>
              </a:rPr>
              <a:t>Ленд</a:t>
            </a:r>
            <a:r>
              <a:rPr lang="ru-RU" sz="2000" i="1" dirty="0">
                <a:latin typeface="Bookman Old Style" panose="02050604050505020204" pitchFamily="18" charset="0"/>
              </a:rPr>
              <a:t>” - 3 место</a:t>
            </a:r>
            <a:r>
              <a:rPr lang="ru-RU" sz="2000" i="1" dirty="0" smtClean="0">
                <a:latin typeface="Bookman Old Style" panose="02050604050505020204" pitchFamily="18" charset="0"/>
              </a:rPr>
              <a:t>;</a:t>
            </a:r>
            <a:endParaRPr lang="ru-RU" sz="2000" i="1" dirty="0">
              <a:latin typeface="Bookman Old Style" panose="02050604050505020204" pitchFamily="18" charset="0"/>
            </a:endParaRPr>
          </a:p>
          <a:p>
            <a:pPr algn="just"/>
            <a:r>
              <a:rPr lang="ru-RU" sz="2000" i="1" dirty="0" smtClean="0">
                <a:latin typeface="Bookman Old Style" panose="02050604050505020204" pitchFamily="18" charset="0"/>
              </a:rPr>
              <a:t>Февраль, 2020 г. - Окружные </a:t>
            </a:r>
            <a:r>
              <a:rPr lang="ru-RU" sz="2000" i="1" dirty="0">
                <a:latin typeface="Bookman Old Style" panose="02050604050505020204" pitchFamily="18" charset="0"/>
              </a:rPr>
              <a:t>спортивные  соревнования среди воспитанников подготовительных групп  детских садов Октябрьского округа “А ну-ка, мальчики!”-2 </a:t>
            </a:r>
            <a:r>
              <a:rPr lang="ru-RU" sz="2000" i="1" dirty="0" smtClean="0">
                <a:latin typeface="Bookman Old Style" panose="02050604050505020204" pitchFamily="18" charset="0"/>
              </a:rPr>
              <a:t>место;</a:t>
            </a:r>
            <a:endParaRPr lang="ru-RU" sz="2000" i="1" dirty="0">
              <a:latin typeface="Bookman Old Style" panose="02050604050505020204" pitchFamily="18" charset="0"/>
            </a:endParaRPr>
          </a:p>
          <a:p>
            <a:pPr algn="just"/>
            <a:r>
              <a:rPr lang="ru-RU" sz="2000" i="1" dirty="0" smtClean="0">
                <a:latin typeface="Bookman Old Style" panose="02050604050505020204" pitchFamily="18" charset="0"/>
              </a:rPr>
              <a:t>Январь, 2020 г. - Городские </a:t>
            </a:r>
            <a:r>
              <a:rPr lang="ru-RU" sz="2000" i="1" dirty="0">
                <a:latin typeface="Bookman Old Style" panose="02050604050505020204" pitchFamily="18" charset="0"/>
              </a:rPr>
              <a:t>спортивные соревнования “Папа, мама и я — спортивная семья » семья  </a:t>
            </a:r>
            <a:r>
              <a:rPr lang="ru-RU" sz="2000" i="1" dirty="0" err="1">
                <a:latin typeface="Bookman Old Style" panose="02050604050505020204" pitchFamily="18" charset="0"/>
              </a:rPr>
              <a:t>Докторовых</a:t>
            </a:r>
            <a:r>
              <a:rPr lang="ru-RU" sz="2000" i="1" dirty="0">
                <a:latin typeface="Bookman Old Style" panose="02050604050505020204" pitchFamily="18" charset="0"/>
              </a:rPr>
              <a:t>, группа “Аленький цветочек” - 3 </a:t>
            </a:r>
            <a:r>
              <a:rPr lang="ru-RU" sz="2000" i="1" dirty="0" smtClean="0">
                <a:latin typeface="Bookman Old Style" panose="02050604050505020204" pitchFamily="18" charset="0"/>
              </a:rPr>
              <a:t>место.</a:t>
            </a:r>
            <a:endParaRPr lang="ru-RU" sz="2000" i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2929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9175"/>
            <a:ext cx="8229600" cy="4872033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Образовательная область Физическая культура предусматривает:</a:t>
            </a:r>
          </a:p>
          <a:p>
            <a:pPr algn="just"/>
            <a:r>
              <a:rPr lang="ru-RU" sz="2000" i="1" dirty="0">
                <a:latin typeface="Bookman Old Style" panose="02050604050505020204" pitchFamily="18" charset="0"/>
              </a:rPr>
              <a:t>сохранение, укрепление и охрана здоровья детей;</a:t>
            </a:r>
          </a:p>
          <a:p>
            <a:pPr algn="just"/>
            <a:r>
              <a:rPr lang="ru-RU" sz="2000" i="1" dirty="0">
                <a:latin typeface="Bookman Old Style" panose="02050604050505020204" pitchFamily="18" charset="0"/>
              </a:rPr>
              <a:t>повышение умственной и физической работоспособности, предупреждение утомления; </a:t>
            </a:r>
          </a:p>
          <a:p>
            <a:pPr algn="just"/>
            <a:r>
              <a:rPr lang="ru-RU" sz="2000" i="1" dirty="0">
                <a:latin typeface="Bookman Old Style" panose="02050604050505020204" pitchFamily="18" charset="0"/>
              </a:rPr>
              <a:t>обеспечение гармоничного физического развития, совершенствование умений и навыков в основных видах движений, воспитание красоты, грациозности, выразительности движений, формирование правильной осанки;</a:t>
            </a:r>
          </a:p>
          <a:p>
            <a:pPr algn="just"/>
            <a:r>
              <a:rPr lang="ru-RU" sz="2000" i="1" dirty="0">
                <a:latin typeface="Bookman Old Style" panose="02050604050505020204" pitchFamily="18" charset="0"/>
              </a:rPr>
              <a:t> формирование потребности в ежедневной двигательной деятельности; </a:t>
            </a:r>
          </a:p>
          <a:p>
            <a:pPr algn="just"/>
            <a:r>
              <a:rPr lang="ru-RU" sz="2000" i="1" dirty="0">
                <a:latin typeface="Bookman Old Style" panose="02050604050505020204" pitchFamily="18" charset="0"/>
              </a:rPr>
              <a:t> развитие интереса к участию в подвижных и спортивных играх и физических упражнениях, активности в самостоятельной двигательной деятельности; </a:t>
            </a:r>
          </a:p>
          <a:p>
            <a:pPr algn="just"/>
            <a:r>
              <a:rPr lang="ru-RU" sz="2000" i="1" dirty="0">
                <a:latin typeface="Bookman Old Style" panose="02050604050505020204" pitchFamily="18" charset="0"/>
              </a:rPr>
              <a:t>привить интерес и любовь к спорту. </a:t>
            </a:r>
          </a:p>
          <a:p>
            <a:pPr algn="just">
              <a:buNone/>
            </a:pPr>
            <a:endParaRPr lang="ru-RU" sz="2000" b="1" i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8705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9175"/>
            <a:ext cx="8229600" cy="1415649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Комплексная система работы </a:t>
            </a:r>
            <a:r>
              <a:rPr lang="ru-RU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по укреплению здоровья детей</a:t>
            </a: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457200" y="1581303"/>
            <a:ext cx="8229600" cy="4872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000" i="1" dirty="0">
                <a:latin typeface="Bookman Old Style" panose="02050604050505020204" pitchFamily="18" charset="0"/>
              </a:rPr>
              <a:t>Утренняя </a:t>
            </a:r>
            <a:r>
              <a:rPr lang="ru-RU" sz="2000" i="1" dirty="0" smtClean="0">
                <a:latin typeface="Bookman Old Style" panose="02050604050505020204" pitchFamily="18" charset="0"/>
              </a:rPr>
              <a:t>гимнастика;</a:t>
            </a:r>
            <a:endParaRPr lang="ru-RU" sz="2000" i="1" dirty="0">
              <a:latin typeface="Bookman Old Style" panose="02050604050505020204" pitchFamily="18" charset="0"/>
            </a:endParaRPr>
          </a:p>
          <a:p>
            <a:pPr algn="just"/>
            <a:r>
              <a:rPr lang="ru-RU" sz="2000" i="1" dirty="0" smtClean="0">
                <a:latin typeface="Bookman Old Style" panose="02050604050505020204" pitchFamily="18" charset="0"/>
              </a:rPr>
              <a:t>Физкультурные занятия</a:t>
            </a:r>
            <a:endParaRPr lang="ru-RU" sz="2000" i="1" dirty="0">
              <a:latin typeface="Bookman Old Style" panose="02050604050505020204" pitchFamily="18" charset="0"/>
            </a:endParaRPr>
          </a:p>
          <a:p>
            <a:pPr algn="just"/>
            <a:r>
              <a:rPr lang="ru-RU" sz="2000" i="1" dirty="0">
                <a:latin typeface="Bookman Old Style" panose="02050604050505020204" pitchFamily="18" charset="0"/>
              </a:rPr>
              <a:t>Прогулки, подвижные игры</a:t>
            </a:r>
          </a:p>
          <a:p>
            <a:pPr algn="just"/>
            <a:r>
              <a:rPr lang="ru-RU" sz="2000" i="1" dirty="0">
                <a:latin typeface="Bookman Old Style" panose="02050604050505020204" pitchFamily="18" charset="0"/>
              </a:rPr>
              <a:t>Гимнастика после сна</a:t>
            </a:r>
          </a:p>
          <a:p>
            <a:pPr algn="just"/>
            <a:r>
              <a:rPr lang="ru-RU" sz="2000" i="1" dirty="0">
                <a:latin typeface="Bookman Old Style" panose="02050604050505020204" pitchFamily="18" charset="0"/>
              </a:rPr>
              <a:t>Закаливание</a:t>
            </a:r>
          </a:p>
          <a:p>
            <a:pPr algn="just"/>
            <a:r>
              <a:rPr lang="ru-RU" sz="2000" i="1" dirty="0">
                <a:latin typeface="Bookman Old Style" panose="02050604050505020204" pitchFamily="18" charset="0"/>
              </a:rPr>
              <a:t>Рациональное питание</a:t>
            </a:r>
          </a:p>
          <a:p>
            <a:pPr algn="just"/>
            <a:r>
              <a:rPr lang="ru-RU" sz="2000" i="1" dirty="0">
                <a:latin typeface="Bookman Old Style" panose="02050604050505020204" pitchFamily="18" charset="0"/>
              </a:rPr>
              <a:t>Кислородные коктейли</a:t>
            </a:r>
          </a:p>
          <a:p>
            <a:pPr algn="just"/>
            <a:r>
              <a:rPr lang="ru-RU" sz="2000" i="1" dirty="0">
                <a:latin typeface="Bookman Old Style" panose="02050604050505020204" pitchFamily="18" charset="0"/>
              </a:rPr>
              <a:t>Спортивный кружок</a:t>
            </a:r>
          </a:p>
          <a:p>
            <a:pPr algn="just"/>
            <a:r>
              <a:rPr lang="ru-RU" sz="2000" i="1" dirty="0">
                <a:latin typeface="Bookman Old Style" panose="02050604050505020204" pitchFamily="18" charset="0"/>
              </a:rPr>
              <a:t>Индивидуальная работа </a:t>
            </a:r>
            <a:endParaRPr lang="ru-RU" sz="2000" i="1" dirty="0" smtClean="0"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r>
              <a:rPr lang="ru-RU" sz="2000" i="1" dirty="0">
                <a:latin typeface="Bookman Old Style" panose="02050604050505020204" pitchFamily="18" charset="0"/>
              </a:rPr>
              <a:t> </a:t>
            </a:r>
            <a:r>
              <a:rPr lang="ru-RU" sz="2000" i="1" dirty="0" smtClean="0">
                <a:latin typeface="Bookman Old Style" panose="02050604050505020204" pitchFamily="18" charset="0"/>
              </a:rPr>
              <a:t>    с </a:t>
            </a:r>
            <a:r>
              <a:rPr lang="ru-RU" sz="2000" i="1" dirty="0">
                <a:latin typeface="Bookman Old Style" panose="02050604050505020204" pitchFamily="18" charset="0"/>
              </a:rPr>
              <a:t>детьми с ОВЗ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9"/>
          <a:stretch/>
        </p:blipFill>
        <p:spPr>
          <a:xfrm rot="16200000">
            <a:off x="4500979" y="1965317"/>
            <a:ext cx="4584001" cy="36229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3900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9175"/>
            <a:ext cx="8229600" cy="1415649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Развивающая предметно-пространственная среда обеспечивает максимальную реализацию образовательного потенциала пространства физкультурного зала, материалов, оборудования и инвентаря для развития детей</a:t>
            </a:r>
            <a:endParaRPr lang="ru-RU" sz="20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179512" y="2132856"/>
            <a:ext cx="8229600" cy="37199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000" i="1" dirty="0">
                <a:latin typeface="Bookman Old Style" panose="02050604050505020204" pitchFamily="18" charset="0"/>
              </a:rPr>
              <a:t>РППС в  нашем физкультурном зале </a:t>
            </a:r>
          </a:p>
          <a:p>
            <a:pPr marL="0" indent="0" algn="just">
              <a:buNone/>
            </a:pPr>
            <a:r>
              <a:rPr lang="ru-RU" sz="2000" i="1" dirty="0">
                <a:latin typeface="Bookman Old Style" panose="02050604050505020204" pitchFamily="18" charset="0"/>
              </a:rPr>
              <a:t>является:</a:t>
            </a:r>
          </a:p>
          <a:p>
            <a:pPr algn="just"/>
            <a:r>
              <a:rPr lang="ru-RU" sz="2000" i="1" dirty="0" smtClean="0">
                <a:latin typeface="Bookman Old Style" panose="02050604050505020204" pitchFamily="18" charset="0"/>
              </a:rPr>
              <a:t>содержательно-насыщенной</a:t>
            </a:r>
            <a:r>
              <a:rPr lang="ru-RU" sz="2000" i="1" dirty="0">
                <a:latin typeface="Bookman Old Style" panose="02050604050505020204" pitchFamily="18" charset="0"/>
              </a:rPr>
              <a:t>;</a:t>
            </a:r>
          </a:p>
          <a:p>
            <a:pPr algn="just"/>
            <a:r>
              <a:rPr lang="ru-RU" sz="2000" i="1" dirty="0" smtClean="0">
                <a:latin typeface="Bookman Old Style" panose="02050604050505020204" pitchFamily="18" charset="0"/>
              </a:rPr>
              <a:t>трансформируемой</a:t>
            </a:r>
            <a:r>
              <a:rPr lang="ru-RU" sz="2000" i="1" dirty="0">
                <a:latin typeface="Bookman Old Style" panose="02050604050505020204" pitchFamily="18" charset="0"/>
              </a:rPr>
              <a:t>;</a:t>
            </a:r>
          </a:p>
          <a:p>
            <a:pPr algn="just"/>
            <a:r>
              <a:rPr lang="ru-RU" sz="2000" i="1" dirty="0" smtClean="0">
                <a:latin typeface="Bookman Old Style" panose="02050604050505020204" pitchFamily="18" charset="0"/>
              </a:rPr>
              <a:t>вариативной</a:t>
            </a:r>
            <a:r>
              <a:rPr lang="ru-RU" sz="2000" i="1" dirty="0">
                <a:latin typeface="Bookman Old Style" panose="02050604050505020204" pitchFamily="18" charset="0"/>
              </a:rPr>
              <a:t>;</a:t>
            </a:r>
          </a:p>
          <a:p>
            <a:pPr algn="just"/>
            <a:r>
              <a:rPr lang="ru-RU" sz="2000" i="1" dirty="0" smtClean="0">
                <a:latin typeface="Bookman Old Style" panose="02050604050505020204" pitchFamily="18" charset="0"/>
              </a:rPr>
              <a:t>полифункциональной</a:t>
            </a:r>
            <a:r>
              <a:rPr lang="ru-RU" sz="2000" i="1" dirty="0">
                <a:latin typeface="Bookman Old Style" panose="02050604050505020204" pitchFamily="18" charset="0"/>
              </a:rPr>
              <a:t>;</a:t>
            </a:r>
          </a:p>
          <a:p>
            <a:pPr algn="just"/>
            <a:r>
              <a:rPr lang="ru-RU" sz="2000" i="1" dirty="0" smtClean="0">
                <a:latin typeface="Bookman Old Style" panose="02050604050505020204" pitchFamily="18" charset="0"/>
              </a:rPr>
              <a:t>доступной</a:t>
            </a:r>
            <a:r>
              <a:rPr lang="ru-RU" sz="2000" i="1" dirty="0">
                <a:latin typeface="Bookman Old Style" panose="02050604050505020204" pitchFamily="18" charset="0"/>
              </a:rPr>
              <a:t>;</a:t>
            </a:r>
          </a:p>
          <a:p>
            <a:pPr algn="just"/>
            <a:r>
              <a:rPr lang="ru-RU" sz="2000" i="1" dirty="0" smtClean="0">
                <a:latin typeface="Bookman Old Style" panose="02050604050505020204" pitchFamily="18" charset="0"/>
              </a:rPr>
              <a:t>безопасной</a:t>
            </a:r>
            <a:r>
              <a:rPr lang="ru-RU" sz="2000" i="1" dirty="0">
                <a:latin typeface="Bookman Old Style" panose="02050604050505020204" pitchFamily="18" charset="0"/>
              </a:rPr>
              <a:t>.</a:t>
            </a:r>
          </a:p>
          <a:p>
            <a:pPr algn="just"/>
            <a:r>
              <a:rPr lang="ru-RU" sz="2000" i="1" dirty="0">
                <a:latin typeface="Bookman Old Style" panose="02050604050505020204" pitchFamily="18" charset="0"/>
              </a:rPr>
              <a:t>Инвентарь и оборудование </a:t>
            </a:r>
            <a:endParaRPr lang="ru-RU" sz="2000" i="1" dirty="0" smtClean="0"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r>
              <a:rPr lang="ru-RU" sz="2000" i="1" dirty="0" smtClean="0">
                <a:latin typeface="Bookman Old Style" panose="02050604050505020204" pitchFamily="18" charset="0"/>
              </a:rPr>
              <a:t>обновляется </a:t>
            </a:r>
            <a:r>
              <a:rPr lang="ru-RU" sz="2000" i="1" dirty="0">
                <a:latin typeface="Bookman Old Style" panose="02050604050505020204" pitchFamily="18" charset="0"/>
              </a:rPr>
              <a:t>и пополняется </a:t>
            </a:r>
            <a:endParaRPr lang="ru-RU" sz="2000" i="1" dirty="0" smtClean="0"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r>
              <a:rPr lang="ru-RU" sz="2000" i="1" dirty="0" smtClean="0">
                <a:latin typeface="Bookman Old Style" panose="02050604050505020204" pitchFamily="18" charset="0"/>
              </a:rPr>
              <a:t>в </a:t>
            </a:r>
            <a:r>
              <a:rPr lang="ru-RU" sz="2000" i="1" dirty="0">
                <a:latin typeface="Bookman Old Style" panose="02050604050505020204" pitchFamily="18" charset="0"/>
              </a:rPr>
              <a:t>начале учебного года.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1"/>
          <a:stretch/>
        </p:blipFill>
        <p:spPr>
          <a:xfrm>
            <a:off x="4539761" y="2664296"/>
            <a:ext cx="4424727" cy="35010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2394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767390" y="188640"/>
            <a:ext cx="7609221" cy="6059396"/>
            <a:chOff x="779203" y="188640"/>
            <a:chExt cx="7609221" cy="6059396"/>
          </a:xfrm>
        </p:grpSpPr>
        <p:pic>
          <p:nvPicPr>
            <p:cNvPr id="5" name="Рисунок 4" descr="20200305_104302.jpg"/>
            <p:cNvPicPr>
              <a:picLocks noChangeAspect="1"/>
            </p:cNvPicPr>
            <p:nvPr/>
          </p:nvPicPr>
          <p:blipFill>
            <a:blip r:embed="rId3" cstate="print"/>
            <a:srcRect l="5859" r="17969"/>
            <a:stretch>
              <a:fillRect/>
            </a:stretch>
          </p:blipFill>
          <p:spPr>
            <a:xfrm>
              <a:off x="779203" y="3590913"/>
              <a:ext cx="3646258" cy="265712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9" name="Рисунок 8" descr="IMG_20190411_104952978.jpg"/>
            <p:cNvPicPr>
              <a:picLocks noChangeAspect="1"/>
            </p:cNvPicPr>
            <p:nvPr/>
          </p:nvPicPr>
          <p:blipFill>
            <a:blip r:embed="rId4" cstate="print"/>
            <a:srcRect t="29166" b="13542"/>
            <a:stretch>
              <a:fillRect/>
            </a:stretch>
          </p:blipFill>
          <p:spPr>
            <a:xfrm>
              <a:off x="779203" y="188640"/>
              <a:ext cx="3646258" cy="324111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0" name="Рисунок 9" descr="IMG_20190412_093011136.jpg"/>
            <p:cNvPicPr>
              <a:picLocks noChangeAspect="1"/>
            </p:cNvPicPr>
            <p:nvPr/>
          </p:nvPicPr>
          <p:blipFill rotWithShape="1">
            <a:blip r:embed="rId5" cstate="print"/>
            <a:srcRect l="26562" t="23610" r="23156" b="4115"/>
            <a:stretch/>
          </p:blipFill>
          <p:spPr>
            <a:xfrm>
              <a:off x="4595627" y="188640"/>
              <a:ext cx="3792797" cy="325825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1" t="18500" r="29159" b="20600"/>
          <a:stretch/>
        </p:blipFill>
        <p:spPr>
          <a:xfrm>
            <a:off x="4595626" y="3590913"/>
            <a:ext cx="3792797" cy="266313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1415649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На занятиях физической культурой преимущественное внимание уделяется развитию ловкости, быстроты, глазомера, гибкости, равновесия, развитии силы и выносливости</a:t>
            </a:r>
            <a:endParaRPr lang="ru-RU" sz="20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304339" y="2231654"/>
            <a:ext cx="8535322" cy="3357586"/>
            <a:chOff x="439564" y="2001540"/>
            <a:chExt cx="8535322" cy="3357586"/>
          </a:xfrm>
        </p:grpSpPr>
        <p:pic>
          <p:nvPicPr>
            <p:cNvPr id="5" name="Рисунок 4" descr="IMG_4512.JPG"/>
            <p:cNvPicPr>
              <a:picLocks noChangeAspect="1"/>
            </p:cNvPicPr>
            <p:nvPr/>
          </p:nvPicPr>
          <p:blipFill>
            <a:blip r:embed="rId2" cstate="print"/>
            <a:srcRect l="13414" t="5488" r="14634" b="8536"/>
            <a:stretch>
              <a:fillRect/>
            </a:stretch>
          </p:blipFill>
          <p:spPr>
            <a:xfrm>
              <a:off x="439564" y="2001540"/>
              <a:ext cx="4214842" cy="335758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6" name="Рисунок 5" descr="IMG-20191107-WA0013.jpg"/>
            <p:cNvPicPr>
              <a:picLocks noChangeAspect="1"/>
            </p:cNvPicPr>
            <p:nvPr/>
          </p:nvPicPr>
          <p:blipFill rotWithShape="1">
            <a:blip r:embed="rId3" cstate="print"/>
            <a:srcRect l="12585"/>
            <a:stretch/>
          </p:blipFill>
          <p:spPr>
            <a:xfrm>
              <a:off x="4788024" y="2003946"/>
              <a:ext cx="4186862" cy="335277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2204672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736102" y="260647"/>
            <a:ext cx="7671796" cy="5853769"/>
            <a:chOff x="428596" y="260647"/>
            <a:chExt cx="7671796" cy="5853769"/>
          </a:xfrm>
        </p:grpSpPr>
        <p:pic>
          <p:nvPicPr>
            <p:cNvPr id="8" name="Рисунок 7" descr="IMG_5261.JPG"/>
            <p:cNvPicPr>
              <a:picLocks noChangeAspect="1"/>
            </p:cNvPicPr>
            <p:nvPr/>
          </p:nvPicPr>
          <p:blipFill>
            <a:blip r:embed="rId2" cstate="print"/>
            <a:srcRect l="3906" t="21874" r="29688" b="13672"/>
            <a:stretch>
              <a:fillRect/>
            </a:stretch>
          </p:blipFill>
          <p:spPr>
            <a:xfrm>
              <a:off x="428596" y="3112120"/>
              <a:ext cx="4503444" cy="300229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1" name="Рисунок 10" descr="IMG-20200420-WA0027.jpg"/>
            <p:cNvPicPr>
              <a:picLocks noChangeAspect="1"/>
            </p:cNvPicPr>
            <p:nvPr/>
          </p:nvPicPr>
          <p:blipFill>
            <a:blip r:embed="rId3" cstate="print"/>
            <a:srcRect l="19444" t="15625" r="43056" b="51042"/>
            <a:stretch>
              <a:fillRect/>
            </a:stretch>
          </p:blipFill>
          <p:spPr>
            <a:xfrm>
              <a:off x="5148064" y="260647"/>
              <a:ext cx="2937146" cy="268539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2" name="Рисунок 11" descr="IMG-20191211-WA0021.jpg"/>
            <p:cNvPicPr>
              <a:picLocks noChangeAspect="1"/>
            </p:cNvPicPr>
            <p:nvPr/>
          </p:nvPicPr>
          <p:blipFill>
            <a:blip r:embed="rId4" cstate="print"/>
            <a:srcRect t="12500" b="13541"/>
            <a:stretch>
              <a:fillRect/>
            </a:stretch>
          </p:blipFill>
          <p:spPr>
            <a:xfrm>
              <a:off x="428596" y="260648"/>
              <a:ext cx="4503444" cy="268539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33" r="15564" b="4540"/>
            <a:stretch/>
          </p:blipFill>
          <p:spPr>
            <a:xfrm>
              <a:off x="5148064" y="3112120"/>
              <a:ext cx="2952328" cy="29811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9175"/>
            <a:ext cx="8229600" cy="1415649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Спортивный кружок «</a:t>
            </a:r>
            <a:r>
              <a:rPr lang="ru-RU" sz="2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Спортландия</a:t>
            </a:r>
            <a:r>
              <a:rPr lang="ru-RU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»</a:t>
            </a:r>
            <a:endParaRPr lang="ru-RU" sz="28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457200" y="1005239"/>
            <a:ext cx="8229600" cy="4872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Цель: </a:t>
            </a:r>
          </a:p>
          <a:p>
            <a:pPr algn="just"/>
            <a:r>
              <a:rPr lang="ru-RU" sz="2000" i="1" dirty="0">
                <a:latin typeface="Bookman Old Style" panose="02050604050505020204" pitchFamily="18" charset="0"/>
              </a:rPr>
              <a:t>выявление спортивно одаренных детей;</a:t>
            </a:r>
          </a:p>
          <a:p>
            <a:pPr algn="just"/>
            <a:r>
              <a:rPr lang="ru-RU" sz="2000" i="1" dirty="0">
                <a:latin typeface="Bookman Old Style" panose="02050604050505020204" pitchFamily="18" charset="0"/>
              </a:rPr>
              <a:t>развитие спортивных качеств;</a:t>
            </a:r>
          </a:p>
          <a:p>
            <a:r>
              <a:rPr lang="ru-RU" sz="2000" i="1" dirty="0">
                <a:latin typeface="Bookman Old Style" panose="02050604050505020204" pitchFamily="18" charset="0"/>
              </a:rPr>
              <a:t>участие в окружных, городских спортивных </a:t>
            </a:r>
            <a:r>
              <a:rPr lang="ru-RU" sz="2000" i="1" dirty="0" smtClean="0">
                <a:latin typeface="Bookman Old Style" panose="02050604050505020204" pitchFamily="18" charset="0"/>
              </a:rPr>
              <a:t>соревнованиях;</a:t>
            </a:r>
            <a:endParaRPr lang="ru-RU" sz="2000" i="1" dirty="0">
              <a:latin typeface="Bookman Old Style" panose="02050604050505020204" pitchFamily="18" charset="0"/>
            </a:endParaRPr>
          </a:p>
          <a:p>
            <a:pPr algn="just"/>
            <a:r>
              <a:rPr lang="ru-RU" sz="2000" i="1" dirty="0" smtClean="0">
                <a:latin typeface="Bookman Old Style" panose="02050604050505020204" pitchFamily="18" charset="0"/>
              </a:rPr>
              <a:t>сохранение</a:t>
            </a:r>
            <a:r>
              <a:rPr lang="ru-RU" sz="2000" i="1" dirty="0">
                <a:latin typeface="Bookman Old Style" panose="02050604050505020204" pitchFamily="18" charset="0"/>
              </a:rPr>
              <a:t>, укрепление и развитие </a:t>
            </a:r>
            <a:r>
              <a:rPr lang="ru-RU" sz="2000" i="1" dirty="0" smtClean="0">
                <a:latin typeface="Bookman Old Style" panose="02050604050505020204" pitchFamily="18" charset="0"/>
              </a:rPr>
              <a:t>здоровья.</a:t>
            </a:r>
            <a:endParaRPr lang="ru-RU" sz="2000" i="1" dirty="0">
              <a:latin typeface="Bookman Old Style" panose="02050604050505020204" pitchFamily="18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626976" y="3356992"/>
            <a:ext cx="7890048" cy="2799672"/>
            <a:chOff x="539552" y="3501006"/>
            <a:chExt cx="7890048" cy="2799672"/>
          </a:xfrm>
        </p:grpSpPr>
        <p:pic>
          <p:nvPicPr>
            <p:cNvPr id="6" name="Рисунок 5" descr="20191205_102012.jpg"/>
            <p:cNvPicPr>
              <a:picLocks noChangeAspect="1"/>
            </p:cNvPicPr>
            <p:nvPr/>
          </p:nvPicPr>
          <p:blipFill>
            <a:blip r:embed="rId2" cstate="print"/>
            <a:srcRect l="7812" t="4166" r="17969" b="5555"/>
            <a:stretch>
              <a:fillRect/>
            </a:stretch>
          </p:blipFill>
          <p:spPr>
            <a:xfrm>
              <a:off x="539552" y="3501007"/>
              <a:ext cx="3816424" cy="279967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7" name="Рисунок 6" descr="20191205_095203.jpg"/>
            <p:cNvPicPr>
              <a:picLocks noChangeAspect="1"/>
            </p:cNvPicPr>
            <p:nvPr/>
          </p:nvPicPr>
          <p:blipFill>
            <a:blip r:embed="rId3" cstate="print"/>
            <a:srcRect l="15625" t="12499" r="15625" b="-1389"/>
            <a:stretch>
              <a:fillRect/>
            </a:stretch>
          </p:blipFill>
          <p:spPr>
            <a:xfrm>
              <a:off x="4613176" y="3501006"/>
              <a:ext cx="3816424" cy="279967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6313858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853</TotalTime>
  <Words>479</Words>
  <Application>Microsoft Office PowerPoint</Application>
  <PresentationFormat>Экран (4:3)</PresentationFormat>
  <Paragraphs>91</Paragraphs>
  <Slides>24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Book Antiqua</vt:lpstr>
      <vt:lpstr>Bookman Old Style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.  </vt:lpstr>
      <vt:lpstr>   .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Основные показатели и результаты деятельности в части укрепления здоровья детей</dc:title>
  <dc:creator>Пользователь</dc:creator>
  <cp:lastModifiedBy>Пользователь Windows</cp:lastModifiedBy>
  <cp:revision>26</cp:revision>
  <dcterms:created xsi:type="dcterms:W3CDTF">2020-04-20T12:21:33Z</dcterms:created>
  <dcterms:modified xsi:type="dcterms:W3CDTF">2020-05-28T13:50:02Z</dcterms:modified>
</cp:coreProperties>
</file>