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9" r:id="rId3"/>
    <p:sldId id="281" r:id="rId4"/>
    <p:sldId id="290" r:id="rId5"/>
    <p:sldId id="291" r:id="rId6"/>
    <p:sldId id="292" r:id="rId7"/>
    <p:sldId id="293" r:id="rId8"/>
    <p:sldId id="295" r:id="rId9"/>
    <p:sldId id="296" r:id="rId10"/>
    <p:sldId id="297" r:id="rId11"/>
    <p:sldId id="298" r:id="rId12"/>
    <p:sldId id="284" r:id="rId13"/>
    <p:sldId id="299" r:id="rId14"/>
    <p:sldId id="30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88"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99E799D-6D3D-4B23-88C0-32B720749BF8}" type="datetimeFigureOut">
              <a:rPr lang="ru-RU" smtClean="0"/>
              <a:t>08.12.2021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8C2BF1-A79D-4A24-BE3E-BC204FAE14C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99E799D-6D3D-4B23-88C0-32B720749BF8}" type="datetimeFigureOut">
              <a:rPr lang="ru-RU" smtClean="0"/>
              <a:t>08.12.2021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8C2BF1-A79D-4A24-BE3E-BC204FAE14C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99E799D-6D3D-4B23-88C0-32B720749BF8}" type="datetimeFigureOut">
              <a:rPr lang="ru-RU" smtClean="0"/>
              <a:t>08.12.2021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8C2BF1-A79D-4A24-BE3E-BC204FAE14CD}"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99E799D-6D3D-4B23-88C0-32B720749BF8}" type="datetimeFigureOut">
              <a:rPr lang="ru-RU" smtClean="0"/>
              <a:t>08.12.2021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8C2BF1-A79D-4A24-BE3E-BC204FAE14CD}"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99E799D-6D3D-4B23-88C0-32B720749BF8}" type="datetimeFigureOut">
              <a:rPr lang="ru-RU" smtClean="0"/>
              <a:t>08.12.2021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8C2BF1-A79D-4A24-BE3E-BC204FAE14CD}"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F99E799D-6D3D-4B23-88C0-32B720749BF8}" type="datetimeFigureOut">
              <a:rPr lang="ru-RU" smtClean="0"/>
              <a:t>08.12.2021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C8C2BF1-A79D-4A24-BE3E-BC204FAE14CD}"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99E799D-6D3D-4B23-88C0-32B720749BF8}" type="datetimeFigureOut">
              <a:rPr lang="ru-RU" smtClean="0"/>
              <a:t>08.12.2021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C8C2BF1-A79D-4A24-BE3E-BC204FAE14C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F99E799D-6D3D-4B23-88C0-32B720749BF8}" type="datetimeFigureOut">
              <a:rPr lang="ru-RU" smtClean="0"/>
              <a:t>08.12.2021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C8C2BF1-A79D-4A24-BE3E-BC204FAE14C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99E799D-6D3D-4B23-88C0-32B720749BF8}" type="datetimeFigureOut">
              <a:rPr lang="ru-RU" smtClean="0"/>
              <a:t>08.12.2021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C8C2BF1-A79D-4A24-BE3E-BC204FAE14C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99E799D-6D3D-4B23-88C0-32B720749BF8}" type="datetimeFigureOut">
              <a:rPr lang="ru-RU" smtClean="0"/>
              <a:t>08.12.2021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C8C2BF1-A79D-4A24-BE3E-BC204FAE14CD}"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99E799D-6D3D-4B23-88C0-32B720749BF8}" type="datetimeFigureOut">
              <a:rPr lang="ru-RU" smtClean="0"/>
              <a:t>08.12.2021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C8C2BF1-A79D-4A24-BE3E-BC204FAE14CD}"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99E799D-6D3D-4B23-88C0-32B720749BF8}" type="datetimeFigureOut">
              <a:rPr lang="ru-RU" smtClean="0"/>
              <a:t>08.12.2021</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C8C2BF1-A79D-4A24-BE3E-BC204FAE14CD}"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600200"/>
            <a:ext cx="7772400" cy="3052936"/>
          </a:xfrm>
        </p:spPr>
        <p:txBody>
          <a:bodyPr>
            <a:normAutofit/>
          </a:bodyPr>
          <a:lstStyle/>
          <a:p>
            <a:r>
              <a:rPr lang="ru-RU" b="1" i="1" dirty="0" smtClean="0">
                <a:solidFill>
                  <a:schemeClr val="tx2"/>
                </a:solidFill>
                <a:effectLst/>
                <a:latin typeface="Times New Roman"/>
                <a:ea typeface="Times New Roman"/>
              </a:rPr>
              <a:t>Минимизация морально-психологических последствий </a:t>
            </a:r>
            <a:r>
              <a:rPr lang="ru-RU" b="1" i="1" dirty="0" smtClean="0">
                <a:solidFill>
                  <a:schemeClr val="tx2"/>
                </a:solidFill>
                <a:effectLst/>
                <a:latin typeface="Times New Roman"/>
                <a:ea typeface="Times New Roman"/>
              </a:rPr>
              <a:t>после совершения </a:t>
            </a:r>
            <a:r>
              <a:rPr lang="ru-RU" b="1" i="1" dirty="0" smtClean="0">
                <a:solidFill>
                  <a:schemeClr val="tx2"/>
                </a:solidFill>
                <a:effectLst/>
                <a:latin typeface="Times New Roman"/>
                <a:ea typeface="Times New Roman"/>
              </a:rPr>
              <a:t>террористического акта.</a:t>
            </a:r>
            <a:endParaRPr lang="ru-RU" dirty="0">
              <a:solidFill>
                <a:schemeClr val="tx2"/>
              </a:solidFill>
            </a:endParaRPr>
          </a:p>
        </p:txBody>
      </p:sp>
      <p:sp>
        <p:nvSpPr>
          <p:cNvPr id="3" name="Подзаголовок 2"/>
          <p:cNvSpPr>
            <a:spLocks noGrp="1"/>
          </p:cNvSpPr>
          <p:nvPr>
            <p:ph type="subTitle" idx="1"/>
          </p:nvPr>
        </p:nvSpPr>
        <p:spPr>
          <a:xfrm>
            <a:off x="251520" y="404664"/>
            <a:ext cx="8640960" cy="1464568"/>
          </a:xfrm>
        </p:spPr>
        <p:txBody>
          <a:bodyPr>
            <a:normAutofit/>
          </a:bodyPr>
          <a:lstStyle/>
          <a:p>
            <a:r>
              <a:rPr lang="ru-RU" sz="2000" b="1" dirty="0" smtClean="0">
                <a:solidFill>
                  <a:schemeClr val="tx1"/>
                </a:solidFill>
                <a:latin typeface="Times New Roman" pitchFamily="18" charset="0"/>
                <a:cs typeface="Times New Roman" pitchFamily="18" charset="0"/>
              </a:rPr>
              <a:t>Муниципальное </a:t>
            </a:r>
            <a:r>
              <a:rPr lang="ru-RU" sz="2000" b="1" dirty="0" smtClean="0">
                <a:solidFill>
                  <a:schemeClr val="tx1"/>
                </a:solidFill>
                <a:latin typeface="Times New Roman" pitchFamily="18" charset="0"/>
                <a:cs typeface="Times New Roman" pitchFamily="18" charset="0"/>
              </a:rPr>
              <a:t>учреждение дополнительного образования </a:t>
            </a:r>
          </a:p>
          <a:p>
            <a:r>
              <a:rPr lang="ru-RU" sz="2000" b="1" dirty="0" smtClean="0">
                <a:solidFill>
                  <a:schemeClr val="tx1"/>
                </a:solidFill>
                <a:latin typeface="Times New Roman" pitchFamily="18" charset="0"/>
                <a:cs typeface="Times New Roman" pitchFamily="18" charset="0"/>
              </a:rPr>
              <a:t>Центр внешкольной работы </a:t>
            </a:r>
            <a:endParaRPr lang="ru-RU" sz="2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928037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556792"/>
            <a:ext cx="7408333" cy="4968552"/>
          </a:xfrm>
        </p:spPr>
        <p:txBody>
          <a:bodyPr>
            <a:normAutofit fontScale="62500" lnSpcReduction="20000"/>
          </a:bodyPr>
          <a:lstStyle/>
          <a:p>
            <a:pPr fontAlgn="base"/>
            <a:r>
              <a:rPr lang="ru-RU" sz="3200" dirty="0"/>
              <a:t>В острый период после происшествий, произошедших на базе детских учебных учреждений, необходимо учитывать ряд особенностей </a:t>
            </a:r>
            <a:r>
              <a:rPr lang="ru-RU" sz="3200" dirty="0" smtClean="0"/>
              <a:t>:</a:t>
            </a:r>
            <a:endParaRPr lang="ru-RU" sz="3200" dirty="0"/>
          </a:p>
          <a:p>
            <a:pPr lvl="0" fontAlgn="base"/>
            <a:r>
              <a:rPr lang="ru-RU" sz="3200" dirty="0"/>
              <a:t>Основными характеристиками состояния детей в первые часы и дни после ЧС является потеря чувства безопасности, психоэмоциональное напряжение, дезориентация, трудность осмысления произошедших внезапных трагических событий, потребность в помощи со стороны взрослого человека, ориентация на поведение взрослого, потребность в сплочении с другими пострадавшими детьми. Наблюдается также зависимость эмоционального состояния детей и их представлений о ситуации от состояния и представлений взрослых, находящихся рядом.</a:t>
            </a:r>
          </a:p>
          <a:p>
            <a:pPr lvl="0" fontAlgn="base"/>
            <a:r>
              <a:rPr lang="ru-RU" sz="3200" dirty="0"/>
              <a:t>Как показывает опыт работы с детьми различных возрастов, сплочение является эффективным способом их адаптации к острой стрессовой ситуации. В связи с этим, рекомендуется использовать групповой формат работы с детьми, пережившими схожий травматический опыт (малыми группами, по 4–5 человек).</a:t>
            </a:r>
          </a:p>
          <a:p>
            <a:endParaRPr lang="ru-RU" dirty="0"/>
          </a:p>
        </p:txBody>
      </p:sp>
      <p:sp>
        <p:nvSpPr>
          <p:cNvPr id="3" name="Заголовок 2"/>
          <p:cNvSpPr>
            <a:spLocks noGrp="1"/>
          </p:cNvSpPr>
          <p:nvPr>
            <p:ph type="title"/>
          </p:nvPr>
        </p:nvSpPr>
        <p:spPr/>
        <p:txBody>
          <a:bodyPr>
            <a:normAutofit fontScale="90000"/>
          </a:bodyPr>
          <a:lstStyle/>
          <a:p>
            <a:r>
              <a:rPr lang="ru-RU" sz="3100" b="1" dirty="0" smtClean="0">
                <a:solidFill>
                  <a:schemeClr val="accent5">
                    <a:lumMod val="50000"/>
                  </a:schemeClr>
                </a:solidFill>
              </a:rPr>
              <a:t/>
            </a:r>
            <a:br>
              <a:rPr lang="ru-RU" sz="3100" b="1" dirty="0" smtClean="0">
                <a:solidFill>
                  <a:schemeClr val="accent5">
                    <a:lumMod val="50000"/>
                  </a:schemeClr>
                </a:solidFill>
              </a:rPr>
            </a:br>
            <a:r>
              <a:rPr lang="ru-RU" sz="3100" b="1" dirty="0" smtClean="0">
                <a:solidFill>
                  <a:schemeClr val="accent5">
                    <a:lumMod val="50000"/>
                  </a:schemeClr>
                </a:solidFill>
              </a:rPr>
              <a:t>Возрастные </a:t>
            </a:r>
            <a:r>
              <a:rPr lang="ru-RU" sz="3100" b="1" dirty="0">
                <a:solidFill>
                  <a:schemeClr val="accent5">
                    <a:lumMod val="50000"/>
                  </a:schemeClr>
                </a:solidFill>
              </a:rPr>
              <a:t>особенности реагирования детей</a:t>
            </a:r>
            <a:br>
              <a:rPr lang="ru-RU" sz="3100" b="1" dirty="0">
                <a:solidFill>
                  <a:schemeClr val="accent5">
                    <a:lumMod val="50000"/>
                  </a:schemeClr>
                </a:solidFill>
              </a:rPr>
            </a:br>
            <a:r>
              <a:rPr lang="ru-RU" sz="3100" b="1" dirty="0">
                <a:solidFill>
                  <a:schemeClr val="accent5">
                    <a:lumMod val="50000"/>
                  </a:schemeClr>
                </a:solidFill>
              </a:rPr>
              <a:t>на психотравмирующее событие</a:t>
            </a:r>
            <a:r>
              <a:rPr lang="ru-RU" b="1" dirty="0"/>
              <a:t/>
            </a:r>
            <a:br>
              <a:rPr lang="ru-RU" b="1" dirty="0"/>
            </a:br>
            <a:endParaRPr lang="ru-RU" dirty="0"/>
          </a:p>
        </p:txBody>
      </p:sp>
    </p:spTree>
    <p:extLst>
      <p:ext uri="{BB962C8B-B14F-4D97-AF65-F5344CB8AC3E}">
        <p14:creationId xmlns:p14="http://schemas.microsoft.com/office/powerpoint/2010/main" val="2756550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340768"/>
            <a:ext cx="7408333" cy="4968552"/>
          </a:xfrm>
        </p:spPr>
        <p:txBody>
          <a:bodyPr>
            <a:normAutofit fontScale="85000" lnSpcReduction="20000"/>
          </a:bodyPr>
          <a:lstStyle/>
          <a:p>
            <a:pPr lvl="0" fontAlgn="base"/>
            <a:r>
              <a:rPr lang="ru-RU" b="1" dirty="0"/>
              <a:t>Необходимость своевременного проведения массовых собраний: </a:t>
            </a:r>
          </a:p>
          <a:p>
            <a:pPr fontAlgn="base"/>
            <a:r>
              <a:rPr lang="ru-RU" dirty="0"/>
              <a:t>а) с педагогическим составом в целях общего информирования о ситуации и особенностях восприятия информации детьми различного возраста, для дальнейшей грамотной передачи ими информации о произошедшем событии учащимся;</a:t>
            </a:r>
          </a:p>
          <a:p>
            <a:pPr fontAlgn="base"/>
            <a:r>
              <a:rPr lang="ru-RU" dirty="0"/>
              <a:t>б) с родителями, в том числе с привлечением в роли спикеров ответственных за различные направления деятельности, в целях профилактики возникновения слухов и удовлетворения потребности в актуальной информации.</a:t>
            </a:r>
          </a:p>
          <a:p>
            <a:pPr lvl="0" fontAlgn="base"/>
            <a:r>
              <a:rPr lang="ru-RU" dirty="0"/>
              <a:t>В первые дни после подобного рода происшествий удовлетворение потребности в восстановлении целостной и достоверной картины произошедшего, в оценке и прогнозе событий, в прояснении собственного поведения в ЧС и собственных специфических состояний способствует снижению психоэмоционального напряжения, повышению адаптационных возможностей, а также профилактике возникновения негативных психических последствий.</a:t>
            </a:r>
          </a:p>
        </p:txBody>
      </p:sp>
      <p:sp>
        <p:nvSpPr>
          <p:cNvPr id="3" name="Заголовок 2"/>
          <p:cNvSpPr>
            <a:spLocks noGrp="1"/>
          </p:cNvSpPr>
          <p:nvPr>
            <p:ph type="title"/>
          </p:nvPr>
        </p:nvSpPr>
        <p:spPr>
          <a:xfrm>
            <a:off x="457200" y="338328"/>
            <a:ext cx="8229600" cy="642400"/>
          </a:xfrm>
        </p:spPr>
        <p:txBody>
          <a:bodyPr>
            <a:normAutofit fontScale="90000"/>
          </a:bodyPr>
          <a:lstStyle/>
          <a:p>
            <a:r>
              <a:rPr lang="ru-RU" dirty="0" smtClean="0"/>
              <a:t>Организационные действия </a:t>
            </a:r>
            <a:endParaRPr lang="ru-RU" dirty="0"/>
          </a:p>
        </p:txBody>
      </p:sp>
    </p:spTree>
    <p:extLst>
      <p:ext uri="{BB962C8B-B14F-4D97-AF65-F5344CB8AC3E}">
        <p14:creationId xmlns:p14="http://schemas.microsoft.com/office/powerpoint/2010/main" val="1038651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1" y="1700808"/>
            <a:ext cx="8640960" cy="4425355"/>
          </a:xfrm>
        </p:spPr>
        <p:txBody>
          <a:bodyPr>
            <a:normAutofit/>
          </a:bodyPr>
          <a:lstStyle/>
          <a:p>
            <a:pPr>
              <a:spcAft>
                <a:spcPts val="0"/>
              </a:spcAft>
            </a:pPr>
            <a:r>
              <a:rPr lang="ru-RU" b="1" dirty="0">
                <a:latin typeface="Calibri"/>
                <a:ea typeface="Calibri"/>
                <a:cs typeface="Times New Roman"/>
              </a:rPr>
              <a:t>Психологические последствия </a:t>
            </a:r>
            <a:r>
              <a:rPr lang="ru-RU" dirty="0">
                <a:latin typeface="Calibri"/>
                <a:ea typeface="Calibri"/>
                <a:cs typeface="Times New Roman"/>
              </a:rPr>
              <a:t>терроризма как взятые по отдельности явления не равнозначны. Некоторые из них носят отсроченный характер, другие проявляются непосредственно после теракта или в ближайшее время. </a:t>
            </a:r>
            <a:r>
              <a:rPr lang="ru-RU" b="1" dirty="0">
                <a:latin typeface="Calibri"/>
                <a:ea typeface="Calibri"/>
                <a:cs typeface="Times New Roman"/>
              </a:rPr>
              <a:t>По характеру направленности </a:t>
            </a:r>
            <a:r>
              <a:rPr lang="ru-RU" dirty="0">
                <a:latin typeface="Calibri"/>
                <a:ea typeface="Calibri"/>
                <a:cs typeface="Times New Roman"/>
              </a:rPr>
              <a:t>их можно подразделить на последствия, результатом которых будут изменения в личностной, эмоциональной и моральной сферах человека, и на последствия социального характера, ведущие к изменению в обществе в целом. Несмотря на подобную неравнозначность, все виды последствий связаны между собой и могут находиться в причинно-следственной связи.</a:t>
            </a:r>
            <a:endParaRPr lang="ru-RU" sz="2000" dirty="0">
              <a:latin typeface="Calibri"/>
              <a:ea typeface="Calibri"/>
              <a:cs typeface="Times New Roman"/>
            </a:endParaRPr>
          </a:p>
          <a:p>
            <a:endParaRPr lang="ru-RU" dirty="0"/>
          </a:p>
        </p:txBody>
      </p:sp>
      <p:sp>
        <p:nvSpPr>
          <p:cNvPr id="3" name="Заголовок 2"/>
          <p:cNvSpPr>
            <a:spLocks noGrp="1"/>
          </p:cNvSpPr>
          <p:nvPr>
            <p:ph type="title"/>
          </p:nvPr>
        </p:nvSpPr>
        <p:spPr/>
        <p:txBody>
          <a:bodyPr/>
          <a:lstStyle/>
          <a:p>
            <a:r>
              <a:rPr lang="ru-RU" dirty="0" smtClean="0"/>
              <a:t>Психологические последствия </a:t>
            </a:r>
            <a:endParaRPr lang="ru-RU" dirty="0"/>
          </a:p>
        </p:txBody>
      </p:sp>
    </p:spTree>
    <p:extLst>
      <p:ext uri="{BB962C8B-B14F-4D97-AF65-F5344CB8AC3E}">
        <p14:creationId xmlns:p14="http://schemas.microsoft.com/office/powerpoint/2010/main" val="3720364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88840"/>
            <a:ext cx="7408333" cy="4137323"/>
          </a:xfrm>
        </p:spPr>
        <p:txBody>
          <a:bodyPr>
            <a:normAutofit/>
          </a:bodyPr>
          <a:lstStyle/>
          <a:p>
            <a:r>
              <a:rPr lang="ru-RU" dirty="0" smtClean="0"/>
              <a:t>Педагогические </a:t>
            </a:r>
            <a:r>
              <a:rPr lang="ru-RU" dirty="0"/>
              <a:t>работники должны поддерживать тесные связи с родителями, обращать их внимание на необходимость внимательно слушать </a:t>
            </a:r>
            <a:r>
              <a:rPr lang="ru-RU" dirty="0" smtClean="0"/>
              <a:t>ребенка</a:t>
            </a:r>
            <a:r>
              <a:rPr lang="ru-RU" dirty="0"/>
              <a:t>, а также его непосредственное окружение, не оставлять без внимания «тревожные» сигналы и предпринимать своевременные меры по минимизации рисков (среди которых рассматриваются излишняя агрессивность подростков и их друзей, угрозы в социальных сетях, социальная депривация, наличие доступа к оружию)</a:t>
            </a:r>
          </a:p>
        </p:txBody>
      </p:sp>
      <p:sp>
        <p:nvSpPr>
          <p:cNvPr id="3" name="Заголовок 2"/>
          <p:cNvSpPr>
            <a:spLocks noGrp="1"/>
          </p:cNvSpPr>
          <p:nvPr>
            <p:ph type="title"/>
          </p:nvPr>
        </p:nvSpPr>
        <p:spPr>
          <a:xfrm>
            <a:off x="457200" y="338328"/>
            <a:ext cx="8229600" cy="1506496"/>
          </a:xfrm>
        </p:spPr>
        <p:txBody>
          <a:bodyPr>
            <a:noAutofit/>
          </a:bodyPr>
          <a:lstStyle/>
          <a:p>
            <a:r>
              <a:rPr lang="ru-RU" sz="3200" b="1" dirty="0"/>
              <a:t>Общие рекомендации для всех педагогов по взаимодействию с учащимися и родителями</a:t>
            </a:r>
            <a:endParaRPr lang="ru-RU" sz="3200" dirty="0"/>
          </a:p>
        </p:txBody>
      </p:sp>
    </p:spTree>
    <p:extLst>
      <p:ext uri="{BB962C8B-B14F-4D97-AF65-F5344CB8AC3E}">
        <p14:creationId xmlns:p14="http://schemas.microsoft.com/office/powerpoint/2010/main" val="2650900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84784"/>
            <a:ext cx="7408333" cy="4641379"/>
          </a:xfrm>
        </p:spPr>
        <p:txBody>
          <a:bodyPr>
            <a:normAutofit fontScale="85000" lnSpcReduction="10000"/>
          </a:bodyPr>
          <a:lstStyle/>
          <a:p>
            <a:r>
              <a:rPr lang="ru-RU" dirty="0"/>
              <a:t>Постарайтесь быть спокойными и уравновешенными при разговоре</a:t>
            </a:r>
            <a:r>
              <a:rPr lang="ru-RU" dirty="0" smtClean="0"/>
              <a:t>.</a:t>
            </a:r>
          </a:p>
          <a:p>
            <a:r>
              <a:rPr lang="ru-RU" dirty="0" smtClean="0"/>
              <a:t>Если </a:t>
            </a:r>
            <a:r>
              <a:rPr lang="ru-RU" dirty="0"/>
              <a:t>дети </a:t>
            </a:r>
            <a:r>
              <a:rPr lang="ru-RU" dirty="0" smtClean="0"/>
              <a:t>не </a:t>
            </a:r>
            <a:r>
              <a:rPr lang="ru-RU" dirty="0"/>
              <a:t>задают вопросов, лучше вообще не затрагивать </a:t>
            </a:r>
            <a:r>
              <a:rPr lang="ru-RU" dirty="0" smtClean="0"/>
              <a:t> </a:t>
            </a:r>
            <a:r>
              <a:rPr lang="ru-RU" dirty="0"/>
              <a:t>эту тему. </a:t>
            </a:r>
            <a:endParaRPr lang="ru-RU" dirty="0" smtClean="0"/>
          </a:p>
          <a:p>
            <a:r>
              <a:rPr lang="ru-RU" dirty="0" smtClean="0"/>
              <a:t>Если </a:t>
            </a:r>
            <a:r>
              <a:rPr lang="ru-RU" dirty="0"/>
              <a:t>собеседник (ребенок, подросток, родитель) задает вопросы или эмоционально говорит о событии, постарайтесь дать выговориться и выслушать. Направляйте беседу своими вопросами, избегайте слов, </a:t>
            </a:r>
            <a:r>
              <a:rPr lang="ru-RU" dirty="0" smtClean="0"/>
              <a:t>которые </a:t>
            </a:r>
            <a:r>
              <a:rPr lang="ru-RU" dirty="0"/>
              <a:t>вызывают эмоциональный всплеск</a:t>
            </a:r>
            <a:r>
              <a:rPr lang="ru-RU" dirty="0" smtClean="0"/>
              <a:t>.</a:t>
            </a:r>
          </a:p>
          <a:p>
            <a:r>
              <a:rPr lang="ru-RU" dirty="0" smtClean="0"/>
              <a:t>Постарайтесь </a:t>
            </a:r>
            <a:r>
              <a:rPr lang="ru-RU" dirty="0"/>
              <a:t>убедить собеседника, что сейчас ситуация безопасна, что взрослые заботятся и защитят. </a:t>
            </a:r>
            <a:endParaRPr lang="ru-RU" dirty="0" smtClean="0"/>
          </a:p>
          <a:p>
            <a:r>
              <a:rPr lang="ru-RU" dirty="0" smtClean="0"/>
              <a:t>Проинформируйте </a:t>
            </a:r>
            <a:r>
              <a:rPr lang="ru-RU" dirty="0"/>
              <a:t>родителей учащих о предпринимаемых мерах по обеспечению безопасности их детей в образовательной организации (охрана, видеосвязь, </a:t>
            </a:r>
            <a:r>
              <a:rPr lang="ru-RU" dirty="0" smtClean="0"/>
              <a:t> </a:t>
            </a:r>
            <a:r>
              <a:rPr lang="ru-RU" dirty="0"/>
              <a:t>пропуска, оперативная связь </a:t>
            </a:r>
            <a:r>
              <a:rPr lang="ru-RU" dirty="0" smtClean="0"/>
              <a:t>с руководителем </a:t>
            </a:r>
            <a:r>
              <a:rPr lang="ru-RU" dirty="0"/>
              <a:t>и др.</a:t>
            </a:r>
          </a:p>
        </p:txBody>
      </p:sp>
      <p:sp>
        <p:nvSpPr>
          <p:cNvPr id="3" name="Заголовок 2"/>
          <p:cNvSpPr>
            <a:spLocks noGrp="1"/>
          </p:cNvSpPr>
          <p:nvPr>
            <p:ph type="title"/>
          </p:nvPr>
        </p:nvSpPr>
        <p:spPr/>
        <p:txBody>
          <a:bodyPr>
            <a:normAutofit fontScale="90000"/>
          </a:bodyPr>
          <a:lstStyle/>
          <a:p>
            <a:r>
              <a:rPr lang="ru-RU" sz="3200" b="1" dirty="0"/>
              <a:t>Общие рекомендации для всех педагогов по взаимодействию с учащимися и родителями</a:t>
            </a:r>
          </a:p>
        </p:txBody>
      </p:sp>
    </p:spTree>
    <p:extLst>
      <p:ext uri="{BB962C8B-B14F-4D97-AF65-F5344CB8AC3E}">
        <p14:creationId xmlns:p14="http://schemas.microsoft.com/office/powerpoint/2010/main" val="1376593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844824"/>
            <a:ext cx="7408333" cy="4281339"/>
          </a:xfrm>
        </p:spPr>
        <p:txBody>
          <a:bodyPr>
            <a:normAutofit fontScale="92500" lnSpcReduction="20000"/>
          </a:bodyPr>
          <a:lstStyle/>
          <a:p>
            <a:r>
              <a:rPr lang="ru-RU" dirty="0"/>
              <a:t>Наиболее уязвимыми в чрезвычайной ситуации являются </a:t>
            </a:r>
            <a:r>
              <a:rPr lang="ru-RU" b="1" dirty="0">
                <a:solidFill>
                  <a:srgbClr val="FF0000"/>
                </a:solidFill>
              </a:rPr>
              <a:t>дети и подростки</a:t>
            </a:r>
            <a:r>
              <a:rPr lang="ru-RU" dirty="0"/>
              <a:t>, у которых психологическая травма может серьезно нарушить весь </a:t>
            </a:r>
            <a:r>
              <a:rPr lang="ru-RU" dirty="0" smtClean="0"/>
              <a:t>последующий </a:t>
            </a:r>
            <a:r>
              <a:rPr lang="ru-RU" dirty="0"/>
              <a:t>ход психического </a:t>
            </a:r>
            <a:r>
              <a:rPr lang="ru-RU" dirty="0" smtClean="0"/>
              <a:t>развития. Большое </a:t>
            </a:r>
            <a:r>
              <a:rPr lang="ru-RU" dirty="0"/>
              <a:t>значение приобретают умение взрослых, оказавшихся рядом с пострадавшими детьми, оказать им психологическую поддержку.</a:t>
            </a:r>
          </a:p>
          <a:p>
            <a:endParaRPr lang="ru-RU" dirty="0" smtClean="0"/>
          </a:p>
          <a:p>
            <a:r>
              <a:rPr lang="ru-RU" b="1" dirty="0"/>
              <a:t>Психологическая поддержка</a:t>
            </a:r>
            <a:r>
              <a:rPr lang="ru-RU" dirty="0"/>
              <a:t> – система приемов, которая позволяет людям, не обладающим психологическим образованием, оказывать помощь человеку, попавшему в экстремальную ситуацию, с целью снижения интенсивности психических реакций и актуализации его личностных ресурсов.</a:t>
            </a:r>
          </a:p>
          <a:p>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3414517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772816"/>
            <a:ext cx="8596477" cy="4353347"/>
          </a:xfrm>
        </p:spPr>
        <p:txBody>
          <a:bodyPr>
            <a:normAutofit fontScale="92500" lnSpcReduction="10000"/>
          </a:bodyPr>
          <a:lstStyle/>
          <a:p>
            <a:r>
              <a:rPr lang="ru-RU" dirty="0"/>
              <a:t>Основные проявления психологической травмы сходны вне зависимости от того, вызвана ли она локальной или массовой психотравмирующей ситуацией, порождена ли она природной, техногенной или социальной катастрофой. Последствия психологической травмы определяются не столько ее характером, сколько интенсивностью психотравмирующего события. Причины психологической травмы практически никогда не лежат целиком вне психики ребенка: внешнее событие приводит к кризису не само по себе, а в результате его определенного восприятия. При этом существует большая или меньшая устойчивость психики ребенка к психотравмирующим воздействиям. Событие, порождающее кризис у одного ребенка, может быть относительно легко пережито другим. </a:t>
            </a:r>
          </a:p>
          <a:p>
            <a:endParaRPr lang="ru-RU" dirty="0"/>
          </a:p>
        </p:txBody>
      </p:sp>
      <p:sp>
        <p:nvSpPr>
          <p:cNvPr id="3" name="Заголовок 2"/>
          <p:cNvSpPr>
            <a:spLocks noGrp="1"/>
          </p:cNvSpPr>
          <p:nvPr>
            <p:ph type="title"/>
          </p:nvPr>
        </p:nvSpPr>
        <p:spPr/>
        <p:txBody>
          <a:bodyPr>
            <a:noAutofit/>
          </a:bodyPr>
          <a:lstStyle/>
          <a:p>
            <a:r>
              <a:rPr lang="ru-RU" sz="3600" b="1" dirty="0" smtClean="0"/>
              <a:t/>
            </a:r>
            <a:br>
              <a:rPr lang="ru-RU" sz="3600" b="1" dirty="0" smtClean="0"/>
            </a:br>
            <a:r>
              <a:rPr lang="ru-RU" sz="3600" b="1" dirty="0" smtClean="0">
                <a:solidFill>
                  <a:schemeClr val="accent4">
                    <a:lumMod val="50000"/>
                  </a:schemeClr>
                </a:solidFill>
              </a:rPr>
              <a:t>Признаки </a:t>
            </a:r>
            <a:r>
              <a:rPr lang="ru-RU" sz="3600" b="1" dirty="0">
                <a:solidFill>
                  <a:schemeClr val="accent4">
                    <a:lumMod val="50000"/>
                  </a:schemeClr>
                </a:solidFill>
              </a:rPr>
              <a:t>психологической </a:t>
            </a:r>
            <a:r>
              <a:rPr lang="ru-RU" sz="3600" b="1" dirty="0" err="1">
                <a:solidFill>
                  <a:schemeClr val="accent4">
                    <a:lumMod val="50000"/>
                  </a:schemeClr>
                </a:solidFill>
              </a:rPr>
              <a:t>травматизации</a:t>
            </a:r>
            <a:r>
              <a:rPr lang="ru-RU" sz="3600" b="1" dirty="0">
                <a:solidFill>
                  <a:schemeClr val="accent4">
                    <a:lumMod val="50000"/>
                  </a:schemeClr>
                </a:solidFill>
              </a:rPr>
              <a:t> у детей</a:t>
            </a:r>
            <a:br>
              <a:rPr lang="ru-RU" sz="3600" b="1" dirty="0">
                <a:solidFill>
                  <a:schemeClr val="accent4">
                    <a:lumMod val="50000"/>
                  </a:schemeClr>
                </a:solidFill>
              </a:rPr>
            </a:br>
            <a:endParaRPr lang="ru-RU" sz="3600" dirty="0">
              <a:solidFill>
                <a:schemeClr val="accent4">
                  <a:lumMod val="50000"/>
                </a:schemeClr>
              </a:solidFill>
            </a:endParaRPr>
          </a:p>
        </p:txBody>
      </p:sp>
    </p:spTree>
    <p:extLst>
      <p:ext uri="{BB962C8B-B14F-4D97-AF65-F5344CB8AC3E}">
        <p14:creationId xmlns:p14="http://schemas.microsoft.com/office/powerpoint/2010/main" val="3971034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204864"/>
            <a:ext cx="7408333" cy="3921299"/>
          </a:xfrm>
        </p:spPr>
        <p:txBody>
          <a:bodyPr/>
          <a:lstStyle/>
          <a:p>
            <a:r>
              <a:rPr lang="ru-RU" sz="3600" dirty="0"/>
              <a:t>1. Шоковый этап. </a:t>
            </a:r>
          </a:p>
          <a:p>
            <a:r>
              <a:rPr lang="ru-RU" sz="3600" dirty="0"/>
              <a:t>2. Этап стабилизации. </a:t>
            </a:r>
          </a:p>
          <a:p>
            <a:r>
              <a:rPr lang="ru-RU" sz="3600" dirty="0"/>
              <a:t>3. Этап восстановления. </a:t>
            </a:r>
          </a:p>
          <a:p>
            <a:r>
              <a:rPr lang="ru-RU" sz="3600" dirty="0"/>
              <a:t>4. Этап личностной и социальной интеграции. </a:t>
            </a:r>
          </a:p>
          <a:p>
            <a:endParaRPr lang="ru-RU" dirty="0"/>
          </a:p>
        </p:txBody>
      </p:sp>
      <p:sp>
        <p:nvSpPr>
          <p:cNvPr id="3" name="Заголовок 2"/>
          <p:cNvSpPr>
            <a:spLocks noGrp="1"/>
          </p:cNvSpPr>
          <p:nvPr>
            <p:ph type="title"/>
          </p:nvPr>
        </p:nvSpPr>
        <p:spPr/>
        <p:txBody>
          <a:bodyPr>
            <a:normAutofit fontScale="90000"/>
          </a:bodyPr>
          <a:lstStyle/>
          <a:p>
            <a:r>
              <a:rPr lang="ru-RU" i="1" dirty="0" smtClean="0"/>
              <a:t/>
            </a:r>
            <a:br>
              <a:rPr lang="ru-RU" i="1" dirty="0" smtClean="0"/>
            </a:br>
            <a:r>
              <a:rPr lang="ru-RU" i="1" dirty="0" smtClean="0">
                <a:solidFill>
                  <a:schemeClr val="accent4">
                    <a:lumMod val="50000"/>
                  </a:schemeClr>
                </a:solidFill>
              </a:rPr>
              <a:t>Э</a:t>
            </a:r>
            <a:r>
              <a:rPr lang="ru-RU" b="1" i="1" dirty="0" smtClean="0">
                <a:solidFill>
                  <a:schemeClr val="accent4">
                    <a:lumMod val="50000"/>
                  </a:schemeClr>
                </a:solidFill>
              </a:rPr>
              <a:t>тапы </a:t>
            </a:r>
            <a:r>
              <a:rPr lang="ru-RU" b="1" i="1" dirty="0">
                <a:solidFill>
                  <a:schemeClr val="accent4">
                    <a:lumMod val="50000"/>
                  </a:schemeClr>
                </a:solidFill>
              </a:rPr>
              <a:t>переживания психологической травмы детьми</a:t>
            </a:r>
            <a:r>
              <a:rPr lang="ru-RU" b="1" dirty="0">
                <a:solidFill>
                  <a:schemeClr val="accent4">
                    <a:lumMod val="50000"/>
                  </a:schemeClr>
                </a:solidFill>
              </a:rPr>
              <a:t>: </a:t>
            </a:r>
            <a:r>
              <a:rPr lang="ru-RU" dirty="0">
                <a:solidFill>
                  <a:schemeClr val="accent4">
                    <a:lumMod val="50000"/>
                  </a:schemeClr>
                </a:solidFill>
              </a:rPr>
              <a:t/>
            </a:r>
            <a:br>
              <a:rPr lang="ru-RU" dirty="0">
                <a:solidFill>
                  <a:schemeClr val="accent4">
                    <a:lumMod val="50000"/>
                  </a:schemeClr>
                </a:solidFill>
              </a:rPr>
            </a:br>
            <a:endParaRPr lang="ru-RU" dirty="0">
              <a:solidFill>
                <a:schemeClr val="accent4">
                  <a:lumMod val="50000"/>
                </a:schemeClr>
              </a:solidFill>
            </a:endParaRPr>
          </a:p>
        </p:txBody>
      </p:sp>
    </p:spTree>
    <p:extLst>
      <p:ext uri="{BB962C8B-B14F-4D97-AF65-F5344CB8AC3E}">
        <p14:creationId xmlns:p14="http://schemas.microsoft.com/office/powerpoint/2010/main" val="4122497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72816"/>
            <a:ext cx="7408333" cy="4353347"/>
          </a:xfrm>
        </p:spPr>
        <p:txBody>
          <a:bodyPr/>
          <a:lstStyle/>
          <a:p>
            <a:r>
              <a:rPr lang="ru-RU" dirty="0" smtClean="0"/>
              <a:t>Первой </a:t>
            </a:r>
            <a:r>
              <a:rPr lang="ru-RU" dirty="0"/>
              <a:t>реакцией на тяжелую психологическую травму часто становится </a:t>
            </a:r>
            <a:r>
              <a:rPr lang="ru-RU" b="1" i="1" dirty="0"/>
              <a:t>шоковое состояние</a:t>
            </a:r>
            <a:r>
              <a:rPr lang="ru-RU" dirty="0"/>
              <a:t>, подверженность которому особенно высока у детей. Оно может проявляться </a:t>
            </a:r>
            <a:r>
              <a:rPr lang="ru-RU" b="1" dirty="0"/>
              <a:t>в форме патологической заторможенности</a:t>
            </a:r>
            <a:r>
              <a:rPr lang="ru-RU" dirty="0"/>
              <a:t> или, напротив, </a:t>
            </a:r>
            <a:r>
              <a:rPr lang="ru-RU" b="1" dirty="0"/>
              <a:t>хаотического патологического возбуждения</a:t>
            </a:r>
            <a:r>
              <a:rPr lang="ru-RU" dirty="0"/>
              <a:t>. </a:t>
            </a:r>
            <a:endParaRPr lang="ru-RU" dirty="0" smtClean="0"/>
          </a:p>
          <a:p>
            <a:r>
              <a:rPr lang="ru-RU" dirty="0" smtClean="0"/>
              <a:t>Общей </a:t>
            </a:r>
            <a:r>
              <a:rPr lang="ru-RU" dirty="0"/>
              <a:t>характеристикой шокового состояния в обеих его формах является </a:t>
            </a:r>
            <a:r>
              <a:rPr lang="ru-RU" b="1" i="1" dirty="0"/>
              <a:t>отсутствие целенаправленной активности</a:t>
            </a:r>
            <a:r>
              <a:rPr lang="ru-RU" i="1" dirty="0"/>
              <a:t> </a:t>
            </a:r>
            <a:r>
              <a:rPr lang="ru-RU" dirty="0"/>
              <a:t>и </a:t>
            </a:r>
            <a:r>
              <a:rPr lang="ru-RU" b="1" i="1" dirty="0"/>
              <a:t>снижение контакта с окружающим миром</a:t>
            </a:r>
          </a:p>
          <a:p>
            <a:endParaRPr lang="ru-RU" dirty="0"/>
          </a:p>
        </p:txBody>
      </p:sp>
      <p:sp>
        <p:nvSpPr>
          <p:cNvPr id="3" name="Заголовок 2"/>
          <p:cNvSpPr>
            <a:spLocks noGrp="1"/>
          </p:cNvSpPr>
          <p:nvPr>
            <p:ph type="title"/>
          </p:nvPr>
        </p:nvSpPr>
        <p:spPr/>
        <p:txBody>
          <a:bodyPr/>
          <a:lstStyle/>
          <a:p>
            <a:r>
              <a:rPr lang="ru-RU" b="1" dirty="0">
                <a:solidFill>
                  <a:schemeClr val="accent5">
                    <a:lumMod val="50000"/>
                  </a:schemeClr>
                </a:solidFill>
              </a:rPr>
              <a:t>Шоковый этап</a:t>
            </a:r>
            <a:r>
              <a:rPr lang="ru-RU" dirty="0">
                <a:solidFill>
                  <a:schemeClr val="accent5">
                    <a:lumMod val="50000"/>
                  </a:schemeClr>
                </a:solidFill>
              </a:rPr>
              <a:t>. </a:t>
            </a:r>
          </a:p>
        </p:txBody>
      </p:sp>
    </p:spTree>
    <p:extLst>
      <p:ext uri="{BB962C8B-B14F-4D97-AF65-F5344CB8AC3E}">
        <p14:creationId xmlns:p14="http://schemas.microsoft.com/office/powerpoint/2010/main" val="935929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84784"/>
            <a:ext cx="7408333" cy="4641379"/>
          </a:xfrm>
        </p:spPr>
        <p:txBody>
          <a:bodyPr>
            <a:normAutofit lnSpcReduction="10000"/>
          </a:bodyPr>
          <a:lstStyle/>
          <a:p>
            <a:r>
              <a:rPr lang="ru-RU" b="1" dirty="0">
                <a:solidFill>
                  <a:schemeClr val="accent5">
                    <a:lumMod val="50000"/>
                  </a:schemeClr>
                </a:solidFill>
              </a:rPr>
              <a:t>В первом случае </a:t>
            </a:r>
            <a:r>
              <a:rPr lang="ru-RU" dirty="0"/>
              <a:t>ребенок бледен, малоподвижен (вплоть до ступора), его движения замедлены. В его позе отражается общая скованность, напряженность, мимика выражена слабо («маскообразное лицо»). Выражение лица может быть нейтральным, грустным или испуганным. Речь бедная, тихая, в некоторых случаях до еле слышного </a:t>
            </a:r>
            <a:r>
              <a:rPr lang="ru-RU" dirty="0" smtClean="0"/>
              <a:t>шепота.</a:t>
            </a:r>
          </a:p>
          <a:p>
            <a:r>
              <a:rPr lang="ru-RU" b="1" dirty="0">
                <a:solidFill>
                  <a:schemeClr val="accent5">
                    <a:lumMod val="50000"/>
                  </a:schemeClr>
                </a:solidFill>
              </a:rPr>
              <a:t>При патологическом возбуждении </a:t>
            </a:r>
            <a:r>
              <a:rPr lang="ru-RU" dirty="0"/>
              <a:t>наблюдается высокая, но нецеленаправленная двигательная активность. Ребенок может куда-то бежать, метаться по комнате, кричать или громко плакать. Возможны агрессивные действия.</a:t>
            </a:r>
            <a:endParaRPr lang="ru-RU" dirty="0"/>
          </a:p>
        </p:txBody>
      </p:sp>
      <p:sp>
        <p:nvSpPr>
          <p:cNvPr id="3" name="Заголовок 2"/>
          <p:cNvSpPr>
            <a:spLocks noGrp="1"/>
          </p:cNvSpPr>
          <p:nvPr>
            <p:ph type="title"/>
          </p:nvPr>
        </p:nvSpPr>
        <p:spPr/>
        <p:txBody>
          <a:bodyPr/>
          <a:lstStyle/>
          <a:p>
            <a:r>
              <a:rPr lang="ru-RU" dirty="0" smtClean="0"/>
              <a:t>Шоковый этап</a:t>
            </a:r>
            <a:endParaRPr lang="ru-RU" dirty="0"/>
          </a:p>
        </p:txBody>
      </p:sp>
    </p:spTree>
    <p:extLst>
      <p:ext uri="{BB962C8B-B14F-4D97-AF65-F5344CB8AC3E}">
        <p14:creationId xmlns:p14="http://schemas.microsoft.com/office/powerpoint/2010/main" val="921891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88840"/>
            <a:ext cx="7408333" cy="4137323"/>
          </a:xfrm>
        </p:spPr>
        <p:txBody>
          <a:bodyPr>
            <a:normAutofit/>
          </a:bodyPr>
          <a:lstStyle/>
          <a:p>
            <a:r>
              <a:rPr lang="ru-RU" dirty="0"/>
              <a:t>На этом этапе к ребенку возвращается способность к целенаправленной деятельности, хотя ее продуктивность все еще находится на низком уровне. В благоприятном случае (если оказана необходимая психологическая помощь и поддержка), начинается возвращение к нормальному состоянию.  В том случае, если своевременная психологическая помощь не была оказана, то этап стабилизации может затянуться, и тогда вероятны болезненные проявления.</a:t>
            </a:r>
          </a:p>
          <a:p>
            <a:endParaRPr lang="ru-RU" dirty="0"/>
          </a:p>
        </p:txBody>
      </p:sp>
      <p:sp>
        <p:nvSpPr>
          <p:cNvPr id="3" name="Заголовок 2"/>
          <p:cNvSpPr>
            <a:spLocks noGrp="1"/>
          </p:cNvSpPr>
          <p:nvPr>
            <p:ph type="title"/>
          </p:nvPr>
        </p:nvSpPr>
        <p:spPr/>
        <p:txBody>
          <a:bodyPr/>
          <a:lstStyle/>
          <a:p>
            <a:r>
              <a:rPr lang="ru-RU" b="1" dirty="0">
                <a:solidFill>
                  <a:schemeClr val="accent5">
                    <a:lumMod val="50000"/>
                  </a:schemeClr>
                </a:solidFill>
              </a:rPr>
              <a:t>Этап стабилизации</a:t>
            </a:r>
            <a:endParaRPr lang="ru-RU" dirty="0">
              <a:solidFill>
                <a:schemeClr val="accent5">
                  <a:lumMod val="50000"/>
                </a:schemeClr>
              </a:solidFill>
            </a:endParaRPr>
          </a:p>
        </p:txBody>
      </p:sp>
    </p:spTree>
    <p:extLst>
      <p:ext uri="{BB962C8B-B14F-4D97-AF65-F5344CB8AC3E}">
        <p14:creationId xmlns:p14="http://schemas.microsoft.com/office/powerpoint/2010/main" val="2562800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88840"/>
            <a:ext cx="7408333" cy="4137323"/>
          </a:xfrm>
        </p:spPr>
        <p:txBody>
          <a:bodyPr/>
          <a:lstStyle/>
          <a:p>
            <a:r>
              <a:rPr lang="ru-RU" dirty="0"/>
              <a:t>Завершение этого этапа свидетельствует о полном преодолении нарушений, вызванных психологической травмой. Психотравмирующее событие оказывается интегрировано в жизненный опыт ребенка. При воспоминании о нем возникает не тягостное переживание, а лишь некоторая печаль. У детей не наблюдается каких-либо расстройств на поведенческом, соматическом и эмоциональном уровнях психического развития.</a:t>
            </a:r>
          </a:p>
        </p:txBody>
      </p:sp>
      <p:sp>
        <p:nvSpPr>
          <p:cNvPr id="3" name="Заголовок 2"/>
          <p:cNvSpPr>
            <a:spLocks noGrp="1"/>
          </p:cNvSpPr>
          <p:nvPr>
            <p:ph type="title"/>
          </p:nvPr>
        </p:nvSpPr>
        <p:spPr/>
        <p:txBody>
          <a:bodyPr>
            <a:normAutofit fontScale="90000"/>
          </a:bodyPr>
          <a:lstStyle/>
          <a:p>
            <a:r>
              <a:rPr lang="ru-RU" b="1" dirty="0">
                <a:solidFill>
                  <a:schemeClr val="accent5">
                    <a:lumMod val="50000"/>
                  </a:schemeClr>
                </a:solidFill>
              </a:rPr>
              <a:t>Этап личностной и социальной интеграции</a:t>
            </a:r>
            <a:endParaRPr lang="ru-RU" dirty="0">
              <a:solidFill>
                <a:schemeClr val="accent5">
                  <a:lumMod val="50000"/>
                </a:schemeClr>
              </a:solidFill>
            </a:endParaRPr>
          </a:p>
        </p:txBody>
      </p:sp>
    </p:spTree>
    <p:extLst>
      <p:ext uri="{BB962C8B-B14F-4D97-AF65-F5344CB8AC3E}">
        <p14:creationId xmlns:p14="http://schemas.microsoft.com/office/powerpoint/2010/main" val="2683420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00808"/>
            <a:ext cx="7408333" cy="4425355"/>
          </a:xfrm>
        </p:spPr>
        <p:txBody>
          <a:bodyPr>
            <a:normAutofit fontScale="85000" lnSpcReduction="20000"/>
          </a:bodyPr>
          <a:lstStyle/>
          <a:p>
            <a:r>
              <a:rPr lang="ru-RU" dirty="0"/>
              <a:t>Таким образом, для каждого этапа переживания ребенком психологической  травмы характерны различные поведенческие проявления. Так, для </a:t>
            </a:r>
            <a:r>
              <a:rPr lang="ru-RU" b="1" i="1" dirty="0">
                <a:solidFill>
                  <a:schemeClr val="accent5">
                    <a:lumMod val="50000"/>
                  </a:schemeClr>
                </a:solidFill>
              </a:rPr>
              <a:t>шокового этапа </a:t>
            </a:r>
            <a:r>
              <a:rPr lang="ru-RU" dirty="0"/>
              <a:t>характерны острые эмоциональные и вегетативные реакции. В благоприятном случае на </a:t>
            </a:r>
            <a:r>
              <a:rPr lang="ru-RU" b="1" i="1" dirty="0">
                <a:solidFill>
                  <a:schemeClr val="accent5">
                    <a:lumMod val="50000"/>
                  </a:schemeClr>
                </a:solidFill>
              </a:rPr>
              <a:t>этапе стабилизации </a:t>
            </a:r>
            <a:r>
              <a:rPr lang="ru-RU" dirty="0"/>
              <a:t>начинается возвращение к нормальному состоянию, в неблагоприятном – происходит формирование симптомов, говорящих о развитии </a:t>
            </a:r>
            <a:r>
              <a:rPr lang="ru-RU" dirty="0" smtClean="0"/>
              <a:t>посттравматического стрессового расстройства. </a:t>
            </a:r>
            <a:r>
              <a:rPr lang="ru-RU" dirty="0"/>
              <a:t>На </a:t>
            </a:r>
            <a:r>
              <a:rPr lang="ru-RU" b="1" i="1" dirty="0">
                <a:solidFill>
                  <a:schemeClr val="accent5">
                    <a:lumMod val="50000"/>
                  </a:schemeClr>
                </a:solidFill>
              </a:rPr>
              <a:t>этапе восстановления </a:t>
            </a:r>
            <a:r>
              <a:rPr lang="ru-RU" dirty="0"/>
              <a:t>происходит постепенное преодоление острой симптоматики, на </a:t>
            </a:r>
            <a:r>
              <a:rPr lang="ru-RU" b="1" i="1" dirty="0">
                <a:solidFill>
                  <a:schemeClr val="accent5">
                    <a:lumMod val="50000"/>
                  </a:schemeClr>
                </a:solidFill>
              </a:rPr>
              <a:t>этапе личностной интеграции</a:t>
            </a:r>
            <a:r>
              <a:rPr lang="ru-RU" dirty="0"/>
              <a:t> происходит восстановление целостности личности, а также социального функционирования ребенка. При оказании экстренной психологической помощи детям психологу следует обращать внимание на динамику переживания ребенком психологической травмы, а также учитывать возрастные особенности реагирования детей на психотравмирующее событие.</a:t>
            </a:r>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22546900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2013</TotalTime>
  <Words>1101</Words>
  <Application>Microsoft Office PowerPoint</Application>
  <PresentationFormat>Экран (4:3)</PresentationFormat>
  <Paragraphs>43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Волна</vt:lpstr>
      <vt:lpstr>Минимизация морально-психологических последствий после совершения террористического акта.</vt:lpstr>
      <vt:lpstr>Презентация PowerPoint</vt:lpstr>
      <vt:lpstr> Признаки психологической травматизации у детей </vt:lpstr>
      <vt:lpstr> Этапы переживания психологической травмы детьми:  </vt:lpstr>
      <vt:lpstr>Шоковый этап. </vt:lpstr>
      <vt:lpstr>Шоковый этап</vt:lpstr>
      <vt:lpstr>Этап стабилизации</vt:lpstr>
      <vt:lpstr>Этап личностной и социальной интеграции</vt:lpstr>
      <vt:lpstr>Презентация PowerPoint</vt:lpstr>
      <vt:lpstr> Возрастные особенности реагирования детей на психотравмирующее событие </vt:lpstr>
      <vt:lpstr>Организационные действия </vt:lpstr>
      <vt:lpstr>Психологические последствия </vt:lpstr>
      <vt:lpstr>Общие рекомендации для всех педагогов по взаимодействию с учащимися и родителями</vt:lpstr>
      <vt:lpstr>Общие рекомендации для всех педагогов по взаимодействию с учащимися и родителями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Минимизация морально-психологических последствий совершения террористического акта.</dc:title>
  <dc:creator>1</dc:creator>
  <cp:lastModifiedBy>User</cp:lastModifiedBy>
  <cp:revision>34</cp:revision>
  <dcterms:created xsi:type="dcterms:W3CDTF">2020-12-08T08:14:26Z</dcterms:created>
  <dcterms:modified xsi:type="dcterms:W3CDTF">2021-12-09T06:42:49Z</dcterms:modified>
</cp:coreProperties>
</file>