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74" r:id="rId4"/>
    <p:sldId id="261" r:id="rId5"/>
    <p:sldId id="276" r:id="rId6"/>
    <p:sldId id="257" r:id="rId7"/>
    <p:sldId id="266" r:id="rId8"/>
    <p:sldId id="258" r:id="rId9"/>
    <p:sldId id="262" r:id="rId10"/>
    <p:sldId id="264" r:id="rId11"/>
    <p:sldId id="267" r:id="rId12"/>
    <p:sldId id="271" r:id="rId13"/>
    <p:sldId id="270" r:id="rId14"/>
    <p:sldId id="273" r:id="rId15"/>
    <p:sldId id="277" r:id="rId16"/>
    <p:sldId id="278" r:id="rId17"/>
    <p:sldId id="279" r:id="rId18"/>
    <p:sldId id="280" r:id="rId19"/>
    <p:sldId id="281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20"/>
    <a:srgbClr val="C9059F"/>
    <a:srgbClr val="6600FF"/>
    <a:srgbClr val="009999"/>
    <a:srgbClr val="F00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>
      <p:cViewPr varScale="1">
        <p:scale>
          <a:sx n="67" d="100"/>
          <a:sy n="67" d="100"/>
        </p:scale>
        <p:origin x="12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F53E6-36BF-4634-8593-BF550C3A639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9438-6006-4D76-9104-BCD4755B9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9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29438-6006-4D76-9104-BCD4755B9B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6FC-6566-41F7-B12F-EA04FB841AF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0E39-6B28-42E4-AEC9-8F2A0472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1307-0DB8-47E6-841D-E62451D5DF8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7CF-7B0E-4F36-AFD0-121EC34C7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4D02-5E32-4832-A773-70197D692FD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0C84-C526-4E30-BA74-4510E861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60AC-386E-43D0-9E05-3934982B54A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AC06-F933-4CDD-A855-CFD2D91C2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3476-B554-43E5-8B90-C5E6D5A77E05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AF55-FC1D-4FDD-A83A-95066B93A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A0F4-1A13-4D86-9443-4968EB1235D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B3BF-4A21-4691-824F-D6286BD8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CFDD-91B7-4074-BBDD-48783D28211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FA90-68FE-494E-BC70-863BC2F60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F0A8-9AAA-49AF-B04C-5B975D4AA4BA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9455-AEFA-45A5-B4BF-72D1CD616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DECF-CDE7-4EC1-B629-AB143A85099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07E6-3684-4809-B12B-8F9CF8F08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CB86-65E2-477E-87F9-CF9668CFBD4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2F8B-8270-4D4F-8F8F-EF9274837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FBE0-73A7-4891-A0D3-85F012E8336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FD96-6F0B-4F04-BAB1-3E3FED729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CBCB0-3CA3-406C-9CCC-7991B6A0C40C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01D0A-4A31-4DB4-84CD-0C5D84B81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70575" y="1700213"/>
            <a:ext cx="3273425" cy="3328987"/>
          </a:xfrm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79513" y="1916113"/>
            <a:ext cx="5256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60A20"/>
                </a:solidFill>
                <a:latin typeface="Calibri" pitchFamily="34" charset="0"/>
              </a:rPr>
              <a:t>9 класс – время активного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профессионального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самоопределени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971600" y="408088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</a:rPr>
              <a:t>Родительское </a:t>
            </a:r>
            <a:r>
              <a:rPr lang="ru-RU" sz="2400" b="1" dirty="0" smtClean="0">
                <a:solidFill>
                  <a:srgbClr val="376092"/>
                </a:solidFill>
              </a:rPr>
              <a:t>собрание 9-х классов</a:t>
            </a:r>
          </a:p>
          <a:p>
            <a:pPr algn="ctr"/>
            <a:r>
              <a:rPr lang="ru-RU" sz="2400" b="1" dirty="0" smtClean="0">
                <a:solidFill>
                  <a:srgbClr val="376092"/>
                </a:solidFill>
              </a:rPr>
              <a:t>СОШ</a:t>
            </a:r>
            <a:r>
              <a:rPr lang="ru-RU" sz="2400" b="1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376092"/>
                </a:solidFill>
                <a:latin typeface="Calibri" pitchFamily="34" charset="0"/>
              </a:rPr>
              <a:t>№</a:t>
            </a:r>
            <a:r>
              <a:rPr lang="ru-RU" sz="2400" b="1" dirty="0">
                <a:solidFill>
                  <a:srgbClr val="376092"/>
                </a:solidFill>
              </a:rPr>
              <a:t>27</a:t>
            </a:r>
            <a:r>
              <a:rPr lang="ru-RU" sz="2400" b="1" dirty="0">
                <a:solidFill>
                  <a:srgbClr val="376092"/>
                </a:solidFill>
                <a:latin typeface="Calibri" pitchFamily="34" charset="0"/>
              </a:rPr>
              <a:t>,  г. Чебоксары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732463"/>
            <a:ext cx="5472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Педагог-психолог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Ефимова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Наталия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Николаевна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dirty="0" smtClean="0">
                <a:solidFill>
                  <a:srgbClr val="F60A20"/>
                </a:solidFill>
              </a:rPr>
              <a:t>Федеральный проект </a:t>
            </a:r>
            <a:br>
              <a:rPr lang="ru-RU" sz="3500" dirty="0" smtClean="0">
                <a:solidFill>
                  <a:srgbClr val="F60A20"/>
                </a:solidFill>
              </a:rPr>
            </a:br>
            <a:r>
              <a:rPr lang="ru-RU" sz="3500" b="1" dirty="0" smtClean="0">
                <a:solidFill>
                  <a:srgbClr val="F60A20"/>
                </a:solidFill>
              </a:rPr>
              <a:t>«Билет в будущее-2020»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None/>
            </a:pPr>
            <a:r>
              <a:rPr lang="ru-RU" b="1" i="1" dirty="0" smtClean="0">
                <a:solidFill>
                  <a:srgbClr val="009999"/>
                </a:solidFill>
              </a:rPr>
              <a:t>Цели:</a:t>
            </a:r>
            <a:r>
              <a:rPr lang="ru-RU" dirty="0" smtClean="0">
                <a:solidFill>
                  <a:srgbClr val="009999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9999"/>
                </a:solidFill>
              </a:rPr>
              <a:t>1)Формирование способности </a:t>
            </a:r>
            <a:r>
              <a:rPr lang="ru-RU" dirty="0">
                <a:solidFill>
                  <a:srgbClr val="009999"/>
                </a:solidFill>
              </a:rPr>
              <a:t>строить свою </a:t>
            </a:r>
            <a:r>
              <a:rPr lang="ru-RU" dirty="0" smtClean="0">
                <a:solidFill>
                  <a:srgbClr val="009999"/>
                </a:solidFill>
              </a:rPr>
              <a:t>образовательную </a:t>
            </a:r>
            <a:r>
              <a:rPr lang="ru-RU" dirty="0">
                <a:solidFill>
                  <a:srgbClr val="009999"/>
                </a:solidFill>
              </a:rPr>
              <a:t>и карьерную </a:t>
            </a:r>
            <a:r>
              <a:rPr lang="ru-RU" dirty="0" smtClean="0">
                <a:solidFill>
                  <a:srgbClr val="009999"/>
                </a:solidFill>
              </a:rPr>
              <a:t>траекторию</a:t>
            </a:r>
            <a:r>
              <a:rPr lang="ru-RU" dirty="0">
                <a:solidFill>
                  <a:srgbClr val="009999"/>
                </a:solidFill>
              </a:rPr>
              <a:t>, осознанно </a:t>
            </a:r>
            <a:r>
              <a:rPr lang="ru-RU" dirty="0" smtClean="0">
                <a:solidFill>
                  <a:srgbClr val="009999"/>
                </a:solidFill>
              </a:rPr>
              <a:t>выбирать профессиональный </a:t>
            </a:r>
            <a:r>
              <a:rPr lang="ru-RU" dirty="0">
                <a:solidFill>
                  <a:srgbClr val="009999"/>
                </a:solidFill>
              </a:rPr>
              <a:t>путь</a:t>
            </a:r>
            <a:r>
              <a:rPr lang="ru-RU" dirty="0" smtClean="0">
                <a:solidFill>
                  <a:srgbClr val="009999"/>
                </a:solidFill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9999"/>
                </a:solidFill>
              </a:rPr>
              <a:t>2)Получение </a:t>
            </a:r>
            <a:r>
              <a:rPr lang="ru-RU" dirty="0">
                <a:solidFill>
                  <a:srgbClr val="009999"/>
                </a:solidFill>
              </a:rPr>
              <a:t>рекомендаций о </a:t>
            </a:r>
            <a:r>
              <a:rPr lang="ru-RU" dirty="0" smtClean="0">
                <a:solidFill>
                  <a:srgbClr val="009999"/>
                </a:solidFill>
              </a:rPr>
              <a:t>ближайших </a:t>
            </a:r>
            <a:r>
              <a:rPr lang="ru-RU" dirty="0">
                <a:solidFill>
                  <a:srgbClr val="009999"/>
                </a:solidFill>
              </a:rPr>
              <a:t>шагах в зависимости от </a:t>
            </a:r>
            <a:r>
              <a:rPr lang="ru-RU" dirty="0" smtClean="0">
                <a:solidFill>
                  <a:srgbClr val="009999"/>
                </a:solidFill>
              </a:rPr>
              <a:t>уровня </a:t>
            </a:r>
            <a:r>
              <a:rPr lang="ru-RU" dirty="0">
                <a:solidFill>
                  <a:srgbClr val="009999"/>
                </a:solidFill>
              </a:rPr>
              <a:t>осознанности, интересов, </a:t>
            </a:r>
            <a:r>
              <a:rPr lang="ru-RU" dirty="0" smtClean="0">
                <a:solidFill>
                  <a:srgbClr val="009999"/>
                </a:solidFill>
              </a:rPr>
              <a:t>способностей школьника, доступных </a:t>
            </a:r>
            <a:r>
              <a:rPr lang="ru-RU" dirty="0">
                <a:solidFill>
                  <a:srgbClr val="009999"/>
                </a:solidFill>
              </a:rPr>
              <a:t>ему возможностей.</a:t>
            </a: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dirty="0" smtClean="0">
                <a:solidFill>
                  <a:srgbClr val="F60A20"/>
                </a:solidFill>
              </a:rPr>
              <a:t>Федеральный проект </a:t>
            </a:r>
            <a:br>
              <a:rPr lang="ru-RU" sz="3500" dirty="0" smtClean="0">
                <a:solidFill>
                  <a:srgbClr val="F60A20"/>
                </a:solidFill>
              </a:rPr>
            </a:br>
            <a:r>
              <a:rPr lang="ru-RU" sz="3500" b="1" dirty="0" smtClean="0">
                <a:solidFill>
                  <a:srgbClr val="F60A20"/>
                </a:solidFill>
              </a:rPr>
              <a:t>«Билет в будущее-2020»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None/>
            </a:pPr>
            <a:r>
              <a:rPr lang="ru-RU" b="1" i="1" dirty="0" smtClean="0">
                <a:solidFill>
                  <a:srgbClr val="009999"/>
                </a:solidFill>
              </a:rPr>
              <a:t>Этапы:</a:t>
            </a: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9999"/>
                </a:solidFill>
              </a:rPr>
              <a:t>1 – Онлайн-диагностика 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9999"/>
                </a:solidFill>
              </a:rPr>
              <a:t>2 – Профориентационные мероприятия (</a:t>
            </a:r>
            <a:r>
              <a:rPr lang="ru-RU" dirty="0" err="1" smtClean="0">
                <a:solidFill>
                  <a:srgbClr val="009999"/>
                </a:solidFill>
              </a:rPr>
              <a:t>профпробы</a:t>
            </a:r>
            <a:r>
              <a:rPr lang="ru-RU" dirty="0" smtClean="0">
                <a:solidFill>
                  <a:srgbClr val="009999"/>
                </a:solidFill>
              </a:rPr>
              <a:t>, фестиваль, участие в чемпионатах </a:t>
            </a:r>
            <a:r>
              <a:rPr lang="ru-RU" dirty="0" err="1" smtClean="0">
                <a:solidFill>
                  <a:srgbClr val="009999"/>
                </a:solidFill>
              </a:rPr>
              <a:t>профмастерства</a:t>
            </a:r>
            <a:r>
              <a:rPr lang="ru-RU" dirty="0" smtClean="0">
                <a:solidFill>
                  <a:srgbClr val="009999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9999"/>
                </a:solidFill>
              </a:rPr>
              <a:t>3 – Рекомендации участникам </a:t>
            </a:r>
          </a:p>
        </p:txBody>
      </p:sp>
    </p:spTree>
    <p:extLst>
      <p:ext uri="{BB962C8B-B14F-4D97-AF65-F5344CB8AC3E}">
        <p14:creationId xmlns:p14="http://schemas.microsoft.com/office/powerpoint/2010/main" val="157775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Наши учащиеся на </a:t>
            </a:r>
            <a:r>
              <a:rPr lang="ru-RU" sz="3600" dirty="0" err="1" smtClean="0">
                <a:solidFill>
                  <a:srgbClr val="FF0000"/>
                </a:solidFill>
              </a:rPr>
              <a:t>профдиагностике</a:t>
            </a:r>
            <a:r>
              <a:rPr lang="ru-RU" sz="3600" dirty="0" smtClean="0">
                <a:solidFill>
                  <a:srgbClr val="FF0000"/>
                </a:solidFill>
              </a:rPr>
              <a:t> - 2019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8" y="1446783"/>
            <a:ext cx="3864553" cy="28984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78" y="2996952"/>
            <a:ext cx="47045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Наши учащиеся на </a:t>
            </a:r>
            <a:r>
              <a:rPr lang="ru-RU" sz="3200" dirty="0" err="1">
                <a:solidFill>
                  <a:srgbClr val="FF0000"/>
                </a:solidFill>
              </a:rPr>
              <a:t>профпробах</a:t>
            </a:r>
            <a:r>
              <a:rPr lang="ru-RU" sz="3200" dirty="0">
                <a:solidFill>
                  <a:srgbClr val="FF0000"/>
                </a:solidFill>
              </a:rPr>
              <a:t> – 2018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Чебоксарский техникум строительства и городского хозяйства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мастер-класс по компетенции  «Геодезия»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206294"/>
            <a:ext cx="2432854" cy="392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02141"/>
            <a:ext cx="5328592" cy="33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Наши учащиеся на </a:t>
            </a:r>
            <a:r>
              <a:rPr lang="ru-RU" sz="3200" dirty="0" err="1" smtClean="0">
                <a:solidFill>
                  <a:srgbClr val="FF0000"/>
                </a:solidFill>
              </a:rPr>
              <a:t>профпробах</a:t>
            </a:r>
            <a:r>
              <a:rPr lang="ru-RU" sz="3200" dirty="0" smtClean="0">
                <a:solidFill>
                  <a:srgbClr val="FF0000"/>
                </a:solidFill>
              </a:rPr>
              <a:t> - 2019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0" y="1268760"/>
            <a:ext cx="3881404" cy="29110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32" y="1268760"/>
            <a:ext cx="3879750" cy="2909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2518"/>
            <a:ext cx="3651854" cy="2738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32" y="4392173"/>
            <a:ext cx="3879750" cy="27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Особенность проекта в 2020 году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dirty="0" smtClean="0"/>
              <a:t>Свободный вход на платформу и возможность </a:t>
            </a:r>
            <a:r>
              <a:rPr lang="ru-RU" dirty="0" err="1" smtClean="0">
                <a:solidFill>
                  <a:srgbClr val="0070C0"/>
                </a:solidFill>
              </a:rPr>
              <a:t>протестироваться</a:t>
            </a:r>
            <a:r>
              <a:rPr lang="ru-RU" dirty="0" smtClean="0">
                <a:solidFill>
                  <a:srgbClr val="0070C0"/>
                </a:solidFill>
              </a:rPr>
              <a:t> без регистрации</a:t>
            </a:r>
            <a:r>
              <a:rPr lang="ru-RU" dirty="0" smtClean="0"/>
              <a:t>. В настоящее время  - 23 теста</a:t>
            </a:r>
          </a:p>
          <a:p>
            <a:r>
              <a:rPr lang="ru-RU" dirty="0" smtClean="0"/>
              <a:t>Появилась роль родителя. </a:t>
            </a:r>
          </a:p>
          <a:p>
            <a:pPr marL="0" indent="0">
              <a:buNone/>
            </a:pPr>
            <a:r>
              <a:rPr lang="ru-RU" dirty="0" smtClean="0"/>
              <a:t>Родителям дана возможность открыть свой личный кабинет. </a:t>
            </a:r>
            <a:r>
              <a:rPr lang="ru-RU" dirty="0" smtClean="0">
                <a:solidFill>
                  <a:srgbClr val="0070C0"/>
                </a:solidFill>
              </a:rPr>
              <a:t>Запись на </a:t>
            </a:r>
            <a:r>
              <a:rPr lang="ru-RU" dirty="0" err="1" smtClean="0">
                <a:solidFill>
                  <a:srgbClr val="0070C0"/>
                </a:solidFill>
              </a:rPr>
              <a:t>профпробы</a:t>
            </a:r>
            <a:r>
              <a:rPr lang="ru-RU" dirty="0" smtClean="0">
                <a:solidFill>
                  <a:srgbClr val="0070C0"/>
                </a:solidFill>
              </a:rPr>
              <a:t> подтверждает родитель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Возможность проходить </a:t>
            </a:r>
            <a:r>
              <a:rPr lang="ru-RU" dirty="0" smtClean="0">
                <a:solidFill>
                  <a:srgbClr val="0070C0"/>
                </a:solidFill>
              </a:rPr>
              <a:t>онлайн пробы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0070C0"/>
                </a:solidFill>
              </a:rPr>
              <a:t>очные пробы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1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Сайт «Билет в будущее»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Онлайн диагностика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2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Предлагаемые </a:t>
            </a:r>
            <a:r>
              <a:rPr lang="ru-RU" sz="4000" dirty="0" err="1" smtClean="0">
                <a:solidFill>
                  <a:srgbClr val="FF0000"/>
                </a:solidFill>
              </a:rPr>
              <a:t>профпробы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 ближайшее время всем обучающимся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9-х классов будет обеспечено открытие личного кабинета  на сайте «Билет в будущее».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Просьба к родителям: открыть свой личный кабинет,  рассмотреть возможности участия в </a:t>
            </a:r>
            <a:r>
              <a:rPr lang="ru-RU" dirty="0" err="1" smtClean="0">
                <a:solidFill>
                  <a:srgbClr val="FF0000"/>
                </a:solidFill>
              </a:rPr>
              <a:t>профпробах</a:t>
            </a:r>
            <a:r>
              <a:rPr lang="ru-RU" dirty="0" smtClean="0">
                <a:solidFill>
                  <a:srgbClr val="FF0000"/>
                </a:solidFill>
              </a:rPr>
              <a:t> по различным профессиям вместе с ребенком и подтвердить запись на выбранное мероприятие.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9 класс – особенности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7638"/>
            <a:ext cx="8642350" cy="47085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15-16 лет – завершение подросткового периода в психическом развитии человека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Достижения возраста: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Социальная зрелость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– позиция «Взрослый», способность  брать на себя ответственность  за поведение, поступки, жизненные выборы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Интеллектуальная зрелость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- стадия формально-логического мышления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Личностная зрелость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– развитое самосознание: знания о себе, адекватное отношение к себе, планирование своего будущего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60A20"/>
                </a:solidFill>
              </a:rPr>
              <a:t>Рекомендации родителям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dirty="0" smtClean="0">
                <a:solidFill>
                  <a:srgbClr val="00B050"/>
                </a:solidFill>
              </a:rPr>
              <a:t>Учитывайте, что для старшеклассника ваше мнение в вопросах выбора профессии всегда является значимым.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Помните, что предпочтения профессий  вашего ребенка могут не совпадать с вашими предпочтениями.</a:t>
            </a:r>
          </a:p>
          <a:p>
            <a:pPr eaLnBrk="1" hangingPunct="1"/>
            <a:r>
              <a:rPr lang="ru-RU" dirty="0" smtClean="0">
                <a:solidFill>
                  <a:srgbClr val="009999"/>
                </a:solidFill>
              </a:rPr>
              <a:t>Важно помочь совершить выбор профессии</a:t>
            </a:r>
            <a:r>
              <a:rPr lang="ru-RU" b="1" i="1" dirty="0" smtClean="0">
                <a:solidFill>
                  <a:srgbClr val="009999"/>
                </a:solidFill>
              </a:rPr>
              <a:t> по  верной стратегии. </a:t>
            </a:r>
            <a:r>
              <a:rPr lang="ru-RU" dirty="0" smtClean="0">
                <a:solidFill>
                  <a:srgbClr val="009999"/>
                </a:solidFill>
              </a:rPr>
              <a:t>Она должна соответствовать</a:t>
            </a:r>
            <a:r>
              <a:rPr lang="ru-RU" b="1" i="1" dirty="0" smtClean="0">
                <a:solidFill>
                  <a:srgbClr val="009999"/>
                </a:solidFill>
              </a:rPr>
              <a:t> его интересам, способ</a:t>
            </a:r>
            <a:r>
              <a:rPr lang="ru-RU" b="1" i="1" dirty="0" smtClean="0">
                <a:solidFill>
                  <a:srgbClr val="009999"/>
                </a:solidFill>
                <a:latin typeface="Arial" charset="0"/>
              </a:rPr>
              <a:t>-</a:t>
            </a:r>
            <a:r>
              <a:rPr lang="ru-RU" b="1" i="1" dirty="0" err="1" smtClean="0">
                <a:solidFill>
                  <a:srgbClr val="009999"/>
                </a:solidFill>
              </a:rPr>
              <a:t>ностям</a:t>
            </a:r>
            <a:r>
              <a:rPr lang="ru-RU" b="1" i="1" dirty="0" smtClean="0">
                <a:solidFill>
                  <a:srgbClr val="009999"/>
                </a:solidFill>
              </a:rPr>
              <a:t>, личностным качествам, возможностям здоровья.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rgbClr val="009999"/>
              </a:solidFill>
            </a:endParaRPr>
          </a:p>
          <a:p>
            <a:pPr eaLnBrk="1" hangingPunct="1"/>
            <a:r>
              <a:rPr lang="ru-RU" dirty="0" smtClean="0"/>
              <a:t> </a:t>
            </a:r>
            <a:endParaRPr lang="ru-RU" dirty="0" smtClean="0">
              <a:solidFill>
                <a:schemeClr val="accent1"/>
              </a:solidFill>
              <a:latin typeface="Franklin Gothic Book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ru-RU" dirty="0" smtClean="0">
              <a:solidFill>
                <a:schemeClr val="accent1"/>
              </a:solidFill>
              <a:latin typeface="Franklin Gothic Book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ru-RU" sz="18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364088" cy="178621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Личностные результаты освоения основной образовательной программы ступени 5-9 классы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4638"/>
            <a:ext cx="3362325" cy="1354162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204864"/>
            <a:ext cx="86909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...</a:t>
            </a:r>
            <a:r>
              <a:rPr lang="ru-RU" sz="2400" dirty="0" smtClean="0"/>
              <a:t>Формирование  </a:t>
            </a:r>
            <a:r>
              <a:rPr lang="ru-RU" sz="2400" dirty="0"/>
              <a:t>ответственного  отношения  к  учению,  готовности  </a:t>
            </a:r>
            <a:r>
              <a:rPr lang="ru-RU" sz="2400" dirty="0" smtClean="0"/>
              <a:t>и способности  </a:t>
            </a:r>
            <a:r>
              <a:rPr lang="ru-RU" sz="2400" dirty="0"/>
              <a:t>обучающихся  к  саморазвитию  и  самообразованию  на  </a:t>
            </a:r>
            <a:r>
              <a:rPr lang="ru-RU" sz="2400" dirty="0" smtClean="0"/>
              <a:t>основе мотивации </a:t>
            </a:r>
            <a:r>
              <a:rPr lang="ru-RU" sz="2400" dirty="0"/>
              <a:t>к обучению и познанию, </a:t>
            </a:r>
            <a:r>
              <a:rPr lang="ru-RU" sz="2400" b="1" dirty="0">
                <a:solidFill>
                  <a:srgbClr val="0070C0"/>
                </a:solidFill>
              </a:rPr>
              <a:t>осознанному выбору и построению </a:t>
            </a:r>
            <a:r>
              <a:rPr lang="ru-RU" sz="2400" b="1" dirty="0" smtClean="0">
                <a:solidFill>
                  <a:srgbClr val="0070C0"/>
                </a:solidFill>
              </a:rPr>
              <a:t>дальнейшей индивидуальной </a:t>
            </a:r>
            <a:r>
              <a:rPr lang="ru-RU" sz="2400" b="1" dirty="0">
                <a:solidFill>
                  <a:srgbClr val="0070C0"/>
                </a:solidFill>
              </a:rPr>
              <a:t>траектории образования на базе ориентировки в мире профессий </a:t>
            </a:r>
            <a:r>
              <a:rPr lang="ru-RU" sz="2400" b="1" dirty="0" smtClean="0">
                <a:solidFill>
                  <a:srgbClr val="0070C0"/>
                </a:solidFill>
              </a:rPr>
              <a:t>и профессиональных </a:t>
            </a:r>
            <a:r>
              <a:rPr lang="ru-RU" sz="2400" b="1" dirty="0">
                <a:solidFill>
                  <a:srgbClr val="0070C0"/>
                </a:solidFill>
              </a:rPr>
              <a:t>предпочтений, с учетом устойчивых познавательных интересов, </a:t>
            </a:r>
            <a:r>
              <a:rPr lang="ru-RU" sz="2400" b="1" dirty="0" smtClean="0">
                <a:solidFill>
                  <a:srgbClr val="0070C0"/>
                </a:solidFill>
              </a:rPr>
              <a:t>а </a:t>
            </a:r>
            <a:r>
              <a:rPr lang="ru-RU" sz="2400" b="1" dirty="0">
                <a:solidFill>
                  <a:srgbClr val="0070C0"/>
                </a:solidFill>
              </a:rPr>
              <a:t>также на основе формирования уважительного отношения к труду, развития </a:t>
            </a:r>
            <a:r>
              <a:rPr lang="ru-RU" sz="2400" b="1" dirty="0" smtClean="0">
                <a:solidFill>
                  <a:srgbClr val="0070C0"/>
                </a:solidFill>
              </a:rPr>
              <a:t>опыта участия </a:t>
            </a:r>
            <a:r>
              <a:rPr lang="ru-RU" sz="2400" b="1" dirty="0">
                <a:solidFill>
                  <a:srgbClr val="0070C0"/>
                </a:solidFill>
              </a:rPr>
              <a:t>в социально значимом </a:t>
            </a:r>
            <a:r>
              <a:rPr lang="ru-RU" sz="2400" b="1" dirty="0" smtClean="0">
                <a:solidFill>
                  <a:srgbClr val="0070C0"/>
                </a:solidFill>
              </a:rPr>
              <a:t>труде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60A20"/>
                </a:solidFill>
              </a:rPr>
              <a:t>Факторы выбора профессии в школьном возрасте</a:t>
            </a:r>
            <a:endParaRPr lang="ru-RU" b="1" dirty="0">
              <a:solidFill>
                <a:srgbClr val="F60A2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Внешние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Внутренние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Мнение значимых людей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Социальный  рейтинг (престижность) профессии, вуза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Востребованность на рынке труда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400" i="1" dirty="0" smtClean="0">
                          <a:solidFill>
                            <a:srgbClr val="F60A20"/>
                          </a:solidFill>
                        </a:rPr>
                        <a:t>Могут  </a:t>
                      </a:r>
                      <a:r>
                        <a:rPr lang="ru-RU" sz="2400" b="1" i="1" dirty="0" smtClean="0">
                          <a:solidFill>
                            <a:srgbClr val="F60A20"/>
                          </a:solidFill>
                        </a:rPr>
                        <a:t>содействовать</a:t>
                      </a:r>
                      <a:r>
                        <a:rPr lang="ru-RU" sz="2400" i="1" dirty="0" smtClean="0">
                          <a:solidFill>
                            <a:srgbClr val="F60A20"/>
                          </a:solidFill>
                        </a:rPr>
                        <a:t> или </a:t>
                      </a:r>
                      <a:r>
                        <a:rPr lang="ru-RU" sz="2400" b="1" i="1" dirty="0" smtClean="0">
                          <a:solidFill>
                            <a:srgbClr val="F60A20"/>
                          </a:solidFill>
                        </a:rPr>
                        <a:t>препятствовать </a:t>
                      </a:r>
                      <a:r>
                        <a:rPr lang="ru-RU" sz="2400" i="1" dirty="0" smtClean="0">
                          <a:solidFill>
                            <a:srgbClr val="F60A20"/>
                          </a:solidFill>
                        </a:rPr>
                        <a:t> выбору своей профессии!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Система ценностей,</a:t>
                      </a:r>
                      <a:r>
                        <a:rPr lang="ru-RU" sz="2400" baseline="0" dirty="0" smtClean="0"/>
                        <a:t> особенно - ц</a:t>
                      </a:r>
                      <a:r>
                        <a:rPr lang="ru-RU" sz="2400" dirty="0" smtClean="0"/>
                        <a:t>енность  труда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Интересы и склонности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Способности – общие и специальные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Особенности характера и темперамента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Состояние здоровья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Самооценка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Выбор каждым обучающимся «своей» профессии, соответствующего учебного заведения требует определенной поддержки со стороны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родителей</a:t>
            </a:r>
          </a:p>
          <a:p>
            <a:r>
              <a:rPr lang="ru-RU" dirty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0070C0"/>
                </a:solidFill>
              </a:rPr>
              <a:t>колы  и социума в целом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Необходимо единство в задаваемой  стратегии выбора профессии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8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Стратегия выбора профессии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существенные ориентиры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00EB5"/>
                </a:solidFill>
              </a:rPr>
              <a:t>Интерес к профессии – зона </a:t>
            </a:r>
            <a:r>
              <a:rPr lang="ru-RU" b="1" dirty="0" smtClean="0">
                <a:solidFill>
                  <a:srgbClr val="F00EB5"/>
                </a:solidFill>
              </a:rPr>
              <a:t>«ХОЧУ»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Способности, темперамент и качества личности как основа ПВК – зона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«МОГУ»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Востребованность и перспективность профессии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зона «НАДО»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Многочисленные жизненные истории людей подтверждают, что ведущий ориентир – </a:t>
            </a:r>
            <a:r>
              <a:rPr lang="ru-RU" b="1" i="1" dirty="0" smtClean="0">
                <a:solidFill>
                  <a:srgbClr val="FF0000"/>
                </a:solidFill>
              </a:rPr>
              <a:t>интерес к профессии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60A20"/>
                </a:solidFill>
              </a:rPr>
              <a:t>Успешные люди – </a:t>
            </a:r>
            <a:br>
              <a:rPr lang="ru-RU" sz="4000" smtClean="0">
                <a:solidFill>
                  <a:srgbClr val="F60A20"/>
                </a:solidFill>
              </a:rPr>
            </a:br>
            <a:r>
              <a:rPr lang="ru-RU" sz="4000" smtClean="0">
                <a:solidFill>
                  <a:srgbClr val="F60A20"/>
                </a:solidFill>
              </a:rPr>
              <a:t>о выборе профессии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9999"/>
                </a:solidFill>
              </a:rPr>
              <a:t>«</a:t>
            </a:r>
            <a:r>
              <a:rPr lang="ru-RU" sz="2800" i="1" smtClean="0">
                <a:solidFill>
                  <a:srgbClr val="009999"/>
                </a:solidFill>
              </a:rPr>
              <a:t>Как хорошо когда у человека есть возможность выбрать себе профессию не по необходимости, а сообразуясь с душевными склонностями»  </a:t>
            </a:r>
          </a:p>
          <a:p>
            <a:pPr algn="r" eaLnBrk="1" hangingPunct="1">
              <a:buFont typeface="Arial" charset="0"/>
              <a:buNone/>
            </a:pPr>
            <a:r>
              <a:rPr lang="ru-RU" sz="2400" smtClean="0">
                <a:solidFill>
                  <a:srgbClr val="009999"/>
                </a:solidFill>
              </a:rPr>
              <a:t>Али Апшерони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/>
              <a:t> </a:t>
            </a:r>
          </a:p>
          <a:p>
            <a:pPr eaLnBrk="1" hangingPunct="1"/>
            <a:r>
              <a:rPr lang="ru-RU" sz="2800" i="1" smtClean="0">
                <a:solidFill>
                  <a:srgbClr val="009999"/>
                </a:solidFill>
              </a:rPr>
              <a:t>«Вот лучший совет, который можно дать юношеству: "Найди что-нибудь, что тебе нравится делать, а потом найди кого-нибудь, кто будет тебе за это платить".</a:t>
            </a:r>
            <a:endParaRPr lang="ru-RU" sz="2800" smtClean="0">
              <a:solidFill>
                <a:srgbClr val="009999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400" smtClean="0">
                <a:solidFill>
                  <a:srgbClr val="009999"/>
                </a:solidFill>
              </a:rPr>
              <a:t>Кэтрин Уайтхорн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Стратегия выбора профессии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последовательность выборов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7085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3000" b="1" dirty="0" smtClean="0">
              <a:solidFill>
                <a:srgbClr val="0070C0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1 вариант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ПРОФЕССИЯ --- техникум/колледж, ВУЗ–- экзамен 								по выбору</a:t>
            </a:r>
            <a:endParaRPr lang="ru-RU" sz="3000" dirty="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009999"/>
                </a:solidFill>
              </a:rPr>
              <a:t>2 вариант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solidFill>
                  <a:srgbClr val="009999"/>
                </a:solidFill>
              </a:rPr>
              <a:t>Экзамен по выбору---техникум/ВУЗ---ПРОФЕССИЯ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6600FF"/>
                </a:solidFill>
              </a:rPr>
              <a:t>3 вариант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err="1" smtClean="0">
                <a:solidFill>
                  <a:srgbClr val="6600FF"/>
                </a:solidFill>
              </a:rPr>
              <a:t>Техникум,ВУЗ</a:t>
            </a:r>
            <a:r>
              <a:rPr lang="ru-RU" sz="3000" dirty="0" smtClean="0">
                <a:solidFill>
                  <a:srgbClr val="6600FF"/>
                </a:solidFill>
              </a:rPr>
              <a:t>--- экзамен по выбору--ПРОФЕССИЯ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3000" dirty="0" smtClean="0">
              <a:solidFill>
                <a:srgbClr val="6600FF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i="1" dirty="0" smtClean="0">
                <a:solidFill>
                  <a:srgbClr val="F60A20"/>
                </a:solidFill>
                <a:latin typeface="Arial" charset="0"/>
              </a:rPr>
              <a:t>Какой из вариантов предпочтительнее?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F60A20"/>
                </a:solidFill>
              </a:rPr>
              <a:t>Профориентационная</a:t>
            </a:r>
            <a:r>
              <a:rPr lang="ru-RU" sz="3600" b="1" dirty="0" smtClean="0">
                <a:solidFill>
                  <a:srgbClr val="F60A20"/>
                </a:solidFill>
              </a:rPr>
              <a:t> работа</a:t>
            </a:r>
            <a:r>
              <a:rPr lang="ru-RU" sz="3600" b="1" dirty="0" smtClean="0">
                <a:solidFill>
                  <a:srgbClr val="F60A20"/>
                </a:solidFill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F60A20"/>
                </a:solidFill>
              </a:rPr>
              <a:t> </a:t>
            </a:r>
            <a:br>
              <a:rPr lang="ru-RU" sz="3600" b="1" dirty="0" smtClean="0">
                <a:solidFill>
                  <a:srgbClr val="F60A20"/>
                </a:solidFill>
              </a:rPr>
            </a:br>
            <a:r>
              <a:rPr lang="ru-RU" sz="3600" b="1" dirty="0" smtClean="0">
                <a:solidFill>
                  <a:srgbClr val="F60A20"/>
                </a:solidFill>
              </a:rPr>
              <a:t>в помощь 9-классникам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51839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dirty="0" smtClean="0">
                <a:solidFill>
                  <a:srgbClr val="31859C"/>
                </a:solidFill>
              </a:rPr>
              <a:t>Школьные мероприятия: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i="1" dirty="0" smtClean="0"/>
              <a:t>Классные часы по программе </a:t>
            </a:r>
            <a:r>
              <a:rPr lang="ru-RU" sz="2600" b="1" i="1" dirty="0" smtClean="0"/>
              <a:t>«Твой выбор: профориентация – 9-класснику»</a:t>
            </a:r>
            <a:r>
              <a:rPr lang="ru-RU" sz="2600" i="1" dirty="0" smtClean="0"/>
              <a:t> (6-7 занятий) </a:t>
            </a:r>
            <a:r>
              <a:rPr lang="ru-RU" sz="2600" dirty="0" smtClean="0"/>
              <a:t>с заполнением «Карты выбора профессии»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i="1" dirty="0" smtClean="0"/>
              <a:t>Индивидуальные профконсультации (по запросу)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dirty="0" smtClean="0">
                <a:solidFill>
                  <a:srgbClr val="31859C"/>
                </a:solidFill>
              </a:rPr>
              <a:t>Городской проект: </a:t>
            </a:r>
            <a:r>
              <a:rPr lang="ru-RU" sz="2600" b="1" dirty="0" smtClean="0">
                <a:solidFill>
                  <a:srgbClr val="31859C"/>
                </a:solidFill>
              </a:rPr>
              <a:t>«Профессиональная среда»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i="1" dirty="0" smtClean="0"/>
              <a:t>Экскурсии в техникумы, колледжи, участие в мастер-классах по различным специальностям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dirty="0" smtClean="0">
                <a:solidFill>
                  <a:srgbClr val="31859C"/>
                </a:solidFill>
              </a:rPr>
              <a:t>Вузовские проекты (Чувашия)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Дни открытых дверей (ЧГУ, ЧГПУ, ЧКИ, ЧГСХА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«Университетские субботы»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solidFill>
                  <a:srgbClr val="31859C"/>
                </a:solidFill>
              </a:rPr>
              <a:t>Федеральный проект </a:t>
            </a:r>
            <a:r>
              <a:rPr lang="ru-RU" b="1" dirty="0" smtClean="0">
                <a:solidFill>
                  <a:srgbClr val="31859C"/>
                </a:solidFill>
              </a:rPr>
              <a:t>«Билет в будущее»- 2020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dirty="0" smtClean="0">
                <a:solidFill>
                  <a:srgbClr val="31859C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681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Franklin Gothic Book</vt:lpstr>
      <vt:lpstr>Тема Office</vt:lpstr>
      <vt:lpstr>Презентация PowerPoint</vt:lpstr>
      <vt:lpstr>9 класс – особенности возраста</vt:lpstr>
      <vt:lpstr>Личностные результаты освоения основной образовательной программы ступени 5-9 классы</vt:lpstr>
      <vt:lpstr>Факторы выбора профессии в школьном возрасте</vt:lpstr>
      <vt:lpstr>Презентация PowerPoint</vt:lpstr>
      <vt:lpstr>Стратегия выбора профессии существенные ориентиры </vt:lpstr>
      <vt:lpstr>Успешные люди –  о выборе профессии</vt:lpstr>
      <vt:lpstr>Стратегия выбора профессии последовательность выборов</vt:lpstr>
      <vt:lpstr>Профориентационная работа   в помощь 9-классникам </vt:lpstr>
      <vt:lpstr>Федеральный проект  «Билет в будущее-2020»</vt:lpstr>
      <vt:lpstr>Федеральный проект  «Билет в будущее-2020»</vt:lpstr>
      <vt:lpstr>Наши учащиеся на профдиагностике - 2019</vt:lpstr>
      <vt:lpstr>Наши учащиеся на профпробах – 2018 Чебоксарский техникум строительства и городского хозяйства мастер-класс по компетенции  «Геодезия»</vt:lpstr>
      <vt:lpstr>Наши учащиеся на профпробах - 2019</vt:lpstr>
      <vt:lpstr>Особенность проекта в 2020 году</vt:lpstr>
      <vt:lpstr>Сайт «Билет в будущее»</vt:lpstr>
      <vt:lpstr>Онлайн диагностика </vt:lpstr>
      <vt:lpstr>Предлагаемые профпробы</vt:lpstr>
      <vt:lpstr>Презентация PowerPoint</vt:lpstr>
      <vt:lpstr>Рекомендации родителям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Ефимова</dc:creator>
  <cp:lastModifiedBy>Admin</cp:lastModifiedBy>
  <cp:revision>45</cp:revision>
  <dcterms:created xsi:type="dcterms:W3CDTF">2017-09-12T11:14:24Z</dcterms:created>
  <dcterms:modified xsi:type="dcterms:W3CDTF">2021-01-21T12:53:21Z</dcterms:modified>
</cp:coreProperties>
</file>