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C120-BD0E-434B-8ADF-47EB63B1E85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B5B2-D9CA-4E2F-92C4-CDE7DC4F5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B5B2-D9CA-4E2F-92C4-CDE7DC4F5B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5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B5B2-D9CA-4E2F-92C4-CDE7DC4F5B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B5B2-D9CA-4E2F-92C4-CDE7DC4F5B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2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9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6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0818-2C24-44B8-B780-60653A5C9FDB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E53D-9899-4767-B4A4-72235E4B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ekon.info/catalog/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ekon.info/catalog/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tdelsocprogramm@laplandiy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967" y="2796979"/>
            <a:ext cx="9144000" cy="124073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031" y="449837"/>
            <a:ext cx="3727938" cy="104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Комитет по труду и занятости населения</a:t>
            </a:r>
          </a:p>
          <a:p>
            <a:r>
              <a:rPr lang="ru-RU" sz="1600" b="1" dirty="0" smtClean="0"/>
              <a:t>Мурманской области</a:t>
            </a:r>
            <a:endParaRPr lang="ru-RU" sz="1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5620" y="449837"/>
            <a:ext cx="3727938" cy="104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Министерство образования и науки Мурманской области</a:t>
            </a:r>
            <a:endParaRPr lang="ru-RU" sz="1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50728" y="411070"/>
            <a:ext cx="3727938" cy="104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Региональное отделение</a:t>
            </a:r>
          </a:p>
          <a:p>
            <a:r>
              <a:rPr lang="ru-RU" sz="1600" b="1" dirty="0" smtClean="0"/>
              <a:t>«Российского движения школьников»</a:t>
            </a:r>
            <a:endParaRPr lang="ru-RU" sz="1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18493" y="1325992"/>
            <a:ext cx="3727938" cy="104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ГАУДО МО «МОЦДО «Лапландия»</a:t>
            </a:r>
            <a:endParaRPr lang="ru-RU" sz="1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78142" y="1808806"/>
            <a:ext cx="3727938" cy="104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Общественная организация социальной и психологической помощи населению «Здесь и Теперь»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83" y="445392"/>
            <a:ext cx="450623" cy="5436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62" y="445392"/>
            <a:ext cx="450623" cy="543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43" y="242582"/>
            <a:ext cx="1043204" cy="783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13" y="1496243"/>
            <a:ext cx="746107" cy="496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95" y="1457476"/>
            <a:ext cx="628650" cy="6286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5" y="4155948"/>
            <a:ext cx="3362335" cy="2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5826"/>
            <a:ext cx="10515600" cy="637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2900" y="1825625"/>
            <a:ext cx="11518900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Дубовицкий Антон Сергеевич, </a:t>
            </a:r>
            <a:r>
              <a:rPr lang="ru-RU" dirty="0" smtClean="0"/>
              <a:t>заместитель директора по организации проектов и мероприятий, (815-2) 43-66-20, +7-906-289-66-99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Ананиева</a:t>
            </a:r>
            <a:r>
              <a:rPr lang="ru-RU" b="1" dirty="0" smtClean="0">
                <a:solidFill>
                  <a:srgbClr val="0070C0"/>
                </a:solidFill>
              </a:rPr>
              <a:t> Екатерина Александровна, </a:t>
            </a:r>
            <a:r>
              <a:rPr lang="ru-RU" dirty="0" smtClean="0"/>
              <a:t>методист регионального центра профориентации, (815-2) 43-64-88;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Шептуха Любовь Александровна, </a:t>
            </a:r>
            <a:r>
              <a:rPr lang="ru-RU" dirty="0" smtClean="0"/>
              <a:t>заведующий отделом гражданско-патриотического воспитания и социальных инициатив ГАУДО МО «МОЦДО «Лапландия», председатель местного отделения «Российского движения школьников», (815-2) 43-06-49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7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материалов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4" y="1690688"/>
            <a:ext cx="11477625" cy="31384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Презентация о реализации проекта;</a:t>
            </a:r>
          </a:p>
          <a:p>
            <a:r>
              <a:rPr lang="ru-RU" dirty="0" smtClean="0"/>
              <a:t>Приказ Министерства образования и науки Мурманской области о реализации Проекта на территории Мурманской области;</a:t>
            </a:r>
          </a:p>
          <a:p>
            <a:r>
              <a:rPr lang="ru-RU" dirty="0" smtClean="0"/>
              <a:t>Паспорт развития проекта на 2019/2020 учебный год;</a:t>
            </a:r>
          </a:p>
          <a:p>
            <a:r>
              <a:rPr lang="ru-RU" dirty="0" smtClean="0"/>
              <a:t>Примерная образовательная программа;</a:t>
            </a:r>
          </a:p>
          <a:p>
            <a:r>
              <a:rPr lang="ru-RU" dirty="0" smtClean="0"/>
              <a:t>Письмо Министерства образования и науки Мурманской области об участии в Проекте.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4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696" y="186103"/>
            <a:ext cx="10515600" cy="417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СТАТУС, УСЛОВИЯ И ПОРЯДОК РЕАЛИЗАЦИИ ПРОЕКТА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30" y="603493"/>
            <a:ext cx="11813932" cy="566542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(сертификат учреждению, реализующему инновационную деятельность, приказ о составе творческой группы по реализации проекта на территории Мурманской области);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территории: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6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монопрофильных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образований Мурманской области (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Ловозерский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г.Кировск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г.Мончегорск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Ковдорский район,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Печенгский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г.Оленегорск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участники образовательного проекта: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 дополнительного образования (реализация программы), общеобразовательные организации, реализующие деятельность РДШ (целевая выборка обучающихся), учреждения Комитета по труду и занятости населения Мурманской области, расположенные в местах реализации проекта (проведение индивидуальных консультаций по результатам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проф.диагностики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информационные центры и библиотечные системы (проведение информационно-просветительской работы), градообразующие предприятия (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проф.информирование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наставничество).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проекта: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в возрасте от 14 до 18 лет (8 – 11 классы).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2019/2020 учебный год (возможна пролонгация, исходя из результативности и востребованности среди обучающихся). Два этапа: октябрь – декабрь 2019 года; февраль – апрель 2019 года.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проекта:</a:t>
            </a:r>
          </a:p>
          <a:p>
            <a:pPr lvl="1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принципиального согласия (официальный ответ на письмо) муниципального органа, осуществляющего управление в сфере образования, на участие в Проекте с указанием учреждения дополнительного образования, участвующего в реализации проекта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20.09.2019</a:t>
            </a:r>
          </a:p>
          <a:p>
            <a:pPr lvl="1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согласия (гарантийное письмо) со стороны муниципальных учреждений системы дополнительного образования обеспечить в реализацию мероприятий дорожной карты (набор контингента, кадровое обеспечение, разработка и реализация программы в соответствии с предложенными рекомендациями)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27.09.2019</a:t>
            </a:r>
          </a:p>
          <a:p>
            <a:pPr lvl="1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 учреждении точки доступа к сети Интернет и наличие компьютерного класса, кадровой возможности реализации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ятиугольник 60"/>
          <p:cNvSpPr/>
          <p:nvPr/>
        </p:nvSpPr>
        <p:spPr>
          <a:xfrm>
            <a:off x="6784377" y="5248495"/>
            <a:ext cx="5139502" cy="139116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219697"/>
          </a:xfrm>
          <a:prstGeom prst="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13609" y="222380"/>
            <a:ext cx="8767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ГОСУДАРСТВЕННЫЙ И СОЦИАЛЬНЫЙ ЗАКАЗ НА ПОДГОТОВКУ КВАЛИФИЦИРОВАННЫХ ИНЖЕНЕРНЫХ И ТЕХНИЧЕСКИХ КАДРОВ ДЛЯ НУЖД ЭКОНОМИКИ МОНОГОРОДОВ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60370" y="1266493"/>
            <a:ext cx="11692839" cy="3536830"/>
            <a:chOff x="173070" y="1169116"/>
            <a:chExt cx="11692839" cy="353683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176245" y="1169116"/>
              <a:ext cx="11689664" cy="3536830"/>
              <a:chOff x="176245" y="1169116"/>
              <a:chExt cx="11689664" cy="3536830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76245" y="1169116"/>
                <a:ext cx="11689664" cy="3536830"/>
                <a:chOff x="298580" y="1549752"/>
                <a:chExt cx="11689664" cy="353683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98580" y="1549752"/>
                  <a:ext cx="11689664" cy="92333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b="1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ЦЕЛЬ ПРОЕКТА 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 внедрение эффективной модели межотраслевого сотрудничества в системе профессиональной ориентации региона для развития социально-экономического и кадрового потенциала моногородов Мурманской области</a:t>
                  </a: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608323" y="2402792"/>
                  <a:ext cx="10179959" cy="646331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i="1" dirty="0" smtClean="0"/>
                    <a:t>формирование </a:t>
                  </a:r>
                  <a:r>
                    <a:rPr lang="ru-RU" i="1" dirty="0"/>
                    <a:t>квалифицированного кадрового потенциала градообразующих предприятий Мурманской </a:t>
                  </a:r>
                  <a:r>
                    <a:rPr lang="ru-RU" i="1" dirty="0" smtClean="0"/>
                    <a:t>области</a:t>
                  </a:r>
                  <a:endParaRPr lang="ru-RU" i="1" dirty="0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601305" y="2918984"/>
                  <a:ext cx="10770055" cy="646331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ru-RU" i="1" dirty="0" smtClean="0"/>
                    <a:t>формирование </a:t>
                  </a:r>
                  <a:r>
                    <a:rPr lang="ru-RU" i="1" dirty="0"/>
                    <a:t>устойчивых межотраслевых связей между основными субъектами профориентации: системой образования региона и промышленностью</a:t>
                  </a:r>
                  <a:endParaRPr lang="ru-RU" i="1" dirty="0" smtClean="0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605729" y="3496965"/>
                  <a:ext cx="10097519" cy="646331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i="1" dirty="0" smtClean="0"/>
                    <a:t>повышение </a:t>
                  </a:r>
                  <a:r>
                    <a:rPr lang="ru-RU" i="1" dirty="0"/>
                    <a:t>престижа рабочий и инженерных профессий и специальностей, востребованных в экономике </a:t>
                  </a:r>
                  <a:r>
                    <a:rPr lang="ru-RU" i="1" dirty="0" smtClean="0"/>
                    <a:t>моногородов</a:t>
                  </a:r>
                  <a:endParaRPr lang="ru-RU" i="1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624778" y="4104905"/>
                  <a:ext cx="10535560" cy="646331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ru-RU" i="1" dirty="0" smtClean="0"/>
                    <a:t>повышение </a:t>
                  </a:r>
                  <a:r>
                    <a:rPr lang="ru-RU" i="1" dirty="0"/>
                    <a:t>заинтересованности промышленных предприятий моногородов в трудоустройстве молодых специалистов, получивших образование на территории региона;</a:t>
                  </a:r>
                  <a:endParaRPr lang="ru-RU" i="1" dirty="0" smtClean="0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624778" y="4717250"/>
                  <a:ext cx="10179960" cy="369332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ru-RU" i="1" dirty="0" smtClean="0"/>
                    <a:t>снижение </a:t>
                  </a:r>
                  <a:r>
                    <a:rPr lang="ru-RU" i="1" dirty="0"/>
                    <a:t>рисков оттока потенциальных кадров промышленных предприятий моногородов.</a:t>
                  </a:r>
                  <a:endParaRPr lang="ru-RU" i="1" dirty="0" smtClean="0"/>
                </a:p>
              </p:txBody>
            </p:sp>
          </p:grpSp>
          <p:sp>
            <p:nvSpPr>
              <p:cNvPr id="14" name="Равнобедренный треугольник 13"/>
              <p:cNvSpPr/>
              <p:nvPr/>
            </p:nvSpPr>
            <p:spPr>
              <a:xfrm rot="5400000">
                <a:off x="289586" y="2262137"/>
                <a:ext cx="233330" cy="159474"/>
              </a:xfrm>
              <a:prstGeom prst="triangl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авнобедренный треугольник 44"/>
              <p:cNvSpPr/>
              <p:nvPr/>
            </p:nvSpPr>
            <p:spPr>
              <a:xfrm rot="5400000">
                <a:off x="289586" y="2715031"/>
                <a:ext cx="233330" cy="159474"/>
              </a:xfrm>
              <a:prstGeom prst="triangl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 rot="5400000">
                <a:off x="297449" y="3303430"/>
                <a:ext cx="233330" cy="143748"/>
              </a:xfrm>
              <a:prstGeom prst="triangl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Равнобедренный треугольник 46"/>
              <p:cNvSpPr/>
              <p:nvPr/>
            </p:nvSpPr>
            <p:spPr>
              <a:xfrm rot="5400000">
                <a:off x="305312" y="3851032"/>
                <a:ext cx="233330" cy="159474"/>
              </a:xfrm>
              <a:prstGeom prst="triangl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 rot="5400000">
                <a:off x="289586" y="4441543"/>
                <a:ext cx="233330" cy="159474"/>
              </a:xfrm>
              <a:prstGeom prst="triangl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3070" y="1815447"/>
              <a:ext cx="0" cy="28891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" y="1"/>
            <a:ext cx="1672004" cy="1270120"/>
          </a:xfrm>
          <a:prstGeom prst="rect">
            <a:avLst/>
          </a:prstGeom>
        </p:spPr>
      </p:pic>
      <p:sp>
        <p:nvSpPr>
          <p:cNvPr id="52" name="Равнобедренный треугольник 51"/>
          <p:cNvSpPr/>
          <p:nvPr/>
        </p:nvSpPr>
        <p:spPr>
          <a:xfrm rot="10800000">
            <a:off x="4216730" y="1052913"/>
            <a:ext cx="3758539" cy="1477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76245" y="4884574"/>
            <a:ext cx="11676964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ПРОЕКТА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2253636" y="5248495"/>
            <a:ext cx="5615440" cy="139116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ятиугольник 56"/>
          <p:cNvSpPr/>
          <p:nvPr/>
        </p:nvSpPr>
        <p:spPr>
          <a:xfrm>
            <a:off x="198469" y="5248495"/>
            <a:ext cx="3707109" cy="139116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27940" y="6400762"/>
            <a:ext cx="3295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РЕГИОНАЛЬНЫЙ КООРДИНАЦИОННЫЙ ЦЕНТР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77366" y="6372277"/>
            <a:ext cx="1683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БАЗОВЫЕ ПЛОЩАДКИ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76292" y="6372277"/>
            <a:ext cx="2285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ПРЕДПРИЯТИЯ МОНОГОРОДОВ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pic>
        <p:nvPicPr>
          <p:cNvPr id="6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2" y="5464113"/>
            <a:ext cx="1476917" cy="8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918278" y="5403614"/>
            <a:ext cx="274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- ОБЩЕОБРАЗОВАТЕЛЬНЫЕ ОРГАНИЗАЦИИ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7640" y="5910612"/>
            <a:ext cx="273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- ОБРАЗОВАТЕЛЬНЫЕ ОРГАНИЗАЦИИ ДОПОЛНИТЕЛЬНОГО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95" y="5238879"/>
            <a:ext cx="1084053" cy="87398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79" y="5359025"/>
            <a:ext cx="974094" cy="49741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6"/>
          <a:srcRect t="14832" r="80476" b="78677"/>
          <a:stretch/>
        </p:blipFill>
        <p:spPr>
          <a:xfrm>
            <a:off x="8376515" y="5922290"/>
            <a:ext cx="2141164" cy="40038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91" y="5423345"/>
            <a:ext cx="1471634" cy="46601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82" y="2081194"/>
            <a:ext cx="604194" cy="60419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58" y="4247573"/>
            <a:ext cx="692100" cy="6465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15" y="3185644"/>
            <a:ext cx="750888" cy="61545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12" y="3801101"/>
            <a:ext cx="604194" cy="60419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03" y="2600025"/>
            <a:ext cx="597701" cy="5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7225" y="2141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ИНСТРУМЕНТАРИЙ И УЧЕБНО-МЕТОДИЧЕСКОЕ ОБЕСПЕЧЕНИЕ ПРОЕКТА: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0037" y="1752599"/>
            <a:ext cx="12492037" cy="4252913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sz="2000" b="1" dirty="0" smtClean="0">
                <a:solidFill>
                  <a:srgbClr val="0070C0"/>
                </a:solidFill>
              </a:rPr>
              <a:t>ДОПОЛНИТЕЛЬНАЯ ОБЩЕОБРАЗОВАТЕЛЬНАЯ ПРОГРАММА СОЦИАЛЬНО-ПЕДАГОГИЧЕСКОЙ НАПРАВЛЕННОСТИ «УЧИСЬ И РАБОТАЙ В АРКТИКЕ» </a:t>
            </a:r>
            <a:r>
              <a:rPr lang="ru-RU" sz="2000" dirty="0" smtClean="0"/>
              <a:t>(рекомендовано 72 часа, 2 занятия в неделю по 3 часа, состав группы до 15 человек, рекомендуется набрать не менее одной группы в каждом учреждении, реализующем указанную программу, программа должна быть утверждена протоколом методического совета, проект направлен на согласование в региональный координационный центр профориентации)</a:t>
            </a:r>
          </a:p>
          <a:p>
            <a:pPr lvl="1" algn="just"/>
            <a:r>
              <a:rPr lang="ru-RU" sz="2000" b="1" dirty="0" smtClean="0">
                <a:solidFill>
                  <a:srgbClr val="0070C0"/>
                </a:solidFill>
              </a:rPr>
              <a:t>КОМПЛЕКТ КОНТРОЛЬ-ИЗМЕРИТЕЛЬНЫХ И ДИАГНОСТИЧЕСКИХ МАТЕРИАЛОВ (ВХОДНАЯ И ИТОГОВАЯ ДИАГНОСТИКА):</a:t>
            </a:r>
          </a:p>
          <a:p>
            <a:pPr lvl="2" algn="just"/>
            <a:r>
              <a:rPr lang="ru-RU" dirty="0" smtClean="0"/>
              <a:t>Методика изучения статусов профессиональной идентичности (А.А. </a:t>
            </a:r>
            <a:r>
              <a:rPr lang="ru-RU" dirty="0" err="1" smtClean="0"/>
              <a:t>Азбель</a:t>
            </a:r>
            <a:r>
              <a:rPr lang="ru-RU" dirty="0" smtClean="0"/>
              <a:t>, А.Г. </a:t>
            </a:r>
            <a:r>
              <a:rPr lang="ru-RU" dirty="0" err="1" smtClean="0"/>
              <a:t>Грецов</a:t>
            </a:r>
            <a:r>
              <a:rPr lang="ru-RU" dirty="0" smtClean="0"/>
              <a:t>) – </a:t>
            </a:r>
            <a:r>
              <a:rPr lang="ru-RU" i="1" dirty="0" smtClean="0"/>
              <a:t>проводится педагогом по зачислению и завершению обучения;</a:t>
            </a:r>
          </a:p>
          <a:p>
            <a:pPr lvl="2" algn="just"/>
            <a:r>
              <a:rPr lang="ru-RU" dirty="0" smtClean="0"/>
              <a:t>Автоматизированная система «Выпускник-1» (ссылка на ресурс </a:t>
            </a:r>
            <a:r>
              <a:rPr lang="ru-RU" dirty="0" smtClean="0">
                <a:hlinkClick r:id="rId3"/>
              </a:rPr>
              <a:t>http://alekon.info/catalog/2.html</a:t>
            </a:r>
            <a:r>
              <a:rPr lang="ru-RU" dirty="0" smtClean="0"/>
              <a:t>) – </a:t>
            </a:r>
            <a:r>
              <a:rPr lang="ru-RU" i="1" dirty="0" smtClean="0"/>
              <a:t>проводится </a:t>
            </a:r>
            <a:r>
              <a:rPr lang="ru-RU" i="1" u="sng" dirty="0" smtClean="0"/>
              <a:t>в электронном виде </a:t>
            </a:r>
            <a:r>
              <a:rPr lang="ru-RU" i="1" dirty="0" smtClean="0"/>
              <a:t>по зачислению и завершению обучения;</a:t>
            </a:r>
            <a:endParaRPr lang="ru-RU" i="1" dirty="0" smtClean="0"/>
          </a:p>
          <a:p>
            <a:pPr lvl="2" algn="just"/>
            <a:r>
              <a:rPr lang="ru-RU" dirty="0" smtClean="0"/>
              <a:t>Рекомендации по подготовке итогового проекта и критерии его оценивания;</a:t>
            </a:r>
          </a:p>
          <a:p>
            <a:pPr lvl="2" algn="just"/>
            <a:r>
              <a:rPr lang="ru-RU" dirty="0" smtClean="0"/>
              <a:t>Контрольный опросник – проводится педагогом по результатам обучения.</a:t>
            </a:r>
          </a:p>
          <a:p>
            <a:pPr lvl="1" algn="just"/>
            <a:r>
              <a:rPr lang="ru-RU" sz="2000" b="1" dirty="0" smtClean="0">
                <a:solidFill>
                  <a:srgbClr val="0070C0"/>
                </a:solidFill>
              </a:rPr>
              <a:t>АТЛАС </a:t>
            </a:r>
            <a:r>
              <a:rPr lang="ru-RU" sz="2000" b="1" dirty="0">
                <a:solidFill>
                  <a:srgbClr val="0070C0"/>
                </a:solidFill>
              </a:rPr>
              <a:t>ПРОФЕССИОНАЛЬНОГО САМООПРЕДЕЛЕНИЯ</a:t>
            </a:r>
          </a:p>
          <a:p>
            <a:pPr lvl="2" algn="just"/>
            <a:endParaRPr lang="ru-RU" sz="1000" b="1" dirty="0" smtClean="0"/>
          </a:p>
          <a:p>
            <a:pPr lvl="1" algn="just"/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9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696" y="186103"/>
            <a:ext cx="10515600" cy="417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 ПРОЕКТА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6022" y="3960152"/>
            <a:ext cx="11931163" cy="148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126022" y="1023769"/>
            <a:ext cx="3955073" cy="2836737"/>
          </a:xfrm>
          <a:prstGeom prst="flowChartOffpage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ПЕРЕЧНЯ ОРГАНИЗАЦИЙ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МОУО</a:t>
            </a:r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КОМПЛЕКТОВАНИЕ ГРУПП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ОДО, ШКОЛЫ РДШ.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ТАРИФИКАЦИЯ ПЕД.РАБОТНИКОВ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 ОБЩЕОБРАЗОВАТЕЛЬНЫХ ПРОГРАММ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ОДО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ОБ ИСПОЛЬЗОВАНИИ ПРОГРАММНОГО ПРОДУКТА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ОДО, КОМИТЕТ ПО ТРУДУ И ЗАНЯТОСТИ НАСЕЛЕНИЯ МУРМАНСКОЙ ОБЛАСТИ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В РЕЖИМЕ ОНЛАЙН (ОЧНО ?),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ПОСВЯЩЕННЫЙ РЕАЛИЗАЦИИ ПРОЕКТА (ДЛЯ ПЕДАГОГИЧЕСКИХ РАБОТНИКОВ)</a:t>
            </a: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4081095" y="1023769"/>
            <a:ext cx="2866293" cy="2836737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ВХОДНОЙ И ПРОМЕЖУТОЧНОЙ ДИАГНОСТИКИ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ИНДИВИДУАЛЬНОЕ КОНСУЛЬТИРОВАНИЕ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МАТЕРИАЛ В СООТВЕТСТВИИ С РАЗДЕЛАМИ 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ТЕМЫ ПРОЕКТА (ОБУЧЕНИЕ ЧЕРЕЗ ПРАКТИКУ)</a:t>
            </a: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947388" y="1023769"/>
            <a:ext cx="2466242" cy="2836737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ЭКСКУРСИОННАЯ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ПРЕДСТАВИТЕЛЯМИ ПРОФЕССИОНАЛЬНОГО СООБЩЕСТВА (ОЧНО И В РЕЖИМЕ ОНЛАЙН)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ВОСПИАТАТЕЛЬНЫЕ МЕРОПРИЯТИЯ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ПРОМЕЖУТОЧНАЯ ДИАГНОСТИКА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4996" y="4661342"/>
            <a:ext cx="10401300" cy="606669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КОНКУРС МЕТОДИЧЕСКИХ МАТЕРИАЛОВ </a:t>
            </a:r>
            <a:r>
              <a:rPr lang="ru-RU" b="1" dirty="0" smtClean="0">
                <a:solidFill>
                  <a:srgbClr val="0070C0"/>
                </a:solidFill>
              </a:rPr>
              <a:t>«УЧИСЬ И РАБОТАЙ В АРКТИКЕ»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(РАЗРАБОТКИ ЗАНЯТИЙ, ВОСПИТАТЕЛЬНЫХ МЕРОПРИЯТИЙ, ПРОГРАММ)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4996" y="5462179"/>
            <a:ext cx="10401300" cy="606669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РЕГИОНАЛЬНЫЙ ПРОФОРИЕНТАЦИОННЫЙ ФОРУМ </a:t>
            </a:r>
            <a:r>
              <a:rPr lang="ru-RU" b="1" dirty="0" smtClean="0">
                <a:solidFill>
                  <a:srgbClr val="0070C0"/>
                </a:solidFill>
              </a:rPr>
              <a:t>«МОЯ ПРОФЕССИОНАЛЬНАЯ ТРАЕКТОРИЯ»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>
            <a:off x="9413630" y="1015832"/>
            <a:ext cx="2466242" cy="2836737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ДЕЛОВЫЕ ИГРЫ, ТРЕНИНГИ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ВЫХОДНАЯ ДИАНОСТИКА,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АТЛАСОМ ПРОФЕССИОНАЛЬНОГО САМООПРЕДЕЛЕНИЯ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ПРОЕКТОВ;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СЕМИНАР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281" y="321417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5402" y="315495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0223" y="31263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6465" y="3105981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054426" y="866775"/>
            <a:ext cx="45719" cy="370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21649" y="4123145"/>
            <a:ext cx="3649518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ентябрь – </a:t>
            </a:r>
            <a:r>
              <a:rPr lang="ru-RU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нач.октября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756864" y="4123145"/>
            <a:ext cx="3649518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355750" y="4108512"/>
            <a:ext cx="3649518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956075" y="4105999"/>
            <a:ext cx="3649518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4" y="66188"/>
            <a:ext cx="10515600" cy="4701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ДИАНОСТИЧЕСКИЕ И КОНТРОЛЬНО-ИЗМЕРИТЕЛЬНЫЕ МАТЕРИАЛЫ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0" y="536331"/>
            <a:ext cx="11986846" cy="565345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изучения статусов профессиональной идентичности (А.А.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Азбель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А.Г.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Грецов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проводится педагогом на начальной и завершающей стадии обучения.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тестирования выявляется на какой «ступени» профессионального самоопределения находится обучающийся. (Всего четыре стадии: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Неопределенная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идентичность», «Навязанная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идентичность», «Мораторий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(кризис выбора) профессиональной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идентичности», «Сформированная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идентичность).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проекта отслеживается по данному инструменту. Результаты можно представить родителю.</a:t>
            </a:r>
          </a:p>
          <a:p>
            <a:pPr algn="just" fontAlgn="base"/>
            <a:r>
              <a:rPr lang="ru-RU" sz="1800" b="1" dirty="0" smtClean="0">
                <a:solidFill>
                  <a:srgbClr val="0070C0"/>
                </a:solidFill>
              </a:rPr>
              <a:t>АВТОМАТИЗИРОВАННАЯ СИСТЕМА «ВЫПУСКНИК-1» </a:t>
            </a:r>
            <a:r>
              <a:rPr lang="ru-RU" sz="1800" b="1" dirty="0" smtClean="0">
                <a:hlinkClick r:id="rId3"/>
              </a:rPr>
              <a:t>http://alekon.info/catalog/2.html</a:t>
            </a:r>
            <a:r>
              <a:rPr lang="ru-RU" sz="1800" b="1" dirty="0" smtClean="0"/>
              <a:t>). </a:t>
            </a:r>
            <a:r>
              <a:rPr lang="ru-RU" sz="1800" dirty="0"/>
              <a:t>АС</a:t>
            </a:r>
            <a:r>
              <a:rPr lang="ru-RU" dirty="0"/>
              <a:t> </a:t>
            </a:r>
            <a:r>
              <a:rPr lang="ru-RU" sz="1600" dirty="0"/>
              <a:t>«Выпускник‐1» позволяет осуществлять комплексное уровневое исследование учащихся и молодежи по психологическим, психофизиологическим и </a:t>
            </a:r>
            <a:r>
              <a:rPr lang="ru-RU" sz="1600" dirty="0" err="1"/>
              <a:t>социобиографическим</a:t>
            </a:r>
            <a:r>
              <a:rPr lang="ru-RU" sz="1600" dirty="0"/>
              <a:t> </a:t>
            </a:r>
            <a:r>
              <a:rPr lang="ru-RU" sz="1600" dirty="0" smtClean="0"/>
              <a:t>критериям. Построена </a:t>
            </a:r>
            <a:r>
              <a:rPr lang="ru-RU" sz="1600" dirty="0"/>
              <a:t>по блоковому принципу, позволяющему разносторонне оценить личность обследуемого</a:t>
            </a:r>
            <a:r>
              <a:rPr lang="ru-RU" sz="1600" dirty="0" smtClean="0"/>
              <a:t>: Блок </a:t>
            </a:r>
            <a:r>
              <a:rPr lang="ru-RU" sz="1600" dirty="0"/>
              <a:t>экспертной оценки (самооценки) успешности учебной деятельности</a:t>
            </a:r>
            <a:r>
              <a:rPr lang="ru-RU" sz="1600" dirty="0" smtClean="0"/>
              <a:t>; Социально-биографический </a:t>
            </a:r>
            <a:r>
              <a:rPr lang="ru-RU" sz="1600" dirty="0"/>
              <a:t>блок</a:t>
            </a:r>
            <a:r>
              <a:rPr lang="ru-RU" sz="1600" dirty="0" smtClean="0"/>
              <a:t>; </a:t>
            </a:r>
            <a:r>
              <a:rPr lang="ru-RU" sz="1600" dirty="0" err="1" smtClean="0"/>
              <a:t>Профориентационный</a:t>
            </a:r>
            <a:r>
              <a:rPr lang="ru-RU" sz="1600" dirty="0" smtClean="0"/>
              <a:t> </a:t>
            </a:r>
            <a:r>
              <a:rPr lang="ru-RU" sz="1600" dirty="0"/>
              <a:t>блок, включающий модуль оценки общего интеллектуального развития (ОИР</a:t>
            </a:r>
            <a:r>
              <a:rPr lang="ru-RU" sz="1600" dirty="0" smtClean="0"/>
              <a:t>); Блок </a:t>
            </a:r>
            <a:r>
              <a:rPr lang="ru-RU" sz="1600" dirty="0"/>
              <a:t>изучения индивидуально-характерологических особенностей и адаптационных возможностей личности</a:t>
            </a:r>
            <a:r>
              <a:rPr lang="ru-RU" sz="1600" dirty="0" smtClean="0"/>
              <a:t>; Блок </a:t>
            </a:r>
            <a:r>
              <a:rPr lang="ru-RU" sz="1600" dirty="0"/>
              <a:t>оценки склонности к отклоняющемуся поведению</a:t>
            </a:r>
            <a:r>
              <a:rPr lang="ru-RU" sz="1600" dirty="0" smtClean="0"/>
              <a:t>; Блок </a:t>
            </a:r>
            <a:r>
              <a:rPr lang="ru-RU" sz="1600" dirty="0"/>
              <a:t>оценки качеств реакции и внимания</a:t>
            </a:r>
            <a:r>
              <a:rPr lang="ru-RU" sz="1600" dirty="0" smtClean="0"/>
              <a:t>. Результаты диагностики выдаются обучающимся и родителям для персональной оценки</a:t>
            </a:r>
          </a:p>
          <a:p>
            <a:pPr marL="0" indent="0" algn="just" fontAlgn="base"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ИНДИВИДУАЛЬНЫЕ КОНСУЛЬТАЦИИ В МЕСТНЫХ ОРГАНАХ КОМИТЕТА ПО ТРУДУ И ЗАНЯТОСТИ НАСЕЛЕНИЯ МУРМАНСКОЙ ОБЛАСТИ</a:t>
            </a:r>
          </a:p>
          <a:p>
            <a:pPr marL="0" indent="0" algn="ctr" fontAlgn="base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(СПИСОК ПРЕДОСТАВИМ ДОПОЛНИТЕЛЬНО)</a:t>
            </a:r>
            <a:endParaRPr lang="ru-RU" sz="1600" b="1" dirty="0">
              <a:solidFill>
                <a:srgbClr val="0070C0"/>
              </a:solidFill>
            </a:endParaRPr>
          </a:p>
          <a:p>
            <a:pPr algn="just" fontAlgn="base"/>
            <a:r>
              <a:rPr lang="ru-RU" sz="1600" b="1" dirty="0" smtClean="0">
                <a:solidFill>
                  <a:srgbClr val="0070C0"/>
                </a:solidFill>
              </a:rPr>
              <a:t>КОНТРОЛЬНЫЙ ОПРОСНИК </a:t>
            </a:r>
            <a:r>
              <a:rPr lang="ru-RU" sz="1600" b="1" dirty="0" smtClean="0"/>
              <a:t>– </a:t>
            </a:r>
            <a:r>
              <a:rPr lang="ru-RU" sz="1600" dirty="0" smtClean="0"/>
              <a:t>применяется по результатам обучения, включает в себя вопросы на знание фактического материала, усвоенного в процессе занятий. знание базового терминологического аппарата, связанного с рынком труда (рынок труда, резюме, собеседование, органы труда и занятости населения, градообразующие предприятия и их виды, </a:t>
            </a:r>
            <a:r>
              <a:rPr lang="ru-RU" sz="1600" dirty="0" err="1" smtClean="0"/>
              <a:t>профессиограмма</a:t>
            </a:r>
            <a:r>
              <a:rPr lang="ru-RU" sz="1600" dirty="0" smtClean="0"/>
              <a:t>, среднее и высшее учебное заведение и др.), знание градообразующих предприятий и специфики их деятельности, знание особенностей профессиональной деятельности в условиях отдельно взятого предприятия;</a:t>
            </a:r>
          </a:p>
          <a:p>
            <a:pPr algn="just" fontAlgn="base"/>
            <a:r>
              <a:rPr lang="ru-RU" sz="1600" b="1" dirty="0" smtClean="0">
                <a:solidFill>
                  <a:srgbClr val="0070C0"/>
                </a:solidFill>
              </a:rPr>
              <a:t>АТЛАС ПРОФЕССИОНАЛЬНОГО САМООПРЕДЕЛЕНИЯ </a:t>
            </a:r>
            <a:r>
              <a:rPr lang="ru-RU" sz="1600" b="1" dirty="0" smtClean="0"/>
              <a:t>-  </a:t>
            </a:r>
            <a:r>
              <a:rPr lang="ru-RU" sz="1600" dirty="0" smtClean="0"/>
              <a:t>результат деятельности творческой группы, занимающейся реализацией проекта. проектирование карьеры с учетом возможностей региональной системы образования и рынка труда</a:t>
            </a:r>
          </a:p>
          <a:p>
            <a:pPr algn="just"/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783872" y="-1828800"/>
            <a:ext cx="501161" cy="118080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742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9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734"/>
            <a:ext cx="10515600" cy="57565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ОБЩЕОБРАЗОВАТЕЛЬНАЯ ПРОГРАММА</a:t>
            </a:r>
            <a:b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«УЧИСЬ И РАБОТАЙ В АРКТИКЕ»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116" y="676691"/>
            <a:ext cx="11514992" cy="3810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0070C0"/>
                </a:solidFill>
              </a:rPr>
              <a:t>РЕКОМЕНДУЕМЫЕ ТРЕБОВАНИЯ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НАПРАВЛЕННОСТЬ ПРОГРАММЫ </a:t>
            </a:r>
            <a:r>
              <a:rPr lang="ru-RU" sz="1400" dirty="0" smtClean="0"/>
              <a:t>– СОЦИАЛЬНО-ПЕДАГОГИЧЕСКАЯ;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ОБЪЕМ ПРОГРАММЫ </a:t>
            </a:r>
            <a:r>
              <a:rPr lang="ru-RU" sz="1400" dirty="0" smtClean="0"/>
              <a:t>– 72 ЧАСА (2 занятия по 3 часа)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СРОК РЕАЛИЗАЦИИ </a:t>
            </a:r>
            <a:r>
              <a:rPr lang="ru-RU" sz="1400" dirty="0" smtClean="0"/>
              <a:t>– 3 МЕСЯЦА (1-ый набор: октябрь – декабрь; 2-ой набор – февраль – апрель)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ВОЗРАСТ ОБУЧАЮЩИХСЯ И СОСТАВ ГРУППЫ: </a:t>
            </a:r>
            <a:r>
              <a:rPr lang="ru-RU" sz="1400" dirty="0" smtClean="0"/>
              <a:t>НЕ МЕНЕЕ ОДНОЙ ГРУППЫ В УЧРЕЖДЕНИИ В КОЛИЧЕСТВЕ ДО 15 ЧЕЛОВЕК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программа должна быть утверждена протоколом методического совета, проект направлен на согласование в региональный координационный центр </a:t>
            </a:r>
            <a:r>
              <a:rPr lang="ru-RU" sz="1400" b="1" dirty="0" smtClean="0"/>
              <a:t>профориентации ДО 11.10.2019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СОДЕРЖАНИЕ ДЕЯТЕЛЬНОСТИ</a:t>
            </a:r>
          </a:p>
          <a:p>
            <a:pPr lvl="1" algn="just">
              <a:lnSpc>
                <a:spcPct val="100000"/>
              </a:lnSpc>
            </a:pPr>
            <a:r>
              <a:rPr lang="ru-RU" sz="1400" b="1" dirty="0" smtClean="0"/>
              <a:t>ОСНОВНЫЕ ТЕХНОЛОГИИ ДЕЯТЕЛЬНОСТИ – </a:t>
            </a:r>
            <a:r>
              <a:rPr lang="ru-RU" sz="1400" dirty="0" smtClean="0"/>
              <a:t>обучение через деятельность (проектная деятельность, суть «примерить на себя определенную профессию»), наставничество, * профессиональные пробы (один день на производстве, наблюдение за производственным процессом\экскурсионные мероприятия), встречи с представителями профессий (очно и заочно).</a:t>
            </a:r>
          </a:p>
          <a:p>
            <a:pPr lvl="1" algn="just">
              <a:lnSpc>
                <a:spcPct val="100000"/>
              </a:lnSpc>
            </a:pPr>
            <a:r>
              <a:rPr lang="ru-RU" sz="1400" b="1" dirty="0" smtClean="0"/>
              <a:t>СОДЕРЖАТЕЛЬНЫЕ ПАРАМЕТРЫ ПРОГРАММЫ (2/3 ТЕОРИЯ/ПРАКТИКА)</a:t>
            </a:r>
            <a:r>
              <a:rPr lang="ru-RU" sz="1400" dirty="0" smtClean="0"/>
              <a:t>: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417" t="62963" r="21111" b="11729"/>
          <a:stretch/>
        </p:blipFill>
        <p:spPr>
          <a:xfrm>
            <a:off x="249116" y="4305299"/>
            <a:ext cx="11663484" cy="24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912"/>
            <a:ext cx="10515600" cy="5756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ТОЧКИ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748877"/>
            <a:ext cx="12192000" cy="10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4000" y="1066152"/>
            <a:ext cx="11836400" cy="50922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ПЕРЕЧЕНЬ УЧРЕЖДЕНИЙ, РЕАЛИЗУЮЩИХ ПРОЕКТ </a:t>
            </a:r>
            <a:r>
              <a:rPr lang="ru-RU" dirty="0" smtClean="0"/>
              <a:t>– ДО 20.09.2019;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ГАРАНТИЙНЫЕ ПИСЬМА ОТ УЧРЕЖДЕНИЙ, РЕАЛИЗУЮЩИХ ПРОЕКТ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в свободной форме за подписью руководителя) В АДРЕС </a:t>
            </a:r>
            <a:r>
              <a:rPr lang="en-US" dirty="0" smtClean="0">
                <a:hlinkClick r:id="rId2"/>
              </a:rPr>
              <a:t>otdelsocprogramm@laplandiya.org</a:t>
            </a:r>
            <a:r>
              <a:rPr lang="ru-RU" dirty="0" smtClean="0"/>
              <a:t>; - ДО 27.09.2019;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КОМПЛЕКТОВАНИЕ ГРУПП, ТАРИФИКАЦИЯ, РАЗРАБОТКА ПРОГРАММ </a:t>
            </a:r>
            <a:r>
              <a:rPr lang="ru-RU" dirty="0" smtClean="0"/>
              <a:t>- ДО 11.10.2019;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ЗАКЛЮЧЕНИЕ СОГЛАШЕНИЙ ОБ ИСПОЛЬЗОВАНИИ ПРОГРАММНОГО ОБЕСПЧЕНИЯ </a:t>
            </a:r>
            <a:r>
              <a:rPr lang="ru-RU" dirty="0" smtClean="0"/>
              <a:t>– ДО 11.10.2019;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СЕМИНАР ДЛЯ ПЕДАГОГИЧЕСКИХ РАБОТНИКОВ, РЕАЛИЗУЮЩИХ ПРОЕКТ </a:t>
            </a:r>
            <a:r>
              <a:rPr lang="ru-RU" dirty="0" smtClean="0"/>
              <a:t>– 7.10.2019 (ОЧНО ИЛИ ЗАОЧНО);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ФОРМИРОВАНИЕ СОСТАВА ТВОРЧЕСКОЙ ГРУППЫ</a:t>
            </a:r>
            <a:r>
              <a:rPr lang="ru-RU" b="1" dirty="0" smtClean="0"/>
              <a:t> </a:t>
            </a:r>
            <a:r>
              <a:rPr lang="ru-RU" dirty="0" smtClean="0"/>
              <a:t>ДО 11.10.2019</a:t>
            </a:r>
          </a:p>
        </p:txBody>
      </p:sp>
    </p:spTree>
    <p:extLst>
      <p:ext uri="{BB962C8B-B14F-4D97-AF65-F5344CB8AC3E}">
        <p14:creationId xmlns:p14="http://schemas.microsoft.com/office/powerpoint/2010/main" val="262604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1159</Words>
  <Application>Microsoft Office PowerPoint</Application>
  <PresentationFormat>Широкоэкранный</PresentationFormat>
  <Paragraphs>113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Региональный профориентационный проект</vt:lpstr>
      <vt:lpstr>Архив материалов</vt:lpstr>
      <vt:lpstr>СТАТУС, УСЛОВИЯ И ПОРЯДОК РЕАЛИЗАЦИИ ПРОЕКТА</vt:lpstr>
      <vt:lpstr>Презентация PowerPoint</vt:lpstr>
      <vt:lpstr>ИНСТРУМЕНТАРИЙ И УЧЕБНО-МЕТОДИЧЕСКОЕ ОБЕСПЕЧЕНИЕ ПРОЕКТА:</vt:lpstr>
      <vt:lpstr>МЕХАНИЗМ РЕАЛИЗАЦИИ ПРОЕКТА</vt:lpstr>
      <vt:lpstr>ДИАНОСТИЧЕСКИЕ И КОНТРОЛЬНО-ИЗМЕРИТЕЛЬНЫЕ МАТЕРИАЛЫ</vt:lpstr>
      <vt:lpstr>ДОПОЛНИТЕЛЬНАЯ ОБЩЕОБРАЗОВАТЕЛЬНАЯ ПРОГРАММА «УЧИСЬ И РАБОТАЙ В АРКТИКЕ»</vt:lpstr>
      <vt:lpstr>КОНТРОЛЬНЫЕ ТОЧКИ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профориентационный проект «Учись и работай в Арктике»</dc:title>
  <dc:creator>Антон Сергеевич Дубовицкий</dc:creator>
  <cp:lastModifiedBy>Антон Сергеевич Дубовицкий</cp:lastModifiedBy>
  <cp:revision>16</cp:revision>
  <dcterms:created xsi:type="dcterms:W3CDTF">2019-09-16T08:19:11Z</dcterms:created>
  <dcterms:modified xsi:type="dcterms:W3CDTF">2019-09-16T11:10:35Z</dcterms:modified>
</cp:coreProperties>
</file>