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5" r:id="rId6"/>
    <p:sldId id="286" r:id="rId7"/>
    <p:sldId id="278" r:id="rId8"/>
    <p:sldId id="295" r:id="rId9"/>
    <p:sldId id="296" r:id="rId10"/>
    <p:sldId id="287" r:id="rId11"/>
    <p:sldId id="288" r:id="rId12"/>
    <p:sldId id="289" r:id="rId13"/>
    <p:sldId id="290" r:id="rId14"/>
    <p:sldId id="291" r:id="rId15"/>
    <p:sldId id="293" r:id="rId16"/>
    <p:sldId id="297" r:id="rId17"/>
    <p:sldId id="292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1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7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39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41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6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98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6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5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7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EB34-A3AC-4F8B-97C6-5FD56A5EF67C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70B2-FFE2-48B5-B4BC-6861FCA43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5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55032" y="3212976"/>
            <a:ext cx="8033937" cy="19288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4000" b="1" i="1" dirty="0" smtClean="0">
                <a:latin typeface="Bookman Old Style" pitchFamily="18" charset="0"/>
                <a:ea typeface="+mj-ea"/>
                <a:cs typeface="+mj-cs"/>
              </a:rPr>
              <a:t>Логическая игра</a:t>
            </a:r>
          </a:p>
          <a:p>
            <a:pPr algn="ctr">
              <a:defRPr/>
            </a:pPr>
            <a:r>
              <a:rPr lang="ru-RU" sz="4000" b="1" i="1" dirty="0" smtClean="0">
                <a:latin typeface="Bookman Old Style" pitchFamily="18" charset="0"/>
                <a:ea typeface="+mj-ea"/>
                <a:cs typeface="+mj-cs"/>
              </a:rPr>
              <a:t>«</a:t>
            </a:r>
            <a:r>
              <a:rPr lang="ru-RU" sz="4000" b="1" i="1" dirty="0" err="1" smtClean="0">
                <a:latin typeface="Bookman Old Style" pitchFamily="18" charset="0"/>
                <a:ea typeface="+mj-ea"/>
                <a:cs typeface="+mj-cs"/>
              </a:rPr>
              <a:t>Познавайка</a:t>
            </a:r>
            <a:r>
              <a:rPr lang="ru-RU" sz="4000" b="1" i="1" dirty="0" smtClean="0">
                <a:latin typeface="Bookman Old Style" pitchFamily="18" charset="0"/>
                <a:ea typeface="+mj-ea"/>
                <a:cs typeface="+mj-cs"/>
              </a:rPr>
              <a:t>»</a:t>
            </a:r>
            <a:endParaRPr lang="ru-RU" sz="4000" b="1" i="1" dirty="0"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925" y="10243"/>
            <a:ext cx="653415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Муниципальное бюджетное дошкольное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образовательное учреждение 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«Центр развития ребенка – Детский сад №89 </a:t>
            </a:r>
          </a:p>
          <a:p>
            <a:pPr algn="ctr">
              <a:defRPr/>
            </a:pP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Городского округа «город Якутск»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Республика Саха Якутия</a:t>
            </a:r>
          </a:p>
        </p:txBody>
      </p:sp>
      <p:pic>
        <p:nvPicPr>
          <p:cNvPr id="6" name="Рисунок 5" descr="лого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950" y="1210393"/>
            <a:ext cx="264636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624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«Птицы»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945936"/>
            <a:ext cx="5030611" cy="5120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Каждый ребенок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берет /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получает один из конвертов: «Синицы», «Снегири», «Лебедь», «Дятел», «Утки», «Воробьи». Во время составления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пазла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воспитатель уточняет название птицы, его характерные особенности внешнего вида, перелетная – неперелетная, зимующая – не зимующая. Можно расширять активный словарь детей новыми словами «Воробей - воробушек», «Утка - утенок», «Лебедь - лебедушка», «Синица синичка» и др. Дети обмениваются конвертами, и игра продолжается.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98" y="1373542"/>
            <a:ext cx="3198989" cy="426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57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«Безопасное поведение на природе»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945936"/>
            <a:ext cx="5228897" cy="5120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Ребенок играет индивидуально. В ходе составления цельной картинки закрепляются представления о том, что человек – часть природы, он должен беречь, охранять и защищать ее. Подводить детей к пониманию того, что жизнь человека на Земле во многом зависит от окружающей среды: чистый воздух, вода, лес, почва благоприятно сказывается на здоровье и жизни человека. Закреплять умение правильно вести себя на природе (любоваться красотой природы, наблюдать за растениями и животными, не нанося им вред).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r="18176"/>
          <a:stretch/>
        </p:blipFill>
        <p:spPr>
          <a:xfrm rot="16200000">
            <a:off x="6408253" y="880190"/>
            <a:ext cx="1699321" cy="3107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r="17084"/>
          <a:stretch/>
        </p:blipFill>
        <p:spPr>
          <a:xfrm rot="16200000">
            <a:off x="6417693" y="2711655"/>
            <a:ext cx="1680440" cy="3091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78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«Найди пару и скажи куда…»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945936"/>
            <a:ext cx="8229600" cy="5120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Ребенок играет индивидуально. Ребенок находит парную картинку и прикрепляет ее соответственно под указанной стрелкой, при этом объясняя: «Машина едет направо», «Самолет летит налево», «Правая рука», «Левая нога» и т.д.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r="10267"/>
          <a:stretch/>
        </p:blipFill>
        <p:spPr>
          <a:xfrm>
            <a:off x="2779986" y="2361585"/>
            <a:ext cx="3584028" cy="4325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356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«Кто живет в лесу» и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«Кто живет во дворе»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18897"/>
            <a:ext cx="8229600" cy="4647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Играют двое детей. Дети берут/получают картину (игровое поле) с изображением леса/двора. По очереди берут из коробки картинку с изображением домашнего/дикого животного и раскладывают на игровом поле в соответствии с сюжетом. Выигрывает тот, кто разложит изображение животных  раньше и без ошибок.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54420" y="3382752"/>
            <a:ext cx="8035161" cy="2883218"/>
            <a:chOff x="457200" y="3361732"/>
            <a:chExt cx="8035161" cy="288321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7736" y="2881196"/>
              <a:ext cx="2883218" cy="38442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128608" y="2881197"/>
              <a:ext cx="2883217" cy="384428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49332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«Что растет на грядке»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растет на дереве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418897"/>
            <a:ext cx="8229600" cy="4647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Вариант: аналогично проводится игра «Что растет на грядке», «Что растет на дереве». В ходе игры расширяются представления о домашних животных (повадки, зависимость от человека, польза, расширяется словарь «ферма, конюшня, конура и т.д.»), о диких животных (как добываю пищу, готовятся к зимней спячке: еж зарывается в осенние листья, медведи зимую в берлоге, заяц меняет цвет меха и питается корой деревьев, олени добывают мох из-под снега и т.д.)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Силуэтно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вырезанные изображения диких и домашних животных, овощей и фруктов красочные и яркие, что вызывает у детей желание играть долго, поднимает настроение. Дети обмениваются карточками, и игра продолжается. </a:t>
            </a:r>
          </a:p>
        </p:txBody>
      </p:sp>
    </p:spTree>
    <p:extLst>
      <p:ext uri="{BB962C8B-B14F-4D97-AF65-F5344CB8AC3E}">
        <p14:creationId xmlns:p14="http://schemas.microsoft.com/office/powerpoint/2010/main" val="331681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«Что растет на грядке» 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растет на дереве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2224" y="1505942"/>
            <a:ext cx="8599552" cy="4791841"/>
            <a:chOff x="302062" y="1505942"/>
            <a:chExt cx="8599552" cy="479184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2062" y="1505942"/>
              <a:ext cx="3593881" cy="47918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4708753" y="1505942"/>
              <a:ext cx="3593881" cy="47918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330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29" y="169476"/>
            <a:ext cx="4495143" cy="5993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766845"/>
            <a:ext cx="1707931" cy="798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Крепятся на липучки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3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«Разложи по цвету»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945936"/>
            <a:ext cx="8229600" cy="5120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Ребенок играет индивидуально. Ребенку предлагается взять из коробки картинку и найти соответствующий цветовой сектор на игровом поле и прикрепить картинку. </a:t>
            </a: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buNone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3321" y="1390978"/>
            <a:ext cx="4077357" cy="5436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24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«Паровоз везет транспорт»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945936"/>
            <a:ext cx="8229600" cy="5120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Ребенок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играет индивидуально. Ребенку предлагается взять из коробки картинку и заполнить вагончики поезда различными видами транспорта (водный, воздушный, наземный, грузовой, пассажирский, строительный).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2"/>
          <a:stretch/>
        </p:blipFill>
        <p:spPr>
          <a:xfrm rot="16200000">
            <a:off x="2711998" y="1639007"/>
            <a:ext cx="3720004" cy="5165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40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4925"/>
          <a:stretch/>
        </p:blipFill>
        <p:spPr>
          <a:xfrm>
            <a:off x="5701863" y="1392604"/>
            <a:ext cx="3000704" cy="450368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Трофимова Мария Сергеевна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9698" y="1024254"/>
            <a:ext cx="5244662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i="1" dirty="0" smtClean="0">
              <a:latin typeface="Bookman Old Style" panose="02050604050505020204" pitchFamily="18" charset="0"/>
            </a:endParaRPr>
          </a:p>
          <a:p>
            <a:endParaRPr lang="ru-RU" sz="2000" b="1" i="1" dirty="0">
              <a:latin typeface="Bookman Old Style" panose="02050604050505020204" pitchFamily="18" charset="0"/>
            </a:endParaRPr>
          </a:p>
          <a:p>
            <a:endParaRPr lang="ru-RU" sz="2000" b="1" i="1" dirty="0" smtClean="0">
              <a:latin typeface="Bookman Old Style" panose="02050604050505020204" pitchFamily="18" charset="0"/>
            </a:endParaRPr>
          </a:p>
          <a:p>
            <a:r>
              <a:rPr lang="ru-RU" sz="2000" b="1" i="1" dirty="0">
                <a:latin typeface="Bookman Old Style" panose="02050604050505020204" pitchFamily="18" charset="0"/>
              </a:rPr>
              <a:t>воспитатель высшей квалификационной категории, «За вклад в развитие дошкольного образование Республики Саха (Якутия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)»;</a:t>
            </a:r>
            <a:endParaRPr lang="ru-RU" sz="2000" b="1" i="1" dirty="0"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latin typeface="Bookman Old Style" panose="02050604050505020204" pitchFamily="18" charset="0"/>
              </a:rPr>
              <a:t>Образование </a:t>
            </a:r>
            <a:r>
              <a:rPr lang="ru-RU" sz="2000" b="1" i="1" dirty="0">
                <a:latin typeface="Bookman Old Style" panose="02050604050505020204" pitchFamily="18" charset="0"/>
              </a:rPr>
              <a:t>- высшее профессиональное образование</a:t>
            </a:r>
          </a:p>
          <a:p>
            <a:r>
              <a:rPr lang="ru-RU" sz="2000" b="1" i="1" dirty="0" smtClean="0">
                <a:latin typeface="Bookman Old Style" panose="02050604050505020204" pitchFamily="18" charset="0"/>
              </a:rPr>
              <a:t>Педагогический </a:t>
            </a:r>
            <a:r>
              <a:rPr lang="ru-RU" sz="2000" b="1" i="1" dirty="0">
                <a:latin typeface="Bookman Old Style" panose="02050604050505020204" pitchFamily="18" charset="0"/>
              </a:rPr>
              <a:t>стаж – </a:t>
            </a:r>
            <a:r>
              <a:rPr lang="ru-RU" sz="2000" b="1" i="1" dirty="0" smtClean="0">
                <a:latin typeface="Bookman Old Style" panose="02050604050505020204" pitchFamily="18" charset="0"/>
              </a:rPr>
              <a:t>16 </a:t>
            </a:r>
            <a:r>
              <a:rPr lang="ru-RU" sz="2000" b="1" i="1" dirty="0">
                <a:latin typeface="Bookman Old Style" panose="02050604050505020204" pitchFamily="18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37627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Логическая игра «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Познавайка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267997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Настольно-печатные игры в детском саду помогают не только отработать и закрепить полученные знания, но также развивают познавательные процессы, речь, мелкую моторику, формируют терпение и умение соблюдать правила; в играх воспитывается самостоятельность, навыки конструктивного взаимодействия ребят (воспитатель исполняет роль направляющего игровой процесс, но не руководителя). В таких играх соединены приятное с полезным. Играя, ребенок обучается, сам того не подозревая: ему интересно, он запоминает. </a:t>
            </a:r>
          </a:p>
        </p:txBody>
      </p:sp>
    </p:spTree>
    <p:extLst>
      <p:ext uri="{BB962C8B-B14F-4D97-AF65-F5344CB8AC3E}">
        <p14:creationId xmlns:p14="http://schemas.microsoft.com/office/powerpoint/2010/main" val="378272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Особенности выбора игры для детей в разных возрастных группах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7568"/>
              </p:ext>
            </p:extLst>
          </p:nvPr>
        </p:nvGraphicFramePr>
        <p:xfrm>
          <a:off x="178672" y="1511019"/>
          <a:ext cx="8807670" cy="4590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022">
                  <a:extLst>
                    <a:ext uri="{9D8B030D-6E8A-4147-A177-3AD203B41FA5}">
                      <a16:colId xmlns:a16="http://schemas.microsoft.com/office/drawing/2014/main" val="2408061573"/>
                    </a:ext>
                  </a:extLst>
                </a:gridCol>
                <a:gridCol w="1608083">
                  <a:extLst>
                    <a:ext uri="{9D8B030D-6E8A-4147-A177-3AD203B41FA5}">
                      <a16:colId xmlns:a16="http://schemas.microsoft.com/office/drawing/2014/main" val="2802669667"/>
                    </a:ext>
                  </a:extLst>
                </a:gridCol>
                <a:gridCol w="2689533">
                  <a:extLst>
                    <a:ext uri="{9D8B030D-6E8A-4147-A177-3AD203B41FA5}">
                      <a16:colId xmlns:a16="http://schemas.microsoft.com/office/drawing/2014/main" val="2237524140"/>
                    </a:ext>
                  </a:extLst>
                </a:gridCol>
                <a:gridCol w="648774">
                  <a:extLst>
                    <a:ext uri="{9D8B030D-6E8A-4147-A177-3AD203B41FA5}">
                      <a16:colId xmlns:a16="http://schemas.microsoft.com/office/drawing/2014/main" val="4229589018"/>
                    </a:ext>
                  </a:extLst>
                </a:gridCol>
                <a:gridCol w="2316258">
                  <a:extLst>
                    <a:ext uri="{9D8B030D-6E8A-4147-A177-3AD203B41FA5}">
                      <a16:colId xmlns:a16="http://schemas.microsoft.com/office/drawing/2014/main" val="3610961583"/>
                    </a:ext>
                  </a:extLst>
                </a:gridCol>
              </a:tblGrid>
              <a:tr h="522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Возрастная группа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Особенности развития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Примеры игр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Примечание 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extLst>
                  <a:ext uri="{0D108BD9-81ED-4DB2-BD59-A6C34878D82A}">
                    <a16:rowId xmlns:a16="http://schemas.microsoft.com/office/drawing/2014/main" val="2631347997"/>
                  </a:ext>
                </a:extLst>
              </a:tr>
              <a:tr h="179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>
                          <a:effectLst/>
                          <a:latin typeface="Bookman Old Style" panose="02050604050505020204" pitchFamily="18" charset="0"/>
                        </a:rPr>
                        <a:t>Младшая группа</a:t>
                      </a:r>
                      <a:endParaRPr lang="ru-RU" sz="1600" i="1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Игры должны быть с сюжетными картинками Интерес к играм в парах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кубики;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err="1">
                          <a:effectLst/>
                          <a:latin typeface="Bookman Old Style" panose="02050604050505020204" pitchFamily="18" charset="0"/>
                        </a:rPr>
                        <a:t>пазлы</a:t>
                      </a: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цветные картинки;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мозаика;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разноцветное домино;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геометрическое лото.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>
                          <a:effectLst/>
                          <a:latin typeface="Bookman Old Style" panose="02050604050505020204" pitchFamily="18" charset="0"/>
                        </a:rPr>
                        <a:t>5-7 мин.</a:t>
                      </a:r>
                      <a:endParaRPr lang="ru-RU" sz="1600" i="1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Если режим позволяет (есть время до сна или до еды), то хорошо бы сменить эту деятельность более активной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extLst>
                  <a:ext uri="{0D108BD9-81ED-4DB2-BD59-A6C34878D82A}">
                    <a16:rowId xmlns:a16="http://schemas.microsoft.com/office/drawing/2014/main" val="2048686777"/>
                  </a:ext>
                </a:extLst>
              </a:tr>
              <a:tr h="2066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Средняя группа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Работа в </a:t>
                      </a:r>
                      <a:r>
                        <a:rPr lang="ru-RU" sz="1600" i="1" dirty="0" err="1">
                          <a:effectLst/>
                          <a:latin typeface="Bookman Old Style" panose="02050604050505020204" pitchFamily="18" charset="0"/>
                        </a:rPr>
                        <a:t>микрогруппах</a:t>
                      </a: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 (3–4 человека)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игры с картинками;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кубики;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err="1">
                          <a:effectLst/>
                          <a:latin typeface="Bookman Old Style" panose="02050604050505020204" pitchFamily="18" charset="0"/>
                        </a:rPr>
                        <a:t>пазлы</a:t>
                      </a: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лото (с картинками);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домино (с картинками);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err="1">
                          <a:effectLst/>
                          <a:latin typeface="Bookman Old Style" panose="02050604050505020204" pitchFamily="18" charset="0"/>
                        </a:rPr>
                        <a:t>бродилки</a:t>
                      </a: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.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7-8 мин.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Работа направлена на развитие речи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extLst>
                  <a:ext uri="{0D108BD9-81ED-4DB2-BD59-A6C34878D82A}">
                    <a16:rowId xmlns:a16="http://schemas.microsoft.com/office/drawing/2014/main" val="404528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56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Особенности выбора игры для детей в разных возрастных группах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35586"/>
              </p:ext>
            </p:extLst>
          </p:nvPr>
        </p:nvGraphicFramePr>
        <p:xfrm>
          <a:off x="178672" y="1511019"/>
          <a:ext cx="8807670" cy="4424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022">
                  <a:extLst>
                    <a:ext uri="{9D8B030D-6E8A-4147-A177-3AD203B41FA5}">
                      <a16:colId xmlns:a16="http://schemas.microsoft.com/office/drawing/2014/main" val="2408061573"/>
                    </a:ext>
                  </a:extLst>
                </a:gridCol>
                <a:gridCol w="1692168">
                  <a:extLst>
                    <a:ext uri="{9D8B030D-6E8A-4147-A177-3AD203B41FA5}">
                      <a16:colId xmlns:a16="http://schemas.microsoft.com/office/drawing/2014/main" val="2802669667"/>
                    </a:ext>
                  </a:extLst>
                </a:gridCol>
                <a:gridCol w="2605448">
                  <a:extLst>
                    <a:ext uri="{9D8B030D-6E8A-4147-A177-3AD203B41FA5}">
                      <a16:colId xmlns:a16="http://schemas.microsoft.com/office/drawing/2014/main" val="2237524140"/>
                    </a:ext>
                  </a:extLst>
                </a:gridCol>
                <a:gridCol w="648774">
                  <a:extLst>
                    <a:ext uri="{9D8B030D-6E8A-4147-A177-3AD203B41FA5}">
                      <a16:colId xmlns:a16="http://schemas.microsoft.com/office/drawing/2014/main" val="4229589018"/>
                    </a:ext>
                  </a:extLst>
                </a:gridCol>
                <a:gridCol w="2316258">
                  <a:extLst>
                    <a:ext uri="{9D8B030D-6E8A-4147-A177-3AD203B41FA5}">
                      <a16:colId xmlns:a16="http://schemas.microsoft.com/office/drawing/2014/main" val="3610961583"/>
                    </a:ext>
                  </a:extLst>
                </a:gridCol>
              </a:tblGrid>
              <a:tr h="522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Возрастная группа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Особенности развития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Примеры игр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Примечание </a:t>
                      </a:r>
                      <a:endParaRPr lang="ru-RU" sz="1600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extLst>
                  <a:ext uri="{0D108BD9-81ED-4DB2-BD59-A6C34878D82A}">
                    <a16:rowId xmlns:a16="http://schemas.microsoft.com/office/drawing/2014/main" val="2631347997"/>
                  </a:ext>
                </a:extLst>
              </a:tr>
              <a:tr h="179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Старшая</a:t>
                      </a:r>
                      <a:r>
                        <a:rPr lang="ru-RU" sz="1600" i="1" baseline="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группа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Осознанное участие в командных играх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парные картинки;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кубики;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лото;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домино (с картин-</a:t>
                      </a:r>
                      <a:r>
                        <a:rPr lang="ru-RU" sz="1600" i="1" dirty="0" err="1" smtClean="0">
                          <a:effectLst/>
                          <a:latin typeface="Bookman Old Style" panose="02050604050505020204" pitchFamily="18" charset="0"/>
                        </a:rPr>
                        <a:t>ками</a:t>
                      </a: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 и цифрами);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err="1" smtClean="0">
                          <a:effectLst/>
                          <a:latin typeface="Bookman Old Style" panose="02050604050505020204" pitchFamily="18" charset="0"/>
                        </a:rPr>
                        <a:t>бродилки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10</a:t>
                      </a:r>
                      <a:r>
                        <a:rPr lang="ru-RU" sz="1600" i="1" baseline="0" dirty="0" smtClean="0"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мин</a:t>
                      </a: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.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Совмещение физической активности взрослого и ребёнка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extLst>
                  <a:ext uri="{0D108BD9-81ED-4DB2-BD59-A6C34878D82A}">
                    <a16:rowId xmlns:a16="http://schemas.microsoft.com/office/drawing/2014/main" val="2048686777"/>
                  </a:ext>
                </a:extLst>
              </a:tr>
              <a:tr h="2066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 err="1" smtClean="0">
                          <a:effectLst/>
                          <a:latin typeface="Bookman Old Style" panose="02050604050505020204" pitchFamily="18" charset="0"/>
                        </a:rPr>
                        <a:t>Подготови</a:t>
                      </a: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-тельная к школе группа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Нетерпимость по отношению к помощи взрослого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лото (с картин-</a:t>
                      </a:r>
                      <a:r>
                        <a:rPr lang="ru-RU" sz="1600" i="1" dirty="0" err="1" smtClean="0">
                          <a:effectLst/>
                          <a:latin typeface="Bookman Old Style" panose="02050604050505020204" pitchFamily="18" charset="0"/>
                        </a:rPr>
                        <a:t>ками</a:t>
                      </a: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, цифрами и буквами);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домино (классическое);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600" i="1" dirty="0" err="1" smtClean="0">
                          <a:effectLst/>
                          <a:latin typeface="Bookman Old Style" panose="02050604050505020204" pitchFamily="18" charset="0"/>
                        </a:rPr>
                        <a:t>бродилки</a:t>
                      </a:r>
                      <a:endParaRPr lang="ru-RU" sz="1600" i="1" dirty="0" smtClean="0"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10-12 </a:t>
                      </a:r>
                      <a:r>
                        <a:rPr lang="ru-RU" sz="1600" i="1" dirty="0">
                          <a:effectLst/>
                          <a:latin typeface="Bookman Old Style" panose="02050604050505020204" pitchFamily="18" charset="0"/>
                        </a:rPr>
                        <a:t>мин.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500"/>
                        </a:spcAft>
                      </a:pPr>
                      <a:r>
                        <a:rPr lang="ru-RU" sz="1600" i="1" dirty="0" smtClean="0">
                          <a:effectLst/>
                          <a:latin typeface="Bookman Old Style" panose="02050604050505020204" pitchFamily="18" charset="0"/>
                        </a:rPr>
                        <a:t>Дети учатся комментировать свои действия при высокой самостоятельности выполнения заданий</a:t>
                      </a:r>
                      <a:endParaRPr lang="ru-RU" sz="1600" i="1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75" marR="37675" marT="0" marB="0"/>
                </a:tc>
                <a:extLst>
                  <a:ext uri="{0D108BD9-81ED-4DB2-BD59-A6C34878D82A}">
                    <a16:rowId xmlns:a16="http://schemas.microsoft.com/office/drawing/2014/main" val="4045287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68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Логическая игра «</a:t>
            </a:r>
            <a:r>
              <a:rPr lang="ru-RU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Познавайка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1267997"/>
            <a:ext cx="8229600" cy="4872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Игру «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Познавайка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» можно использовать как диагностический материл при обследовании представлений детей об окружающей действительности, при обследовании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сформированности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математических преставлений о форме, количестве, счете, временных и пространственных ориентировок.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Формы проведения игр: индивидуальная, парная, коллективная. </a:t>
            </a:r>
          </a:p>
        </p:txBody>
      </p:sp>
    </p:spTree>
    <p:extLst>
      <p:ext uri="{BB962C8B-B14F-4D97-AF65-F5344CB8AC3E}">
        <p14:creationId xmlns:p14="http://schemas.microsoft.com/office/powerpoint/2010/main" val="4167070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175"/>
            <a:ext cx="8229600" cy="141564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«Цифра и картинка»</a:t>
            </a:r>
            <a:endParaRPr lang="ru-RU" sz="28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945936"/>
            <a:ext cx="8229600" cy="5120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Цифра на картинке сопровождается изображениями предметов в том же количестве. Ребенку проще запомнить саму цифру - он посчитает картинки и будет ассоциировать их количество с ней. </a:t>
            </a:r>
          </a:p>
          <a:p>
            <a:pPr marL="0" indent="0" algn="just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	Играют 2-3 детей. Дети берут/получают игровое поле. В ходе игры в соответствии с выбранной из коробки картинки, сопоставляют цифру с количеством объектов на картинке (мишки, пальцы рук, кружочки). Выигрывает тот, кто сопоставит и разложит картинки без ошибок.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r="13270"/>
          <a:stretch/>
        </p:blipFill>
        <p:spPr>
          <a:xfrm rot="5400000">
            <a:off x="3139138" y="2769961"/>
            <a:ext cx="2865724" cy="5026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04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63124" y="253594"/>
            <a:ext cx="8417753" cy="6350813"/>
            <a:chOff x="-269312" y="753807"/>
            <a:chExt cx="8417753" cy="635081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7422" y="3487479"/>
              <a:ext cx="3100407" cy="41338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31299" y="3487479"/>
              <a:ext cx="3100407" cy="41338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47422" y="237073"/>
              <a:ext cx="3100407" cy="41338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31299" y="237073"/>
              <a:ext cx="3100407" cy="41338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2519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1145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329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Bookman Old Style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2020-05-28T13:57:34Z</dcterms:created>
  <dcterms:modified xsi:type="dcterms:W3CDTF">2020-06-01T06:09:27Z</dcterms:modified>
</cp:coreProperties>
</file>